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69" r:id="rId8"/>
    <p:sldId id="272" r:id="rId9"/>
    <p:sldId id="273" r:id="rId10"/>
    <p:sldId id="270" r:id="rId11"/>
    <p:sldId id="275" r:id="rId12"/>
    <p:sldId id="276" r:id="rId13"/>
    <p:sldId id="278" r:id="rId14"/>
    <p:sldId id="277" r:id="rId15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316" autoAdjust="0"/>
  </p:normalViewPr>
  <p:slideViewPr>
    <p:cSldViewPr>
      <p:cViewPr varScale="1">
        <p:scale>
          <a:sx n="51" d="100"/>
          <a:sy n="51" d="100"/>
        </p:scale>
        <p:origin x="114" y="7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465524944"/>
        <c:axId val="465526512"/>
      </c:barChart>
      <c:catAx>
        <c:axId val="465524944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465526512"/>
        <c:crosses val="autoZero"/>
        <c:auto val="1"/>
        <c:lblAlgn val="ctr"/>
        <c:lblOffset val="100"/>
        <c:noMultiLvlLbl val="0"/>
      </c:catAx>
      <c:valAx>
        <c:axId val="4655265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5524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>
      <a:glow rad="127000">
        <a:srgbClr val="FFC000"/>
      </a:glow>
    </a:effectLst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zh-CN" altLang="en-US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计算</a:t>
          </a:r>
          <a:r>
            <a:rPr lang="en-US" altLang="zh-CN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UWA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zh-CN" altLang="en-US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计算</a:t>
          </a:r>
          <a:r>
            <a:rPr lang="en-US" altLang="zh-CN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UUCW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zh-CN" altLang="en-US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得出</a:t>
          </a:r>
          <a:r>
            <a:rPr lang="en-US" altLang="zh-CN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UUCP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zh-CN" altLang="en-US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计算</a:t>
          </a:r>
          <a:r>
            <a:rPr lang="en-US" altLang="zh-CN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TCF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zh-CN" altLang="en-US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计算</a:t>
          </a:r>
          <a:r>
            <a:rPr lang="en-US" altLang="zh-CN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ECF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zh-CN" altLang="en-US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得出</a:t>
          </a:r>
          <a:r>
            <a:rPr lang="en-US" altLang="zh-CN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UCP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C234CE-578A-4108-9950-DF6E2F60CC7D}" type="presOf" srcId="{8877691F-1B60-4485-9174-DDEC7EE68B70}" destId="{9CA877D8-99F8-40A0-89E9-59A61C9A70F4}" srcOrd="0" destOrd="0" presId="urn:microsoft.com/office/officeart/2005/8/layout/vProcess5"/>
    <dgm:cxn modelId="{5897C661-7E27-4065-B104-400818F5B0A5}" type="presOf" srcId="{CD7942A0-B7D2-4B14-8FEA-55FC702F5BE7}" destId="{1D84D8B6-AB32-4491-B5D2-EFE3D7668B88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4321E9B-4DE4-482A-9692-A6498F44E28C}" type="presOf" srcId="{095A5E99-E976-4550-8F80-53CC813F2F5A}" destId="{7A2F6994-DA87-4497-BFC7-DD9D6EC5315F}" srcOrd="1" destOrd="0" presId="urn:microsoft.com/office/officeart/2005/8/layout/vProcess5"/>
    <dgm:cxn modelId="{E0DAF024-5937-47B2-87C3-85EADDB23B01}" type="presOf" srcId="{7133ECF5-4190-4604-AA2F-03C9A0A9210F}" destId="{A31D264E-E285-4E5C-8EB7-762CD501BE72}" srcOrd="1" destOrd="0" presId="urn:microsoft.com/office/officeart/2005/8/layout/vProcess5"/>
    <dgm:cxn modelId="{6D3CF4A1-E0E4-46CF-8D7B-17B3890B5DF6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9E77C9FE-34DD-4D60-9F9D-0B5081C061C8}" type="presOf" srcId="{8EC937D8-BD76-4A12-A3E5-900D5C1E2E05}" destId="{CA544AF7-F7B2-4CA5-9251-B4CDB8D06634}" srcOrd="0" destOrd="0" presId="urn:microsoft.com/office/officeart/2005/8/layout/vProcess5"/>
    <dgm:cxn modelId="{3607CDA9-C047-4D56-9447-251C83077CD3}" type="presOf" srcId="{B3EFD4A5-9FA1-4ABE-B722-05162509509B}" destId="{62643EF2-016C-41F1-8CBC-398422A85727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B5771095-5A18-4EA8-ABFD-111B7D0F3284}" type="presOf" srcId="{7133ECF5-4190-4604-AA2F-03C9A0A9210F}" destId="{2AE92D3F-F0FA-45DD-BB60-4C6FBC6BC016}" srcOrd="0" destOrd="0" presId="urn:microsoft.com/office/officeart/2005/8/layout/vProcess5"/>
    <dgm:cxn modelId="{279F6EC6-3208-4D5D-8591-93B0F37CDE7F}" type="presOf" srcId="{095A5E99-E976-4550-8F80-53CC813F2F5A}" destId="{124EF20B-D98C-45B2-BB13-7B93B5373CEB}" srcOrd="0" destOrd="0" presId="urn:microsoft.com/office/officeart/2005/8/layout/vProcess5"/>
    <dgm:cxn modelId="{28BBA78B-7F14-4A7A-9207-8AE7EA27455F}" type="presParOf" srcId="{1D84D8B6-AB32-4491-B5D2-EFE3D7668B88}" destId="{3E0E8213-E460-4EB7-9A92-C2B1CC553F0D}" srcOrd="0" destOrd="0" presId="urn:microsoft.com/office/officeart/2005/8/layout/vProcess5"/>
    <dgm:cxn modelId="{F76F18E7-D61C-4FE4-9BFE-EBCC46209518}" type="presParOf" srcId="{1D84D8B6-AB32-4491-B5D2-EFE3D7668B88}" destId="{124EF20B-D98C-45B2-BB13-7B93B5373CEB}" srcOrd="1" destOrd="0" presId="urn:microsoft.com/office/officeart/2005/8/layout/vProcess5"/>
    <dgm:cxn modelId="{70BB62EC-C957-4B2F-A23C-9A2AE0946A61}" type="presParOf" srcId="{1D84D8B6-AB32-4491-B5D2-EFE3D7668B88}" destId="{CA544AF7-F7B2-4CA5-9251-B4CDB8D06634}" srcOrd="2" destOrd="0" presId="urn:microsoft.com/office/officeart/2005/8/layout/vProcess5"/>
    <dgm:cxn modelId="{4AFE5EC4-85E4-425C-B4C5-D9C70A3059A4}" type="presParOf" srcId="{1D84D8B6-AB32-4491-B5D2-EFE3D7668B88}" destId="{2AE92D3F-F0FA-45DD-BB60-4C6FBC6BC016}" srcOrd="3" destOrd="0" presId="urn:microsoft.com/office/officeart/2005/8/layout/vProcess5"/>
    <dgm:cxn modelId="{781EEEB6-C76A-4C84-8DAF-8B49EE800BE9}" type="presParOf" srcId="{1D84D8B6-AB32-4491-B5D2-EFE3D7668B88}" destId="{9CA877D8-99F8-40A0-89E9-59A61C9A70F4}" srcOrd="4" destOrd="0" presId="urn:microsoft.com/office/officeart/2005/8/layout/vProcess5"/>
    <dgm:cxn modelId="{EC4990FC-6FF1-49FE-97CB-947FC382B81F}" type="presParOf" srcId="{1D84D8B6-AB32-4491-B5D2-EFE3D7668B88}" destId="{62643EF2-016C-41F1-8CBC-398422A85727}" srcOrd="5" destOrd="0" presId="urn:microsoft.com/office/officeart/2005/8/layout/vProcess5"/>
    <dgm:cxn modelId="{94A2DDA6-9866-4432-A59A-F490E9C08AC4}" type="presParOf" srcId="{1D84D8B6-AB32-4491-B5D2-EFE3D7668B88}" destId="{7A2F6994-DA87-4497-BFC7-DD9D6EC5315F}" srcOrd="6" destOrd="0" presId="urn:microsoft.com/office/officeart/2005/8/layout/vProcess5"/>
    <dgm:cxn modelId="{855FDF2F-CB05-4F15-BCAD-8742EAADA8E3}" type="presParOf" srcId="{1D84D8B6-AB32-4491-B5D2-EFE3D7668B88}" destId="{916C48CB-E452-4B79-A9B9-4C9A90B47960}" srcOrd="7" destOrd="0" presId="urn:microsoft.com/office/officeart/2005/8/layout/vProcess5"/>
    <dgm:cxn modelId="{0EBC6C49-184C-4422-9787-C0A6D879AD7B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rtlCol="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计算</a:t>
          </a:r>
          <a:r>
            <a:rPr lang="en-US" altLang="zh-CN" sz="40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UWA</a:t>
          </a:r>
          <a:endParaRPr lang="en-US" altLang="zh-CN" sz="40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rtlCol="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计算</a:t>
          </a:r>
          <a:r>
            <a:rPr lang="en-US" altLang="zh-CN" sz="40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UUCW</a:t>
          </a:r>
          <a:endParaRPr lang="en-US" altLang="zh-CN" sz="40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rtlCol="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得出</a:t>
          </a:r>
          <a:r>
            <a:rPr lang="en-US" altLang="zh-CN" sz="40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UUCP</a:t>
          </a:r>
          <a:endParaRPr lang="en-US" altLang="zh-CN" sz="40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rtlCol="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计算</a:t>
          </a:r>
          <a:r>
            <a:rPr lang="en-US" altLang="zh-CN" sz="45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TCF</a:t>
          </a:r>
          <a:endParaRPr lang="en-US" altLang="zh-CN" sz="45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rtlCol="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计算</a:t>
          </a:r>
          <a:r>
            <a:rPr lang="en-US" altLang="zh-CN" sz="45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ECF</a:t>
          </a:r>
          <a:endParaRPr lang="en-US" altLang="zh-CN" sz="45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rtlCol="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得出</a:t>
          </a:r>
          <a:r>
            <a:rPr lang="en-US" altLang="zh-CN" sz="45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UCP</a:t>
          </a:r>
          <a:endParaRPr lang="en-US" altLang="zh-CN" sz="45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2017/12/4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2017/12/4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9120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27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13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741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045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792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5908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122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1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2017/12/4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2017/12/4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2017/12/4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2017/12/4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2017/12/4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2.xml"/><Relationship Id="rId5" Type="http://schemas.openxmlformats.org/officeDocument/2006/relationships/image" Target="../media/image6.png"/><Relationship Id="rId10" Type="http://schemas.microsoft.com/office/2007/relationships/diagramDrawing" Target="../diagrams/drawing2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zh-CN" altLang="en-US" dirty="0">
                <a:latin typeface="Salesforce Sans"/>
                <a:sym typeface="Salesforce Sans"/>
              </a:rPr>
              <a:t>项目成本估算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endParaRPr lang="en-US" altLang="zh-CN" dirty="0" smtClean="0">
              <a:latin typeface="Salesforce Sans"/>
              <a:sym typeface="Salesforce Sans"/>
            </a:endParaRPr>
          </a:p>
          <a:p>
            <a:pPr algn="ctr" rtl="0"/>
            <a:r>
              <a:rPr lang="zh-CN" altLang="en-US" dirty="0" smtClean="0">
                <a:latin typeface="Salesforce Sans"/>
                <a:sym typeface="Salesforce Sans"/>
              </a:rPr>
              <a:t>罗钧</a:t>
            </a:r>
            <a:r>
              <a:rPr lang="en-US" altLang="zh-CN" dirty="0" smtClean="0">
                <a:latin typeface="Salesforce Sans"/>
                <a:sym typeface="Salesforce Sans"/>
              </a:rPr>
              <a:t>&amp;</a:t>
            </a:r>
            <a:r>
              <a:rPr lang="zh-CN" altLang="en-US" dirty="0" smtClean="0">
                <a:latin typeface="Salesforce Sans"/>
                <a:sym typeface="Salesforce Sans"/>
              </a:rPr>
              <a:t>石航</a:t>
            </a:r>
            <a:r>
              <a:rPr lang="en-US" altLang="zh-CN" dirty="0" smtClean="0">
                <a:latin typeface="Salesforce Sans"/>
                <a:sym typeface="Salesforce Sans"/>
              </a:rPr>
              <a:t>&amp;</a:t>
            </a:r>
            <a:r>
              <a:rPr lang="zh-CN" altLang="en-US" dirty="0" smtClean="0">
                <a:latin typeface="Salesforce Sans"/>
                <a:sym typeface="Salesforce Sans"/>
              </a:rPr>
              <a:t>李秋莲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341884" y="411560"/>
            <a:ext cx="7359276" cy="5760640"/>
            <a:chOff x="1341884" y="411560"/>
            <a:chExt cx="7359276" cy="57606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1884" y="411560"/>
              <a:ext cx="4608512" cy="576064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4794" y="5306169"/>
              <a:ext cx="3706366" cy="86409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/>
            <p:txBody>
              <a:bodyPr rtlCol="0"/>
              <a:lstStyle/>
              <a:p>
                <a:pPr rtl="0"/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alesforce Sans"/>
                  </a:rPr>
                  <a:t>TCF = 0.6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alesforce Sans"/>
                      </a:rPr>
                      <m:t>+</m:t>
                    </m:r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alesforce Sans"/>
                      </a:rPr>
                      <m:t>0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alesforce Sans"/>
                      </a:rPr>
                      <m:t>.</m:t>
                    </m:r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alesforce Sans"/>
                      </a:rPr>
                      <m:t>0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alesforce Sans"/>
                      </a:rPr>
                      <m:t>1</m:t>
                    </m:r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alesforce Sans"/>
                      </a:rPr>
                      <m:t>*</m:t>
                    </m:r>
                    <m:r>
                      <m:rPr>
                        <m:sty m:val="p"/>
                      </m:rPr>
                      <a:rPr lang="el-GR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alesforce Sans"/>
                      </a:rPr>
                      <m:t>Σ</m:t>
                    </m:r>
                  </m:oMath>
                </a14:m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alesforce Sans"/>
                  </a:rPr>
                  <a:t>TCF_WEIGHT*VALUE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alesforce Sans"/>
                </a:endParaRPr>
              </a:p>
              <a:p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alesforce Sans"/>
                  </a:rPr>
                  <a:t>ECP =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bg1"/>
                    </a:solidFill>
                    <a:sym typeface="Salesforce Sans"/>
                  </a:rPr>
                  <a:t> </a:t>
                </a:r>
                <a:r>
                  <a:rPr lang="en-US" altLang="zh-CN" dirty="0" smtClean="0">
                    <a:solidFill>
                      <a:schemeClr val="bg1"/>
                    </a:solidFill>
                    <a:sym typeface="Salesforce Sans"/>
                  </a:rPr>
                  <a:t> 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alesforce Sans"/>
                  </a:rPr>
                  <a:t>1.4+(-</a:t>
                </a:r>
                <a:r>
                  <a:rPr lang="en-US" altLang="zh-CN" sz="1800" dirty="0" smtClean="0">
                    <a:solidFill>
                      <a:schemeClr val="bg1"/>
                    </a:solidFill>
                    <a:sym typeface="Salesforce Sans"/>
                  </a:rPr>
                  <a:t>0.03*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alesforce Sans"/>
                      </a:rPr>
                      <m:t>Σ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alesforce Sans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800" dirty="0">
                        <a:solidFill>
                          <a:schemeClr val="bg1"/>
                        </a:solidFill>
                        <a:sym typeface="Salesforce Sans"/>
                      </a:rPr>
                      <m:t>E</m:t>
                    </m:r>
                    <m:r>
                      <m:rPr>
                        <m:nor/>
                      </m:rPr>
                      <a:rPr lang="en-US" altLang="zh-CN" sz="1800" dirty="0">
                        <a:solidFill>
                          <a:schemeClr val="bg1"/>
                        </a:solidFill>
                        <a:sym typeface="Salesforce Sans"/>
                      </a:rPr>
                      <m:t>CF</m:t>
                    </m:r>
                    <m:r>
                      <m:rPr>
                        <m:nor/>
                      </m:rPr>
                      <a:rPr lang="en-US" altLang="zh-CN" sz="1800" dirty="0">
                        <a:solidFill>
                          <a:schemeClr val="bg1"/>
                        </a:solidFill>
                        <a:sym typeface="Salesforce Sans"/>
                      </a:rPr>
                      <m:t>_</m:t>
                    </m:r>
                    <m:r>
                      <m:rPr>
                        <m:nor/>
                      </m:rPr>
                      <a:rPr lang="en-US" altLang="zh-CN" sz="1800" dirty="0">
                        <a:solidFill>
                          <a:schemeClr val="bg1"/>
                        </a:solidFill>
                        <a:sym typeface="Salesforce Sans"/>
                      </a:rPr>
                      <m:t>WEIGHT</m:t>
                    </m:r>
                  </m:oMath>
                </a14:m>
                <a:r>
                  <a:rPr lang="en-US" altLang="zh-CN" sz="1400" dirty="0">
                    <a:solidFill>
                      <a:schemeClr val="bg1"/>
                    </a:solidFill>
                    <a:sym typeface="Salesforce Sans"/>
                  </a:rPr>
                  <a:t>*VALUE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alesforce Sans"/>
                  </a:rPr>
                  <a:t>)</a:t>
                </a:r>
              </a:p>
              <a:p>
                <a:pPr marL="0" indent="0">
                  <a:buNone/>
                </a:pPr>
                <a:endParaRPr lang="zh-CN" altLang="en-US" sz="1600" dirty="0">
                  <a:solidFill>
                    <a:schemeClr val="bg1"/>
                  </a:solidFill>
                  <a:sym typeface="Salesforce Sans"/>
                </a:endParaRPr>
              </a:p>
              <a:p>
                <a:pPr rtl="0"/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alesforce Sans"/>
                  </a:rPr>
                  <a:t>UCP = UUCP*TCP*ECP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alesforce Sans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5"/>
                <a:stretch>
                  <a:fillRect l="-1561" t="-2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内容占位符 4" descr="交错流程显示由上到下排列的 3 个任务，并使用 2 个向下箭头表示从任务 1 到任务 2 以及任务 2 到任务 3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27025024"/>
              </p:ext>
            </p:extLst>
          </p:nvPr>
        </p:nvGraphicFramePr>
        <p:xfrm>
          <a:off x="6500813" y="980728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1253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4EF20B-D98C-45B2-BB13-7B93B5373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124EF20B-D98C-45B2-BB13-7B93B5373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124EF20B-D98C-45B2-BB13-7B93B5373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124EF20B-D98C-45B2-BB13-7B93B5373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124EF20B-D98C-45B2-BB13-7B93B5373C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A877D8-99F8-40A0-89E9-59A61C9A7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9CA877D8-99F8-40A0-89E9-59A61C9A7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9CA877D8-99F8-40A0-89E9-59A61C9A7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9CA877D8-99F8-40A0-89E9-59A61C9A7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9CA877D8-99F8-40A0-89E9-59A61C9A70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544AF7-F7B2-4CA5-9251-B4CDB8D066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CA544AF7-F7B2-4CA5-9251-B4CDB8D066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CA544AF7-F7B2-4CA5-9251-B4CDB8D066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CA544AF7-F7B2-4CA5-9251-B4CDB8D066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CA544AF7-F7B2-4CA5-9251-B4CDB8D066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643EF2-016C-41F1-8CBC-398422A85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62643EF2-016C-41F1-8CBC-398422A85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62643EF2-016C-41F1-8CBC-398422A85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62643EF2-016C-41F1-8CBC-398422A85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62643EF2-016C-41F1-8CBC-398422A857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E92D3F-F0FA-45DD-BB60-4C6FBC6BC0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2AE92D3F-F0FA-45DD-BB60-4C6FBC6BC0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2AE92D3F-F0FA-45DD-BB60-4C6FBC6BC0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2AE92D3F-F0FA-45DD-BB60-4C6FBC6BC0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2AE92D3F-F0FA-45DD-BB60-4C6FBC6BC0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5">
                                            <p:graphicEl>
                                              <a:dgm id="{124EF20B-D98C-45B2-BB13-7B93B5373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5">
                                            <p:graphicEl>
                                              <a:dgm id="{124EF20B-D98C-45B2-BB13-7B93B5373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5">
                                            <p:graphicEl>
                                              <a:dgm id="{124EF20B-D98C-45B2-BB13-7B93B5373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5">
                                            <p:graphicEl>
                                              <a:dgm id="{124EF20B-D98C-45B2-BB13-7B93B5373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50" autoRev="1" fill="remove"/>
                                        <p:tgtEl>
                                          <p:spTgt spid="5">
                                            <p:graphicEl>
                                              <a:dgm id="{9CA877D8-99F8-40A0-89E9-59A61C9A7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" dur="250" autoRev="1" fill="remove"/>
                                        <p:tgtEl>
                                          <p:spTgt spid="5">
                                            <p:graphicEl>
                                              <a:dgm id="{9CA877D8-99F8-40A0-89E9-59A61C9A7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5">
                                            <p:graphicEl>
                                              <a:dgm id="{9CA877D8-99F8-40A0-89E9-59A61C9A7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5">
                                            <p:graphicEl>
                                              <a:dgm id="{9CA877D8-99F8-40A0-89E9-59A61C9A7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50" autoRev="1" fill="remove"/>
                                        <p:tgtEl>
                                          <p:spTgt spid="5">
                                            <p:graphicEl>
                                              <a:dgm id="{CA544AF7-F7B2-4CA5-9251-B4CDB8D066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4" dur="250" autoRev="1" fill="remove"/>
                                        <p:tgtEl>
                                          <p:spTgt spid="5">
                                            <p:graphicEl>
                                              <a:dgm id="{CA544AF7-F7B2-4CA5-9251-B4CDB8D066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250" autoRev="1" fill="remove"/>
                                        <p:tgtEl>
                                          <p:spTgt spid="5">
                                            <p:graphicEl>
                                              <a:dgm id="{CA544AF7-F7B2-4CA5-9251-B4CDB8D066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5">
                                            <p:graphicEl>
                                              <a:dgm id="{CA544AF7-F7B2-4CA5-9251-B4CDB8D066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5">
                                            <p:graphicEl>
                                              <a:dgm id="{62643EF2-016C-41F1-8CBC-398422A85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5">
                                            <p:graphicEl>
                                              <a:dgm id="{62643EF2-016C-41F1-8CBC-398422A85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5">
                                            <p:graphicEl>
                                              <a:dgm id="{62643EF2-016C-41F1-8CBC-398422A85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5">
                                            <p:graphicEl>
                                              <a:dgm id="{62643EF2-016C-41F1-8CBC-398422A85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remove"/>
                                        <p:tgtEl>
                                          <p:spTgt spid="5">
                                            <p:graphicEl>
                                              <a:dgm id="{2AE92D3F-F0FA-45DD-BB60-4C6FBC6BC0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remove"/>
                                        <p:tgtEl>
                                          <p:spTgt spid="5">
                                            <p:graphicEl>
                                              <a:dgm id="{2AE92D3F-F0FA-45DD-BB60-4C6FBC6BC0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5">
                                            <p:graphicEl>
                                              <a:dgm id="{2AE92D3F-F0FA-45DD-BB60-4C6FBC6BC0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5">
                                            <p:graphicEl>
                                              <a:dgm id="{2AE92D3F-F0FA-45DD-BB60-4C6FBC6BC0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Graphic spid="5" grpId="0">
        <p:bldSub>
          <a:bldDgm/>
        </p:bldSub>
      </p:bldGraphic>
      <p:bldGraphic spid="5" grpId="1">
        <p:bldSub>
          <a:bldDgm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Salesforce Sans"/>
                <a:sym typeface="Salesforce Sans"/>
              </a:rPr>
              <a:t>最终结果：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6020" y="3801814"/>
            <a:ext cx="75793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latin typeface="宋体" panose="02010600030101010101" pitchFamily="2" charset="-122"/>
                <a:ea typeface="宋体" panose="02010600030101010101" pitchFamily="2" charset="-122"/>
              </a:rPr>
              <a:t>Effort</a:t>
            </a:r>
            <a:r>
              <a:rPr lang="en-US" altLang="zh-CN" sz="5400" dirty="0"/>
              <a:t> </a:t>
            </a:r>
            <a:r>
              <a:rPr lang="en-US" altLang="zh-CN" sz="5400" dirty="0" smtClean="0"/>
              <a:t>=</a:t>
            </a:r>
            <a:r>
              <a:rPr lang="en-US" altLang="zh-CN" sz="5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271.49175</a:t>
            </a:r>
            <a:r>
              <a:rPr lang="en-US" altLang="zh-CN" sz="5400" dirty="0" smtClean="0"/>
              <a:t> </a:t>
            </a:r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人天</a:t>
            </a:r>
            <a:r>
              <a:rPr lang="zh-CN" altLang="en-US" sz="5400" dirty="0"/>
              <a:t> 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052" y="2276872"/>
            <a:ext cx="7866062" cy="984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19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6000" b="1" spc="600" dirty="0" smtClean="0">
                <a:latin typeface="Salesforce Sans"/>
                <a:sym typeface="Salesforce Sans"/>
              </a:rPr>
              <a:t>步骤：</a:t>
            </a:r>
            <a:endParaRPr lang="zh-CN" altLang="en-US" sz="6000" b="1" spc="600" dirty="0">
              <a:latin typeface="Salesforce Sans"/>
              <a:sym typeface="Salesforce San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18883" y="1701797"/>
            <a:ext cx="6963761" cy="446227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36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lesforce Sans"/>
                <a:sym typeface="Salesforce Sans"/>
              </a:rPr>
              <a:t>A</a:t>
            </a:r>
            <a:r>
              <a:rPr lang="en-US" altLang="zh-CN" sz="36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lesforce Sans"/>
                <a:sym typeface="Salesforce Sans"/>
              </a:rPr>
              <a:t>ctor</a:t>
            </a:r>
            <a:r>
              <a:rPr lang="zh-CN" altLang="en-US" sz="36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lesforce Sans"/>
                <a:sym typeface="Salesforce Sans"/>
              </a:rPr>
              <a:t>权值</a:t>
            </a:r>
            <a:endParaRPr lang="en-US" altLang="zh-CN" sz="3600" b="1" spc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lesforce Sans"/>
              <a:sym typeface="Salesforce Sans"/>
            </a:endParaRPr>
          </a:p>
          <a:p>
            <a:pPr rtl="0"/>
            <a:r>
              <a:rPr lang="en-US" altLang="zh-CN" sz="3600" b="1" spc="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lesforce Sans"/>
                <a:sym typeface="Salesforce Sans"/>
              </a:rPr>
              <a:t>Use_case</a:t>
            </a:r>
            <a:r>
              <a:rPr lang="zh-CN" altLang="en-US" sz="36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lesforce Sans"/>
                <a:sym typeface="Salesforce Sans"/>
              </a:rPr>
              <a:t>权值</a:t>
            </a:r>
            <a:endParaRPr lang="zh-CN" altLang="en-US" sz="36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lesforce Sans"/>
              <a:sym typeface="Salesforce Sans"/>
            </a:endParaRPr>
          </a:p>
          <a:p>
            <a:pPr rtl="0"/>
            <a:r>
              <a:rPr lang="zh-CN" altLang="en-US" sz="36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lesforce Sans"/>
                <a:sym typeface="Salesforce Sans"/>
              </a:rPr>
              <a:t>技术复杂度因子</a:t>
            </a:r>
            <a:endParaRPr lang="en-US" altLang="zh-CN" sz="3600" b="1" spc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lesforce Sans"/>
              <a:sym typeface="Salesforce Sans"/>
            </a:endParaRPr>
          </a:p>
          <a:p>
            <a:pPr rtl="0"/>
            <a:r>
              <a:rPr lang="zh-CN" altLang="en-US" sz="36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lesforce Sans"/>
                <a:sym typeface="Salesforce Sans"/>
              </a:rPr>
              <a:t>环境因子</a:t>
            </a:r>
            <a:endParaRPr lang="en-US" altLang="zh-CN" sz="3600" b="1" spc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lesforce Sans"/>
              <a:sym typeface="Salesforce Sans"/>
            </a:endParaRPr>
          </a:p>
          <a:p>
            <a:pPr rtl="0"/>
            <a:r>
              <a:rPr lang="zh-CN" altLang="en-US" sz="36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lesforce Sans"/>
                <a:sym typeface="Salesforce Sans"/>
              </a:rPr>
              <a:t>计算调整的</a:t>
            </a:r>
            <a:r>
              <a:rPr lang="en-US" altLang="zh-CN" sz="36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lesforce Sans"/>
                <a:sym typeface="Salesforce Sans"/>
              </a:rPr>
              <a:t>UCP</a:t>
            </a:r>
          </a:p>
          <a:p>
            <a:pPr rtl="0"/>
            <a:r>
              <a:rPr lang="zh-CN" altLang="en-US" sz="36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lesforce Sans"/>
                <a:sym typeface="Salesforce Sans"/>
              </a:rPr>
              <a:t>计算工作量</a:t>
            </a:r>
            <a:endParaRPr lang="zh-CN" altLang="en-US" sz="36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lesforce Sans"/>
              <a:sym typeface="Salesforce Sans"/>
            </a:endParaRPr>
          </a:p>
        </p:txBody>
      </p:sp>
      <p:graphicFrame>
        <p:nvGraphicFramePr>
          <p:cNvPr id="4" name="内容占位符 8" descr="簇状柱形图显示了 4 种类别的 3 个系列的值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383475"/>
              </p:ext>
            </p:extLst>
          </p:nvPr>
        </p:nvGraphicFramePr>
        <p:xfrm>
          <a:off x="5878388" y="886618"/>
          <a:ext cx="613288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uiExpand="1" build="p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218411" y="2276872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 smtClean="0">
                <a:latin typeface="Salesforce Sans"/>
                <a:sym typeface="Salesforce Sans"/>
              </a:rPr>
              <a:t>计算未调整的权值 </a:t>
            </a:r>
            <a:r>
              <a:rPr lang="zh-CN" altLang="en-US" sz="6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alesforce Sans"/>
                <a:ea typeface="微软雅黑" panose="020B0503020204020204" pitchFamily="34" charset="-122"/>
                <a:sym typeface="Salesforce Sans"/>
              </a:rPr>
              <a:t>之 </a:t>
            </a:r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Actor </a:t>
            </a:r>
            <a:r>
              <a:rPr lang="zh-CN" altLang="en-US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权值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8883" y="1487008"/>
            <a:ext cx="10360501" cy="4462272"/>
          </a:xfrm>
        </p:spPr>
        <p:txBody>
          <a:bodyPr/>
          <a:lstStyle/>
          <a:p>
            <a:r>
              <a:rPr lang="zh-CN" altLang="en-US" dirty="0" smtClean="0"/>
              <a:t>按照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权值的定义图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3200" b="1" dirty="0" smtClean="0"/>
              <a:t>对超市管理系统进行分析</a:t>
            </a:r>
            <a:endParaRPr lang="en-US" altLang="zh-CN" sz="3200" b="1" dirty="0" smtClean="0"/>
          </a:p>
          <a:p>
            <a:endParaRPr lang="en-US" altLang="zh-CN" dirty="0" smtClean="0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4" t="54688" r="36749" b="22656"/>
          <a:stretch>
            <a:fillRect/>
          </a:stretch>
        </p:blipFill>
        <p:spPr bwMode="auto">
          <a:xfrm>
            <a:off x="12215092" y="2348707"/>
            <a:ext cx="901223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48789E-6 -4.81481E-6 L -0.00144 -0.320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2542E-6 -4.81481E-6 L -0.84918 -0.0106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9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Salesforce Sans"/>
                <a:sym typeface="Salesforce Sans"/>
              </a:rPr>
              <a:t>得到分析结果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178165"/>
              </p:ext>
            </p:extLst>
          </p:nvPr>
        </p:nvGraphicFramePr>
        <p:xfrm>
          <a:off x="1218882" y="1700808"/>
          <a:ext cx="10492153" cy="3960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9936"/>
                <a:gridCol w="1507706"/>
                <a:gridCol w="1089012"/>
                <a:gridCol w="1425775"/>
                <a:gridCol w="4009788"/>
                <a:gridCol w="1229936"/>
              </a:tblGrid>
              <a:tr h="66598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baseline="0" dirty="0">
                          <a:effectLst/>
                        </a:rPr>
                        <a:t>actor </a:t>
                      </a:r>
                      <a:r>
                        <a:rPr lang="zh-CN" altLang="en-US" sz="2000" u="none" strike="noStrike" baseline="0" dirty="0">
                          <a:effectLst/>
                        </a:rPr>
                        <a:t>权值</a:t>
                      </a:r>
                      <a:endParaRPr lang="zh-CN" altLang="en-US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659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baseline="0" dirty="0">
                          <a:effectLst/>
                        </a:rPr>
                        <a:t>序号</a:t>
                      </a:r>
                      <a:endParaRPr lang="zh-CN" altLang="en-US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baseline="0" dirty="0">
                          <a:effectLst/>
                        </a:rPr>
                        <a:t>复杂度级别</a:t>
                      </a:r>
                      <a:endParaRPr lang="zh-CN" altLang="en-US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baseline="0" dirty="0">
                          <a:effectLst/>
                        </a:rPr>
                        <a:t>权值</a:t>
                      </a:r>
                      <a:endParaRPr lang="zh-CN" altLang="en-US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baseline="0">
                          <a:effectLst/>
                        </a:rPr>
                        <a:t>参与角色数</a:t>
                      </a:r>
                      <a:endParaRPr lang="zh-CN" altLang="en-US" sz="2000" b="0" i="0" u="none" strike="noStrike" baseline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baseline="0" dirty="0">
                          <a:effectLst/>
                        </a:rPr>
                        <a:t>对应角色</a:t>
                      </a:r>
                      <a:endParaRPr lang="zh-CN" altLang="en-US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baseline="0">
                          <a:effectLst/>
                        </a:rPr>
                        <a:t>UAWi</a:t>
                      </a:r>
                      <a:endParaRPr lang="en-US" sz="2000" b="0" i="0" u="none" strike="noStrike" baseline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</a:tr>
              <a:tr h="665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>
                          <a:effectLst/>
                        </a:rPr>
                        <a:t>1</a:t>
                      </a:r>
                      <a:endParaRPr lang="en-US" altLang="zh-CN" sz="2000" b="0" i="0" u="none" strike="noStrike" baseline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baseline="0" dirty="0">
                          <a:effectLst/>
                        </a:rPr>
                        <a:t>simple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</a:rPr>
                        <a:t>1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</a:rPr>
                        <a:t>0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baseline="0">
                          <a:effectLst/>
                        </a:rPr>
                        <a:t>无</a:t>
                      </a:r>
                      <a:endParaRPr lang="zh-CN" altLang="en-US" sz="2000" b="0" i="0" u="none" strike="noStrike" baseline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>
                          <a:effectLst/>
                        </a:rPr>
                        <a:t>0</a:t>
                      </a:r>
                      <a:endParaRPr lang="en-US" altLang="zh-CN" sz="2000" b="0" i="0" u="none" strike="noStrike" baseline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</a:tr>
              <a:tr h="665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>
                          <a:effectLst/>
                        </a:rPr>
                        <a:t>2</a:t>
                      </a:r>
                      <a:endParaRPr lang="en-US" altLang="zh-CN" sz="2000" b="0" i="0" u="none" strike="noStrike" baseline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baseline="0" dirty="0">
                          <a:effectLst/>
                        </a:rPr>
                        <a:t>average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>
                          <a:effectLst/>
                        </a:rPr>
                        <a:t>2</a:t>
                      </a:r>
                      <a:endParaRPr lang="en-US" altLang="zh-CN" sz="2000" b="0" i="0" u="none" strike="noStrike" baseline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</a:rPr>
                        <a:t>0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baseline="0">
                          <a:effectLst/>
                        </a:rPr>
                        <a:t>无</a:t>
                      </a:r>
                      <a:endParaRPr lang="zh-CN" altLang="en-US" sz="2000" b="0" i="0" u="none" strike="noStrike" baseline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>
                          <a:effectLst/>
                        </a:rPr>
                        <a:t>0</a:t>
                      </a:r>
                      <a:endParaRPr lang="en-US" altLang="zh-CN" sz="2000" b="0" i="0" u="none" strike="noStrike" baseline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</a:tr>
              <a:tr h="12965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>
                          <a:effectLst/>
                        </a:rPr>
                        <a:t>3</a:t>
                      </a:r>
                      <a:endParaRPr lang="en-US" altLang="zh-CN" sz="2000" b="0" i="0" u="none" strike="noStrike" baseline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baseline="0" dirty="0">
                          <a:effectLst/>
                        </a:rPr>
                        <a:t>complex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</a:rPr>
                        <a:t>3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</a:rPr>
                        <a:t>6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baseline="0" dirty="0">
                          <a:effectLst/>
                        </a:rPr>
                        <a:t>系统管理员、人事经理、仓库管理员、收银员、销售经理、会计</a:t>
                      </a:r>
                      <a:endParaRPr lang="zh-CN" altLang="en-US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</a:rPr>
                        <a:t>18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218411" y="2276872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 smtClean="0">
                <a:latin typeface="Salesforce Sans"/>
                <a:sym typeface="Salesforce Sans"/>
              </a:rPr>
              <a:t>计算未调整的权值 </a:t>
            </a:r>
            <a:r>
              <a:rPr lang="zh-CN" altLang="en-US" sz="6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alesforce Sans"/>
                <a:ea typeface="微软雅黑" panose="020B0503020204020204" pitchFamily="34" charset="-122"/>
                <a:sym typeface="Salesforce Sans"/>
              </a:rPr>
              <a:t>之 </a:t>
            </a:r>
            <a:r>
              <a:rPr lang="en-US" altLang="zh-CN" dirty="0" err="1" smtClean="0">
                <a:solidFill>
                  <a:schemeClr val="tx1">
                    <a:lumMod val="95000"/>
                  </a:schemeClr>
                </a:solidFill>
                <a:latin typeface="Salesforce Sans"/>
                <a:ea typeface="微软雅黑" panose="020B0503020204020204" pitchFamily="34" charset="-122"/>
                <a:sym typeface="Salesforce Sans"/>
              </a:rPr>
              <a:t>Usxe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Salesforce Sans"/>
                <a:ea typeface="微软雅黑" panose="020B0503020204020204" pitchFamily="34" charset="-122"/>
                <a:sym typeface="Salesforce Sans"/>
              </a:rPr>
              <a:t> case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Salesforce Sans"/>
                <a:ea typeface="微软雅黑" panose="020B0503020204020204" pitchFamily="34" charset="-122"/>
                <a:sym typeface="Salesforce Sans"/>
              </a:rPr>
              <a:t>权值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Salesforce Sans"/>
                <a:ea typeface="微软雅黑" panose="020B0503020204020204" pitchFamily="34" charset="-122"/>
                <a:sym typeface="Salesforce Sans"/>
              </a:rPr>
              <a:t> </a:t>
            </a:r>
            <a:endParaRPr lang="zh-CN" altLang="en-US" dirty="0">
              <a:solidFill>
                <a:schemeClr val="tx1">
                  <a:lumMod val="95000"/>
                </a:schemeClr>
              </a:solidFill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8883" y="1628800"/>
            <a:ext cx="10360501" cy="4462272"/>
          </a:xfrm>
        </p:spPr>
        <p:txBody>
          <a:bodyPr/>
          <a:lstStyle/>
          <a:p>
            <a:r>
              <a:rPr lang="zh-CN" altLang="en-US" dirty="0" smtClean="0"/>
              <a:t>按照</a:t>
            </a:r>
            <a:r>
              <a:rPr lang="en-US" altLang="zh-CN" dirty="0" smtClean="0"/>
              <a:t>use case</a:t>
            </a:r>
            <a:r>
              <a:rPr lang="zh-CN" altLang="en-US" dirty="0" smtClean="0"/>
              <a:t>权值的定义图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3200" b="1" dirty="0" smtClean="0"/>
              <a:t>分析超市管理系统</a:t>
            </a:r>
            <a:endParaRPr lang="en-US" altLang="zh-CN" sz="3200" b="1" dirty="0" smtClean="0"/>
          </a:p>
          <a:p>
            <a:endParaRPr lang="en-US" altLang="zh-CN" dirty="0" smtClean="0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88825" y="2348707"/>
            <a:ext cx="8004601" cy="282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70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48789E-6 -4.81481E-6 L -0.00144 -0.320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13728E-7 1.85185E-6 L -0.84918 -0.0106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9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Salesforce Sans"/>
                <a:sym typeface="Salesforce Sans"/>
              </a:rPr>
              <a:t>得到 </a:t>
            </a:r>
            <a:r>
              <a:rPr lang="en-US" altLang="zh-CN" dirty="0" smtClean="0">
                <a:latin typeface="Salesforce Sans"/>
                <a:sym typeface="Salesforce Sans"/>
              </a:rPr>
              <a:t>use case </a:t>
            </a:r>
            <a:r>
              <a:rPr lang="zh-CN" altLang="en-US" dirty="0" smtClean="0">
                <a:latin typeface="Salesforce Sans"/>
                <a:sym typeface="Salesforce Sans"/>
              </a:rPr>
              <a:t>分析结果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77242"/>
              </p:ext>
            </p:extLst>
          </p:nvPr>
        </p:nvGraphicFramePr>
        <p:xfrm>
          <a:off x="909836" y="1844824"/>
          <a:ext cx="10873210" cy="3598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/>
                <a:gridCol w="1224136"/>
                <a:gridCol w="792088"/>
                <a:gridCol w="936104"/>
                <a:gridCol w="5976664"/>
                <a:gridCol w="1008114"/>
              </a:tblGrid>
              <a:tr h="37684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Use Case </a:t>
                      </a:r>
                      <a:r>
                        <a:rPr lang="zh-CN" altLang="en-US" sz="1800" u="none" strike="noStrike" dirty="0">
                          <a:effectLst/>
                        </a:rPr>
                        <a:t>权值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68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序号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复杂度级别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权值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用例数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对应用例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UUCWi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</a:tr>
              <a:tr h="19106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simple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更新管理维护文档、入库、出库、修改库存信息，查询库存信息、添加员工信息、修改员工信息、删除员工信息查询员工信息、查询销售记录、新增减商品、商品货存查询、积分管理、兑换积分、累加积分、收银、打印发票、会员卡补办、基本工资管理、增加奖金记录、薪资扣除记录、薪资查询、登录系统、身份验证、修改密码、结果反馈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125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</a:tr>
              <a:tr h="376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average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修改销售记录，添加销售记录、删除销售记录、员工薪资管理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</a:tr>
              <a:tr h="376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complex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系统管理与维护、系统更新、商品分类、制作利润报表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60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567" marR="8567" marT="856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52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274637"/>
            <a:ext cx="5775628" cy="64914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alesforce Sans"/>
              </a:rPr>
              <a:t>计算 </a:t>
            </a:r>
            <a:r>
              <a:rPr lang="en-US" altLang="zh-CN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alesforce Sans"/>
              </a:rPr>
              <a:t>UUCP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alesforce San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UWA = SUM(UWAI)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UUCW = SUM(UUCWI)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UUCP = UWA+UUCW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graphicFrame>
        <p:nvGraphicFramePr>
          <p:cNvPr id="5" name="内容占位符 4" descr="交错流程显示由上到下排列的 3 个任务，并使用 2 个向下箭头表示从任务 1 到任务 2 以及任务 2 到任务 3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3262167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 -0.067 0.046 -0.125 0.113 -0.129 C 0.177 -0.134 0.237 -0.089 0.241 -0.024 C 0.246 0.036 0.204 0.092 0.144 0.096 C 0.089 0.099 0.037 0.062 0.033 0.006 C 0.029 -0.045 0.064 -0.093 0.115 -0.097 C 0.162 -0.1 0.206 -0.069 0.209 -0.022 C 0.212 0.02 0.184 0.061 0.142 0.063 C 0.104 0.066 0.068 0.042 0.065 0.004 C 0.063 -0.03 0.084 -0.063 0.117 -0.065 C 0.146 -0.067 0.175 -0.049 0.177 -0.02 C 0.179 0.005 0.164 0.029 0.14 0.031 C 0.12 0.033 0.099 0.022 0.098 0.002 C 0.096 -0.014 0.104 -0.031 0.119 -0.033 C 0.131 -0.033 0.143 -0.029 0.145 -0.018 C 0.146 -0.011 0.144 -0.004 0.138 -0.001 C 0.135 0 0.133 0 0.13 -0.001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4EF20B-D98C-45B2-BB13-7B93B5373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124EF20B-D98C-45B2-BB13-7B93B5373C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A877D8-99F8-40A0-89E9-59A61C9A7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9CA877D8-99F8-40A0-89E9-59A61C9A70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544AF7-F7B2-4CA5-9251-B4CDB8D066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CA544AF7-F7B2-4CA5-9251-B4CDB8D066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643EF2-016C-41F1-8CBC-398422A85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62643EF2-016C-41F1-8CBC-398422A857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E92D3F-F0FA-45DD-BB60-4C6FBC6BC0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2AE92D3F-F0FA-45DD-BB60-4C6FBC6BC0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3" grpId="0" uiExpand="1" build="p" bldLvl="3"/>
      <p:bldGraphic spid="5" grpId="0">
        <p:bldSub>
          <a:bldDgm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Salesforce Sans"/>
                <a:sym typeface="Salesforce Sans"/>
              </a:rPr>
              <a:t>技术复杂度因子</a:t>
            </a:r>
            <a:r>
              <a:rPr lang="zh-CN" altLang="en-US" dirty="0" smtClean="0">
                <a:latin typeface="Salesforce Sans"/>
                <a:sym typeface="Salesforce Sans"/>
              </a:rPr>
              <a:t>分析结果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197647"/>
              </p:ext>
            </p:extLst>
          </p:nvPr>
        </p:nvGraphicFramePr>
        <p:xfrm>
          <a:off x="1218883" y="1649436"/>
          <a:ext cx="10360502" cy="480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1833"/>
                <a:gridCol w="1381833"/>
                <a:gridCol w="4826683"/>
                <a:gridCol w="1388320"/>
                <a:gridCol w="1381833"/>
              </a:tblGrid>
              <a:tr h="32026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技术复杂度因子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 序号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技术因子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说明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权值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value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TCF1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分布式系统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TCF2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性能要求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TCF3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最终用户使用效率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TCF4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内部处理复杂度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TCF5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复用程度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TCF6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易于安装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TCF7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系统易于使用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TCF8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可移植性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TCF9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系统易于修改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TCF10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并发性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TCF11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安全功能特性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TCF12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为第三方系统提供直接系统访问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TCF13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特殊用户培训设施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28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Salesforce Sans"/>
                <a:sym typeface="Salesforce Sans"/>
              </a:rPr>
              <a:t>环境因子</a:t>
            </a:r>
            <a:r>
              <a:rPr lang="zh-CN" altLang="en-US" dirty="0" smtClean="0">
                <a:latin typeface="Salesforce Sans"/>
                <a:sym typeface="Salesforce Sans"/>
              </a:rPr>
              <a:t>分析结果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59192"/>
              </p:ext>
            </p:extLst>
          </p:nvPr>
        </p:nvGraphicFramePr>
        <p:xfrm>
          <a:off x="909836" y="1771776"/>
          <a:ext cx="10669546" cy="468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3943"/>
                <a:gridCol w="1423943"/>
                <a:gridCol w="4973774"/>
                <a:gridCol w="1423943"/>
                <a:gridCol w="1423943"/>
              </a:tblGrid>
              <a:tr h="46815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环境因子的定义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81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序号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环境因子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说明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权值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value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681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ECF1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UML</a:t>
                      </a:r>
                      <a:r>
                        <a:rPr lang="zh-CN" altLang="en-US" sz="2400" u="none" strike="noStrike">
                          <a:effectLst/>
                        </a:rPr>
                        <a:t>精通程度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681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ECF2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系统应用经验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0.5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681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ECF3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面对对象经验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681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ECF4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系统分析员能力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0.5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681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ECF5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团队士气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681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6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ECF6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需求稳定度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681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ECF7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兼职人员比例高低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681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ECF8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编程语言难易程度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66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131</TotalTime>
  <Words>518</Words>
  <Application>Microsoft Office PowerPoint</Application>
  <PresentationFormat>自定义</PresentationFormat>
  <Paragraphs>225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Salesforce Sans</vt:lpstr>
      <vt:lpstr>宋体</vt:lpstr>
      <vt:lpstr>微软雅黑</vt:lpstr>
      <vt:lpstr>幼圆</vt:lpstr>
      <vt:lpstr>Arial</vt:lpstr>
      <vt:lpstr>Calibri</vt:lpstr>
      <vt:lpstr>Cambria Math</vt:lpstr>
      <vt:lpstr>技术 16x9</vt:lpstr>
      <vt:lpstr>项目成本估算</vt:lpstr>
      <vt:lpstr>步骤：</vt:lpstr>
      <vt:lpstr>计算未调整的权值 之 Actor 权值</vt:lpstr>
      <vt:lpstr>得到分析结果</vt:lpstr>
      <vt:lpstr>计算未调整的权值 之 Usxe case 权值 </vt:lpstr>
      <vt:lpstr>得到 use case 分析结果</vt:lpstr>
      <vt:lpstr>计算 UUCP</vt:lpstr>
      <vt:lpstr>技术复杂度因子分析结果</vt:lpstr>
      <vt:lpstr>环境因子分析结果</vt:lpstr>
      <vt:lpstr>PowerPoint 演示文稿</vt:lpstr>
      <vt:lpstr>最终结果：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项目成本估算</dc:title>
  <dc:creator>wailu</dc:creator>
  <cp:lastModifiedBy>wailu</cp:lastModifiedBy>
  <cp:revision>12</cp:revision>
  <dcterms:created xsi:type="dcterms:W3CDTF">2017-12-04T12:24:07Z</dcterms:created>
  <dcterms:modified xsi:type="dcterms:W3CDTF">2017-12-04T14:35:20Z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