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75" r:id="rId5"/>
    <p:sldId id="269" r:id="rId6"/>
    <p:sldId id="299" r:id="rId7"/>
    <p:sldId id="263" r:id="rId8"/>
    <p:sldId id="259" r:id="rId9"/>
    <p:sldId id="268" r:id="rId10"/>
    <p:sldId id="300" r:id="rId11"/>
    <p:sldId id="266" r:id="rId12"/>
    <p:sldId id="298"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6" autoAdjust="0"/>
  </p:normalViewPr>
  <p:slideViewPr>
    <p:cSldViewPr>
      <p:cViewPr>
        <p:scale>
          <a:sx n="75" d="100"/>
          <a:sy n="75" d="100"/>
        </p:scale>
        <p:origin x="1194" y="762"/>
      </p:cViewPr>
      <p:guideLst>
        <p:guide pos="3864"/>
        <p:guide orient="horz" pos="2109"/>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33F0E-847F-4B19-870D-738E0F500C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F3AB4-2296-4286-B2CE-A1F4C29601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5B26E-12F9-4AD6-908A-15C79AAF7B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2538194" y="1329155"/>
            <a:ext cx="4200186" cy="4200165"/>
          </a:xfrm>
          <a:prstGeom prst="ellipse">
            <a:avLst/>
          </a:prstGeom>
          <a:solidFill>
            <a:schemeClr val="accent5">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 name="椭圆 3"/>
          <p:cNvSpPr/>
          <p:nvPr/>
        </p:nvSpPr>
        <p:spPr>
          <a:xfrm>
            <a:off x="4472016" y="383210"/>
            <a:ext cx="332276" cy="332274"/>
          </a:xfrm>
          <a:prstGeom prst="ellipse">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 name="椭圆 4"/>
          <p:cNvSpPr/>
          <p:nvPr/>
        </p:nvSpPr>
        <p:spPr>
          <a:xfrm>
            <a:off x="1175694" y="5681190"/>
            <a:ext cx="800674" cy="800670"/>
          </a:xfrm>
          <a:prstGeom prst="ellipse">
            <a:avLst/>
          </a:prstGeom>
          <a:solidFill>
            <a:schemeClr val="accent5">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 name="椭圆 5"/>
          <p:cNvSpPr/>
          <p:nvPr/>
        </p:nvSpPr>
        <p:spPr>
          <a:xfrm flipH="1" flipV="1">
            <a:off x="2631914" y="452816"/>
            <a:ext cx="140662" cy="14066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7" name="椭圆 6"/>
          <p:cNvSpPr/>
          <p:nvPr/>
        </p:nvSpPr>
        <p:spPr>
          <a:xfrm flipH="1" flipV="1">
            <a:off x="1976368" y="4787619"/>
            <a:ext cx="253008" cy="25300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flipH="1" flipV="1">
            <a:off x="8688288" y="4914123"/>
            <a:ext cx="454427" cy="454427"/>
          </a:xfrm>
          <a:prstGeom prst="ellipse">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flipH="1" flipV="1">
            <a:off x="1874677" y="1412889"/>
            <a:ext cx="389161" cy="389161"/>
          </a:xfrm>
          <a:prstGeom prst="ellipse">
            <a:avLst/>
          </a:prstGeom>
          <a:solidFill>
            <a:schemeClr val="accent5">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1" name="椭圆 10"/>
          <p:cNvSpPr/>
          <p:nvPr/>
        </p:nvSpPr>
        <p:spPr>
          <a:xfrm>
            <a:off x="6450981" y="5105769"/>
            <a:ext cx="800674" cy="800670"/>
          </a:xfrm>
          <a:prstGeom prst="ellipse">
            <a:avLst/>
          </a:prstGeom>
          <a:solidFill>
            <a:schemeClr val="accent5">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2" name="椭圆 11"/>
          <p:cNvSpPr/>
          <p:nvPr/>
        </p:nvSpPr>
        <p:spPr>
          <a:xfrm>
            <a:off x="2111238" y="879794"/>
            <a:ext cx="5098437" cy="5098411"/>
          </a:xfrm>
          <a:prstGeom prst="ellipse">
            <a:avLst/>
          </a:prstGeom>
          <a:noFill/>
          <a:ln>
            <a:solidFill>
              <a:schemeClr val="accent5">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3" name="椭圆 12"/>
          <p:cNvSpPr/>
          <p:nvPr/>
        </p:nvSpPr>
        <p:spPr>
          <a:xfrm>
            <a:off x="3301976" y="2012980"/>
            <a:ext cx="2716960" cy="2716946"/>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0" y="3429000"/>
            <a:ext cx="12192000" cy="829945"/>
          </a:xfrm>
          <a:prstGeom prst="rect">
            <a:avLst/>
          </a:prstGeom>
          <a:solidFill>
            <a:schemeClr val="accent5">
              <a:lumMod val="50000"/>
              <a:alpha val="70000"/>
            </a:schemeClr>
          </a:solidFill>
        </p:spPr>
        <p:txBody>
          <a:bodyPr wrap="square" rtlCol="0">
            <a:spAutoFit/>
          </a:bodyPr>
          <a:lstStyle/>
          <a:p>
            <a:pPr algn="ctr"/>
            <a:r>
              <a:rPr lang="zh-CN" altLang="en-US" sz="4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项目成本估算</a:t>
            </a:r>
            <a:endParaRPr lang="zh-CN" altLang="en-US" sz="4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5" name="椭圆 14"/>
          <p:cNvSpPr/>
          <p:nvPr/>
        </p:nvSpPr>
        <p:spPr>
          <a:xfrm flipH="1" flipV="1">
            <a:off x="595404" y="2151071"/>
            <a:ext cx="564633" cy="564633"/>
          </a:xfrm>
          <a:prstGeom prst="ellipse">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6" name="椭圆 15"/>
          <p:cNvSpPr/>
          <p:nvPr/>
        </p:nvSpPr>
        <p:spPr>
          <a:xfrm>
            <a:off x="7968208" y="5862534"/>
            <a:ext cx="332276" cy="33227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8954135" y="6194425"/>
            <a:ext cx="3060700" cy="368300"/>
          </a:xfrm>
          <a:prstGeom prst="rect">
            <a:avLst/>
          </a:prstGeom>
          <a:noFill/>
        </p:spPr>
        <p:txBody>
          <a:bodyPr wrap="square" rtlCol="0">
            <a:spAutoFit/>
          </a:bodyPr>
          <a:p>
            <a:r>
              <a:rPr lang="zh-CN" altLang="en-US" b="1">
                <a:solidFill>
                  <a:schemeClr val="tx2">
                    <a:lumMod val="60000"/>
                    <a:lumOff val="40000"/>
                  </a:schemeClr>
                </a:solidFill>
              </a:rPr>
              <a:t>谭明云、徐艳丽、覃碧兰</a:t>
            </a:r>
            <a:endParaRPr lang="zh-CN" altLang="en-US" b="1">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3531" y="218274"/>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用例点估算法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计算结果</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6" name="PA_矩形 7"/>
          <p:cNvSpPr/>
          <p:nvPr>
            <p:custDataLst>
              <p:tags r:id="rId1"/>
            </p:custDataLst>
          </p:nvPr>
        </p:nvSpPr>
        <p:spPr>
          <a:xfrm>
            <a:off x="263525" y="1411605"/>
            <a:ext cx="11664950" cy="50050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0"/>
          </a:p>
        </p:txBody>
      </p:sp>
      <p:sp>
        <p:nvSpPr>
          <p:cNvPr id="20" name="矩形 19"/>
          <p:cNvSpPr/>
          <p:nvPr/>
        </p:nvSpPr>
        <p:spPr>
          <a:xfrm>
            <a:off x="591820" y="1536065"/>
            <a:ext cx="9123680" cy="5754370"/>
          </a:xfrm>
          <a:prstGeom prst="rect">
            <a:avLst/>
          </a:prstGeom>
          <a:noFill/>
        </p:spPr>
        <p:txBody>
          <a:bodyPr wrap="square">
            <a:spAutoFit/>
          </a:bodyPr>
          <a:lstStyle/>
          <a:p>
            <a:pPr algn="l">
              <a:lnSpc>
                <a:spcPct val="150000"/>
              </a:lnSpc>
            </a:pPr>
            <a:r>
              <a:rPr lang="en-US" altLang="zh-CN" sz="3200" dirty="0">
                <a:solidFill>
                  <a:schemeClr val="bg1"/>
                </a:solidFill>
                <a:sym typeface="+mn-ea"/>
              </a:rPr>
              <a:t>UUCP =UAW+UUCW  =18+260=278</a:t>
            </a:r>
            <a:endParaRPr lang="en-US" altLang="zh-CN" sz="3200" dirty="0">
              <a:solidFill>
                <a:schemeClr val="bg1"/>
              </a:solidFill>
              <a:sym typeface="+mn-ea"/>
            </a:endParaRPr>
          </a:p>
          <a:p>
            <a:pPr algn="l">
              <a:lnSpc>
                <a:spcPct val="150000"/>
              </a:lnSpc>
            </a:pPr>
            <a:r>
              <a:rPr lang="en-US" altLang="zh-CN" sz="3200" dirty="0">
                <a:solidFill>
                  <a:schemeClr val="bg1"/>
                </a:solidFill>
                <a:sym typeface="+mn-ea"/>
              </a:rPr>
              <a:t>TCF=0.6+(0.01*37)=0.97</a:t>
            </a:r>
            <a:endParaRPr lang="en-US" altLang="zh-CN" sz="3200" dirty="0">
              <a:solidFill>
                <a:schemeClr val="bg1"/>
              </a:solidFill>
              <a:sym typeface="+mn-ea"/>
            </a:endParaRPr>
          </a:p>
          <a:p>
            <a:pPr algn="l">
              <a:lnSpc>
                <a:spcPct val="150000"/>
              </a:lnSpc>
            </a:pPr>
            <a:r>
              <a:rPr lang="en-US" altLang="zh-CN" sz="3200" dirty="0">
                <a:solidFill>
                  <a:schemeClr val="bg1"/>
                </a:solidFill>
                <a:latin typeface="Arial Narrow" pitchFamily="34" charset="0"/>
                <a:sym typeface="+mn-ea"/>
              </a:rPr>
              <a:t>ECF=1.4+(-0.03*18)=0.86</a:t>
            </a:r>
            <a:endParaRPr lang="en-US" altLang="zh-CN" sz="3200" dirty="0">
              <a:solidFill>
                <a:schemeClr val="bg1"/>
              </a:solidFill>
              <a:latin typeface="Arial Narrow" pitchFamily="34" charset="0"/>
              <a:sym typeface="+mn-ea"/>
            </a:endParaRPr>
          </a:p>
          <a:p>
            <a:pPr algn="l">
              <a:lnSpc>
                <a:spcPct val="150000"/>
              </a:lnSpc>
            </a:pPr>
            <a:r>
              <a:rPr lang="en-US" altLang="zh-CN" sz="3200" dirty="0">
                <a:solidFill>
                  <a:schemeClr val="bg1"/>
                </a:solidFill>
                <a:latin typeface="Arial Narrow" pitchFamily="34" charset="0"/>
                <a:sym typeface="+mn-ea"/>
              </a:rPr>
              <a:t>UCP =UUCP</a:t>
            </a:r>
            <a:r>
              <a:rPr lang="zh-CN" altLang="zh-CN" sz="3200" dirty="0">
                <a:solidFill>
                  <a:schemeClr val="bg1"/>
                </a:solidFill>
                <a:latin typeface="Arial Narrow" pitchFamily="34" charset="0"/>
                <a:sym typeface="+mn-ea"/>
              </a:rPr>
              <a:t>×</a:t>
            </a:r>
            <a:r>
              <a:rPr lang="en-US" altLang="zh-CN" sz="3200" dirty="0">
                <a:solidFill>
                  <a:schemeClr val="bg1"/>
                </a:solidFill>
                <a:latin typeface="Arial Narrow" pitchFamily="34" charset="0"/>
                <a:sym typeface="+mn-ea"/>
              </a:rPr>
              <a:t>TCF</a:t>
            </a:r>
            <a:r>
              <a:rPr lang="zh-CN" altLang="zh-CN" sz="3200" dirty="0">
                <a:solidFill>
                  <a:schemeClr val="bg1"/>
                </a:solidFill>
                <a:latin typeface="Arial Narrow" pitchFamily="34" charset="0"/>
                <a:sym typeface="+mn-ea"/>
              </a:rPr>
              <a:t>×</a:t>
            </a:r>
            <a:r>
              <a:rPr lang="en-US" altLang="zh-CN" sz="3200" dirty="0">
                <a:solidFill>
                  <a:schemeClr val="bg1"/>
                </a:solidFill>
                <a:latin typeface="Arial Narrow" pitchFamily="34" charset="0"/>
                <a:sym typeface="+mn-ea"/>
              </a:rPr>
              <a:t>ECF =278*0.97*0.86=231.9=232</a:t>
            </a:r>
            <a:endParaRPr lang="en-US" altLang="zh-CN" sz="3200" dirty="0">
              <a:solidFill>
                <a:schemeClr val="bg1"/>
              </a:solidFill>
              <a:latin typeface="Arial Narrow" pitchFamily="34" charset="0"/>
              <a:sym typeface="+mn-ea"/>
            </a:endParaRPr>
          </a:p>
          <a:p>
            <a:pPr algn="l">
              <a:lnSpc>
                <a:spcPct val="150000"/>
              </a:lnSpc>
            </a:pPr>
            <a:r>
              <a:rPr lang="zh-CN" altLang="en-US" sz="3200" b="1" dirty="0">
                <a:solidFill>
                  <a:schemeClr val="bg1"/>
                </a:solidFill>
                <a:sym typeface="+mn-ea"/>
              </a:rPr>
              <a:t>如果：</a:t>
            </a:r>
            <a:r>
              <a:rPr lang="en-US" altLang="zh-CN" sz="3200" b="1" dirty="0">
                <a:solidFill>
                  <a:schemeClr val="bg1"/>
                </a:solidFill>
                <a:sym typeface="+mn-ea"/>
              </a:rPr>
              <a:t>PF = 5</a:t>
            </a:r>
            <a:r>
              <a:rPr lang="zh-CN" altLang="en-US" sz="3200" b="1" dirty="0">
                <a:solidFill>
                  <a:schemeClr val="bg1"/>
                </a:solidFill>
                <a:sym typeface="+mn-ea"/>
              </a:rPr>
              <a:t>工时</a:t>
            </a:r>
            <a:r>
              <a:rPr lang="en-US" altLang="zh-CN" sz="3200" b="1" dirty="0">
                <a:solidFill>
                  <a:schemeClr val="bg1"/>
                </a:solidFill>
                <a:sym typeface="+mn-ea"/>
              </a:rPr>
              <a:t>/</a:t>
            </a:r>
            <a:r>
              <a:rPr lang="zh-CN" altLang="en-US" sz="3200" b="1" dirty="0">
                <a:solidFill>
                  <a:schemeClr val="bg1"/>
                </a:solidFill>
                <a:sym typeface="+mn-ea"/>
              </a:rPr>
              <a:t>用例点</a:t>
            </a:r>
            <a:endParaRPr lang="zh-CN" altLang="en-US" sz="3200" b="1" dirty="0">
              <a:solidFill>
                <a:schemeClr val="bg1"/>
              </a:solidFill>
              <a:sym typeface="+mn-ea"/>
            </a:endParaRPr>
          </a:p>
          <a:p>
            <a:pPr marL="0" indent="0" eaLnBrk="1" hangingPunct="1">
              <a:buFont typeface="Monotype Sorts" charset="0"/>
              <a:buNone/>
            </a:pPr>
            <a:r>
              <a:rPr lang="zh-CN" altLang="en-US" sz="3200" b="1" dirty="0">
                <a:solidFill>
                  <a:schemeClr val="bg1"/>
                </a:solidFill>
                <a:sym typeface="+mn-ea"/>
              </a:rPr>
              <a:t>则：</a:t>
            </a:r>
            <a:r>
              <a:rPr lang="en-US" altLang="zh-CN" sz="3200" b="1" dirty="0">
                <a:solidFill>
                  <a:schemeClr val="bg1"/>
                </a:solidFill>
                <a:sym typeface="+mn-ea"/>
              </a:rPr>
              <a:t>Effort =UCP</a:t>
            </a:r>
            <a:r>
              <a:rPr lang="zh-CN" altLang="zh-CN" sz="3200" b="1" dirty="0">
                <a:solidFill>
                  <a:schemeClr val="bg1"/>
                </a:solidFill>
                <a:sym typeface="+mn-ea"/>
              </a:rPr>
              <a:t>×</a:t>
            </a:r>
            <a:r>
              <a:rPr lang="en-US" altLang="zh-CN" sz="3200" b="1" dirty="0">
                <a:solidFill>
                  <a:schemeClr val="bg1"/>
                </a:solidFill>
                <a:sym typeface="+mn-ea"/>
              </a:rPr>
              <a:t>PF = </a:t>
            </a:r>
            <a:r>
              <a:rPr lang="en-US" sz="3200" b="1" dirty="0">
                <a:solidFill>
                  <a:schemeClr val="bg1"/>
                </a:solidFill>
                <a:sym typeface="+mn-ea"/>
              </a:rPr>
              <a:t>232*5</a:t>
            </a:r>
            <a:r>
              <a:rPr lang="en-US" altLang="zh-CN" sz="3200" b="1" dirty="0">
                <a:solidFill>
                  <a:schemeClr val="bg1"/>
                </a:solidFill>
                <a:sym typeface="+mn-ea"/>
              </a:rPr>
              <a:t> = 1160</a:t>
            </a:r>
            <a:r>
              <a:rPr lang="zh-CN" altLang="en-US" sz="3200" b="1" dirty="0">
                <a:solidFill>
                  <a:schemeClr val="bg1"/>
                </a:solidFill>
                <a:sym typeface="+mn-ea"/>
              </a:rPr>
              <a:t>（</a:t>
            </a:r>
            <a:r>
              <a:rPr lang="en-US" altLang="zh-CN" sz="3200" b="1" dirty="0">
                <a:solidFill>
                  <a:schemeClr val="bg1"/>
                </a:solidFill>
                <a:sym typeface="+mn-ea"/>
              </a:rPr>
              <a:t>h</a:t>
            </a:r>
            <a:r>
              <a:rPr lang="zh-CN" altLang="en-US" sz="3200" b="1" dirty="0">
                <a:solidFill>
                  <a:schemeClr val="bg1"/>
                </a:solidFill>
                <a:sym typeface="+mn-ea"/>
              </a:rPr>
              <a:t>）</a:t>
            </a:r>
            <a:endParaRPr lang="zh-CN" altLang="en-US" sz="3200" b="1" dirty="0">
              <a:solidFill>
                <a:schemeClr val="bg1"/>
              </a:solidFill>
              <a:sym typeface="+mn-ea"/>
            </a:endParaRPr>
          </a:p>
          <a:p>
            <a:pPr algn="ctr">
              <a:lnSpc>
                <a:spcPct val="150000"/>
              </a:lnSpc>
            </a:pPr>
            <a:endParaRPr lang="en-US" altLang="zh-CN" sz="3200" dirty="0">
              <a:solidFill>
                <a:schemeClr val="bg1"/>
              </a:solidFill>
              <a:latin typeface="Arial Narrow" pitchFamily="34" charset="0"/>
              <a:ea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8711b99-5076-42ab-8052-9c6e5b89f4ee"/>
          <p:cNvGrpSpPr>
            <a:grpSpLocks noChangeAspect="1"/>
          </p:cNvGrpSpPr>
          <p:nvPr/>
        </p:nvGrpSpPr>
        <p:grpSpPr>
          <a:xfrm>
            <a:off x="3503712" y="1654948"/>
            <a:ext cx="5199922" cy="3990691"/>
            <a:chOff x="3301042" y="1308654"/>
            <a:chExt cx="5589917" cy="4289993"/>
          </a:xfrm>
        </p:grpSpPr>
        <p:sp>
          <p:nvSpPr>
            <p:cNvPr id="3" name="Arc 12"/>
            <p:cNvSpPr/>
            <p:nvPr/>
          </p:nvSpPr>
          <p:spPr>
            <a:xfrm flipH="1" flipV="1">
              <a:off x="3975654" y="1357954"/>
              <a:ext cx="4240694" cy="4240693"/>
            </a:xfrm>
            <a:prstGeom prst="arc">
              <a:avLst>
                <a:gd name="adj1" fmla="val 12136914"/>
                <a:gd name="adj2" fmla="val 20239707"/>
              </a:avLst>
            </a:prstGeom>
            <a:ln w="19050">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grpSp>
          <p:nvGrpSpPr>
            <p:cNvPr id="4" name="Group 1"/>
            <p:cNvGrpSpPr/>
            <p:nvPr/>
          </p:nvGrpSpPr>
          <p:grpSpPr>
            <a:xfrm>
              <a:off x="3301042" y="1308654"/>
              <a:ext cx="5589917" cy="4240693"/>
              <a:chOff x="3301042" y="1586073"/>
              <a:chExt cx="5589917" cy="4240693"/>
            </a:xfrm>
          </p:grpSpPr>
          <p:sp>
            <p:nvSpPr>
              <p:cNvPr id="5" name="Oval 9"/>
              <p:cNvSpPr/>
              <p:nvPr/>
            </p:nvSpPr>
            <p:spPr>
              <a:xfrm>
                <a:off x="3301042" y="2896402"/>
                <a:ext cx="1620039" cy="1620036"/>
              </a:xfrm>
              <a:prstGeom prst="ellipse">
                <a:avLst/>
              </a:prstGeom>
              <a:solidFill>
                <a:schemeClr val="accent5">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6" name="Oval 10"/>
              <p:cNvSpPr/>
              <p:nvPr/>
            </p:nvSpPr>
            <p:spPr>
              <a:xfrm>
                <a:off x="7270920" y="2896402"/>
                <a:ext cx="1620039" cy="1620036"/>
              </a:xfrm>
              <a:prstGeom prst="ellipse">
                <a:avLst/>
              </a:prstGeom>
              <a:solidFill>
                <a:schemeClr val="accent5">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7" name="Arc 11"/>
              <p:cNvSpPr/>
              <p:nvPr/>
            </p:nvSpPr>
            <p:spPr>
              <a:xfrm>
                <a:off x="3975654" y="1586073"/>
                <a:ext cx="4240694" cy="4240693"/>
              </a:xfrm>
              <a:prstGeom prst="arc">
                <a:avLst>
                  <a:gd name="adj1" fmla="val 12136914"/>
                  <a:gd name="adj2" fmla="val 20239707"/>
                </a:avLst>
              </a:prstGeom>
              <a:ln w="19050">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8" name="Freeform: Shape 15"/>
              <p:cNvSpPr/>
              <p:nvPr/>
            </p:nvSpPr>
            <p:spPr bwMode="auto">
              <a:xfrm>
                <a:off x="3792393" y="3441049"/>
                <a:ext cx="637337" cy="530742"/>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chemeClr val="bg1">
                  <a:lumMod val="100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9" name="Freeform: Shape 16"/>
              <p:cNvSpPr/>
              <p:nvPr/>
            </p:nvSpPr>
            <p:spPr bwMode="auto">
              <a:xfrm>
                <a:off x="7826670" y="3368320"/>
                <a:ext cx="508539" cy="676199"/>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chemeClr val="bg1">
                  <a:lumMod val="100000"/>
                </a:scheme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endParaRPr>
              </a:p>
            </p:txBody>
          </p:sp>
          <p:sp>
            <p:nvSpPr>
              <p:cNvPr id="10" name="TextBox 22"/>
              <p:cNvSpPr txBox="1"/>
              <p:nvPr/>
            </p:nvSpPr>
            <p:spPr bwMode="auto">
              <a:xfrm>
                <a:off x="5326558" y="3202584"/>
                <a:ext cx="1538883" cy="1106270"/>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marL="0" marR="0" lvl="0" indent="0" algn="ctr" defTabSz="914400" rtl="0" eaLnBrk="1" fontAlgn="auto" latinLnBrk="0" hangingPunct="1">
                  <a:lnSpc>
                    <a:spcPct val="100000"/>
                  </a:lnSpc>
                  <a:spcBef>
                    <a:spcPts val="0"/>
                  </a:spcBef>
                  <a:spcAft>
                    <a:spcPts val="0"/>
                  </a:spcAft>
                  <a:buClr>
                    <a:prstClr val="white"/>
                  </a:buClr>
                  <a:buSzTx/>
                  <a:buFontTx/>
                  <a:buNone/>
                  <a:defRPr/>
                </a:pPr>
                <a:r>
                  <a:rPr kumimoji="0" lang="en-US" altLang="zh-CN" sz="60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rPr>
                  <a:t>PK</a:t>
                </a:r>
                <a:endParaRPr kumimoji="0" lang="zh-CN" altLang="en-US" sz="60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endParaRPr>
              </a:p>
            </p:txBody>
          </p:sp>
        </p:grpSp>
      </p:grpSp>
      <p:sp>
        <p:nvSpPr>
          <p:cNvPr id="12" name="文本框 11"/>
          <p:cNvSpPr txBox="1"/>
          <p:nvPr/>
        </p:nvSpPr>
        <p:spPr>
          <a:xfrm>
            <a:off x="278136" y="218274"/>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估算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项目规模对比</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12"/>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87070" y="2430145"/>
            <a:ext cx="2069465" cy="1308735"/>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endPar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endParaRPr>
          </a:p>
          <a:p>
            <a:pPr algn="l">
              <a:lnSpc>
                <a:spcPct val="150000"/>
              </a:lnSpc>
            </a:pPr>
            <a:r>
              <a:rPr lang="en-US" altLang="zh-CN" sz="3200" b="1" noProof="0" dirty="0" smtClean="0">
                <a:ln>
                  <a:noFill/>
                </a:ln>
                <a:solidFill>
                  <a:schemeClr val="tx1"/>
                </a:solidFill>
                <a:effectLst/>
                <a:uLnTx/>
                <a:uFillTx/>
                <a:latin typeface="+mj-ea"/>
                <a:ea typeface="+mj-ea"/>
                <a:sym typeface="+mn-ea"/>
              </a:rPr>
              <a:t>1075</a:t>
            </a:r>
            <a:r>
              <a:rPr lang="zh-CN" altLang="en-US" sz="3200" b="1" noProof="0" dirty="0" smtClean="0">
                <a:ln>
                  <a:noFill/>
                </a:ln>
                <a:solidFill>
                  <a:schemeClr val="tx1"/>
                </a:solidFill>
                <a:effectLst/>
                <a:uLnTx/>
                <a:uFillTx/>
                <a:latin typeface="+mj-ea"/>
                <a:ea typeface="+mj-ea"/>
                <a:sym typeface="+mn-ea"/>
              </a:rPr>
              <a:t>工时</a:t>
            </a:r>
            <a:endParaRPr lang="zh-CN" altLang="en-US" sz="3200" b="1" noProof="0" dirty="0" smtClean="0">
              <a:ln>
                <a:noFill/>
              </a:ln>
              <a:solidFill>
                <a:schemeClr val="tx1"/>
              </a:solidFill>
              <a:effectLst/>
              <a:uLnTx/>
              <a:uFillTx/>
              <a:latin typeface="+mj-ea"/>
              <a:ea typeface="+mj-ea"/>
              <a:sym typeface="+mn-ea"/>
            </a:endParaRPr>
          </a:p>
          <a:p>
            <a:pPr algn="ctr">
              <a:lnSpc>
                <a:spcPct val="150000"/>
              </a:lnSpc>
            </a:pPr>
            <a:endParaRPr lang="zh-CN" altLang="en-US" sz="3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097414" y="1881108"/>
            <a:ext cx="1554480" cy="368300"/>
          </a:xfrm>
          <a:prstGeom prst="rect">
            <a:avLst/>
          </a:prstGeom>
        </p:spPr>
        <p:txBody>
          <a:bodyPr wrap="none">
            <a:spAutoFit/>
          </a:bodyPr>
          <a:lstStyle/>
          <a:p>
            <a:pPr algn="ct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功能点估算法</a:t>
            </a:r>
            <a:endPar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9229090" y="2430145"/>
            <a:ext cx="2130425" cy="1308735"/>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3200" b="1" dirty="0">
                <a:solidFill>
                  <a:schemeClr val="tx1"/>
                </a:solidFill>
                <a:latin typeface="+mj-ea"/>
                <a:ea typeface="+mj-ea"/>
                <a:sym typeface="+mn-ea"/>
              </a:rPr>
              <a:t>1160</a:t>
            </a:r>
            <a:r>
              <a:rPr lang="zh-CN" altLang="en-US" sz="3200" b="1" dirty="0">
                <a:solidFill>
                  <a:schemeClr val="tx1"/>
                </a:solidFill>
                <a:latin typeface="+mj-ea"/>
                <a:ea typeface="+mj-ea"/>
                <a:sym typeface="+mn-ea"/>
              </a:rPr>
              <a:t>工时</a:t>
            </a:r>
            <a:endParaRPr lang="zh-CN" altLang="en-US" sz="3200" b="1" dirty="0">
              <a:solidFill>
                <a:schemeClr val="tx1"/>
              </a:solidFill>
              <a:latin typeface="+mj-ea"/>
              <a:ea typeface="+mj-ea"/>
              <a:sym typeface="+mn-ea"/>
            </a:endParaRPr>
          </a:p>
        </p:txBody>
      </p:sp>
      <p:sp>
        <p:nvSpPr>
          <p:cNvPr id="17" name="矩形 16"/>
          <p:cNvSpPr/>
          <p:nvPr/>
        </p:nvSpPr>
        <p:spPr>
          <a:xfrm>
            <a:off x="9228783" y="1880927"/>
            <a:ext cx="1554480" cy="368300"/>
          </a:xfrm>
          <a:prstGeom prst="rect">
            <a:avLst/>
          </a:prstGeom>
        </p:spPr>
        <p:txBody>
          <a:bodyPr wrap="none">
            <a:spAutoFit/>
          </a:bodyPr>
          <a:lstStyle/>
          <a:p>
            <a:pPr algn="ct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用例点估算法</a:t>
            </a:r>
            <a:endPar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839470" y="3874770"/>
            <a:ext cx="2374900" cy="2306955"/>
          </a:xfrm>
          <a:prstGeom prst="rect">
            <a:avLst/>
          </a:prstGeom>
          <a:noFill/>
        </p:spPr>
        <p:txBody>
          <a:bodyPr wrap="square" rtlCol="0">
            <a:spAutoFit/>
          </a:bodyPr>
          <a:p>
            <a:r>
              <a:rPr lang="zh-CN" altLang="en-US"/>
              <a:t>如果</a:t>
            </a:r>
            <a:r>
              <a:rPr lang="en-US" altLang="zh-CN"/>
              <a:t>1</a:t>
            </a:r>
            <a:r>
              <a:rPr lang="zh-CN" altLang="en-US"/>
              <a:t>人天 开发成本</a:t>
            </a:r>
            <a:r>
              <a:rPr lang="en-US" altLang="zh-CN"/>
              <a:t>=8(</a:t>
            </a:r>
            <a:r>
              <a:rPr lang="zh-CN" altLang="en-US"/>
              <a:t>工时</a:t>
            </a:r>
            <a:r>
              <a:rPr lang="en-US" altLang="zh-CN"/>
              <a:t>)</a:t>
            </a:r>
            <a:r>
              <a:rPr lang="zh-CN" altLang="en-US"/>
              <a:t>，则项目规模为</a:t>
            </a:r>
            <a:r>
              <a:rPr lang="en-US" altLang="zh-CN"/>
              <a:t>1075/8</a:t>
            </a:r>
            <a:r>
              <a:rPr lang="zh-CN" altLang="en-US"/>
              <a:t>约为</a:t>
            </a:r>
            <a:r>
              <a:rPr lang="en-US" altLang="zh-CN"/>
              <a:t>134</a:t>
            </a:r>
            <a:r>
              <a:rPr lang="zh-CN" altLang="en-US"/>
              <a:t>人天；</a:t>
            </a:r>
            <a:endParaRPr lang="zh-CN" altLang="en-US"/>
          </a:p>
          <a:p>
            <a:r>
              <a:rPr lang="zh-CN" altLang="en-US"/>
              <a:t>如果开发人员成本参数为</a:t>
            </a:r>
            <a:r>
              <a:rPr lang="en-US" altLang="zh-CN"/>
              <a:t>1000</a:t>
            </a:r>
            <a:r>
              <a:rPr lang="zh-CN" altLang="en-US"/>
              <a:t>元</a:t>
            </a:r>
            <a:r>
              <a:rPr lang="en-US" altLang="zh-CN"/>
              <a:t>/</a:t>
            </a:r>
            <a:r>
              <a:rPr lang="zh-CN" altLang="en-US"/>
              <a:t>天，则开发成本为</a:t>
            </a:r>
            <a:r>
              <a:rPr lang="en-US" altLang="zh-CN"/>
              <a:t>1000</a:t>
            </a:r>
            <a:r>
              <a:rPr lang="zh-CN" altLang="en-US"/>
              <a:t>元</a:t>
            </a:r>
            <a:r>
              <a:rPr lang="en-US" altLang="zh-CN"/>
              <a:t>/</a:t>
            </a:r>
            <a:r>
              <a:rPr lang="zh-CN" altLang="en-US"/>
              <a:t>天×</a:t>
            </a:r>
            <a:r>
              <a:rPr lang="en-US" altLang="zh-CN"/>
              <a:t>134</a:t>
            </a:r>
            <a:r>
              <a:rPr lang="zh-CN" altLang="en-US"/>
              <a:t>天</a:t>
            </a:r>
            <a:r>
              <a:rPr lang="en-US" altLang="zh-CN"/>
              <a:t>=13.4</a:t>
            </a:r>
            <a:r>
              <a:rPr lang="zh-CN" altLang="en-US"/>
              <a:t>万元</a:t>
            </a:r>
            <a:endParaRPr lang="zh-CN" altLang="en-US"/>
          </a:p>
        </p:txBody>
      </p:sp>
      <p:sp>
        <p:nvSpPr>
          <p:cNvPr id="19" name="文本框 18"/>
          <p:cNvSpPr txBox="1"/>
          <p:nvPr/>
        </p:nvSpPr>
        <p:spPr>
          <a:xfrm>
            <a:off x="9229090" y="3874770"/>
            <a:ext cx="2536190" cy="2306955"/>
          </a:xfrm>
          <a:prstGeom prst="rect">
            <a:avLst/>
          </a:prstGeom>
          <a:noFill/>
        </p:spPr>
        <p:txBody>
          <a:bodyPr wrap="square" rtlCol="0">
            <a:spAutoFit/>
          </a:bodyPr>
          <a:p>
            <a:r>
              <a:rPr lang="zh-CN" altLang="en-US">
                <a:sym typeface="+mn-ea"/>
              </a:rPr>
              <a:t>如果</a:t>
            </a:r>
            <a:r>
              <a:rPr lang="en-US" altLang="zh-CN">
                <a:sym typeface="+mn-ea"/>
              </a:rPr>
              <a:t>1</a:t>
            </a:r>
            <a:r>
              <a:rPr lang="zh-CN" altLang="en-US">
                <a:sym typeface="+mn-ea"/>
              </a:rPr>
              <a:t>人天 开发成本</a:t>
            </a:r>
            <a:r>
              <a:rPr lang="en-US" altLang="zh-CN">
                <a:sym typeface="+mn-ea"/>
              </a:rPr>
              <a:t>=8(</a:t>
            </a:r>
            <a:r>
              <a:rPr lang="zh-CN" altLang="en-US">
                <a:sym typeface="+mn-ea"/>
              </a:rPr>
              <a:t>工时</a:t>
            </a:r>
            <a:r>
              <a:rPr lang="en-US" altLang="zh-CN">
                <a:sym typeface="+mn-ea"/>
              </a:rPr>
              <a:t>)</a:t>
            </a:r>
            <a:r>
              <a:rPr lang="zh-CN" altLang="en-US">
                <a:sym typeface="+mn-ea"/>
              </a:rPr>
              <a:t>，则项目规模为</a:t>
            </a:r>
            <a:r>
              <a:rPr lang="en-US" altLang="zh-CN">
                <a:sym typeface="+mn-ea"/>
              </a:rPr>
              <a:t>1160/8</a:t>
            </a:r>
            <a:r>
              <a:rPr lang="zh-CN" altLang="en-US">
                <a:sym typeface="+mn-ea"/>
              </a:rPr>
              <a:t>约为</a:t>
            </a:r>
            <a:r>
              <a:rPr lang="en-US" altLang="zh-CN">
                <a:sym typeface="+mn-ea"/>
              </a:rPr>
              <a:t>145</a:t>
            </a:r>
            <a:r>
              <a:rPr lang="zh-CN" altLang="en-US">
                <a:sym typeface="+mn-ea"/>
              </a:rPr>
              <a:t>人天；</a:t>
            </a:r>
            <a:endParaRPr lang="zh-CN" altLang="en-US"/>
          </a:p>
          <a:p>
            <a:r>
              <a:rPr lang="zh-CN" altLang="en-US">
                <a:sym typeface="+mn-ea"/>
              </a:rPr>
              <a:t>如果开发人员成本参数为</a:t>
            </a:r>
            <a:r>
              <a:rPr lang="en-US" altLang="zh-CN">
                <a:sym typeface="+mn-ea"/>
              </a:rPr>
              <a:t>1000</a:t>
            </a:r>
            <a:r>
              <a:rPr lang="zh-CN" altLang="en-US">
                <a:sym typeface="+mn-ea"/>
              </a:rPr>
              <a:t>元</a:t>
            </a:r>
            <a:r>
              <a:rPr lang="en-US" altLang="zh-CN">
                <a:sym typeface="+mn-ea"/>
              </a:rPr>
              <a:t>/</a:t>
            </a:r>
            <a:r>
              <a:rPr lang="zh-CN" altLang="en-US">
                <a:sym typeface="+mn-ea"/>
              </a:rPr>
              <a:t>天，则开发成本为</a:t>
            </a:r>
            <a:r>
              <a:rPr lang="en-US" altLang="zh-CN">
                <a:sym typeface="+mn-ea"/>
              </a:rPr>
              <a:t>1000</a:t>
            </a:r>
            <a:r>
              <a:rPr lang="zh-CN" altLang="en-US">
                <a:sym typeface="+mn-ea"/>
              </a:rPr>
              <a:t>元</a:t>
            </a:r>
            <a:r>
              <a:rPr lang="en-US" altLang="zh-CN">
                <a:sym typeface="+mn-ea"/>
              </a:rPr>
              <a:t>/</a:t>
            </a:r>
            <a:r>
              <a:rPr lang="zh-CN" altLang="en-US">
                <a:sym typeface="+mn-ea"/>
              </a:rPr>
              <a:t>天×</a:t>
            </a:r>
            <a:r>
              <a:rPr lang="en-US" altLang="zh-CN">
                <a:sym typeface="+mn-ea"/>
              </a:rPr>
              <a:t>145</a:t>
            </a:r>
            <a:r>
              <a:rPr lang="zh-CN" altLang="en-US">
                <a:sym typeface="+mn-ea"/>
              </a:rPr>
              <a:t>天</a:t>
            </a:r>
            <a:r>
              <a:rPr lang="en-US" altLang="zh-CN">
                <a:sym typeface="+mn-ea"/>
              </a:rPr>
              <a:t>=14.5</a:t>
            </a:r>
            <a:r>
              <a:rPr lang="zh-CN" altLang="en-US">
                <a:sym typeface="+mn-ea"/>
              </a:rPr>
              <a:t>万元</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095998" y="4612821"/>
            <a:ext cx="0" cy="2032534"/>
          </a:xfrm>
          <a:prstGeom prst="line">
            <a:avLst/>
          </a:prstGeom>
          <a:ln>
            <a:solidFill>
              <a:schemeClr val="accent5">
                <a:lumMod val="50000"/>
              </a:schemeClr>
            </a:solidFill>
          </a:ln>
          <a:effectLst>
            <a:softEdge rad="0"/>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095996" y="0"/>
            <a:ext cx="0" cy="2032534"/>
          </a:xfrm>
          <a:prstGeom prst="line">
            <a:avLst/>
          </a:prstGeom>
          <a:ln>
            <a:solidFill>
              <a:schemeClr val="accent5">
                <a:lumMod val="50000"/>
              </a:schemeClr>
            </a:solidFill>
          </a:ln>
          <a:effectLst>
            <a:softEdge rad="0"/>
          </a:effectLst>
        </p:spPr>
        <p:style>
          <a:lnRef idx="1">
            <a:schemeClr val="accent1"/>
          </a:lnRef>
          <a:fillRef idx="0">
            <a:schemeClr val="accent1"/>
          </a:fillRef>
          <a:effectRef idx="0">
            <a:schemeClr val="accent1"/>
          </a:effectRef>
          <a:fontRef idx="minor">
            <a:schemeClr val="tx1"/>
          </a:fontRef>
        </p:style>
      </p:cxnSp>
      <p:sp>
        <p:nvSpPr>
          <p:cNvPr id="8" name="矩形 7"/>
          <p:cNvSpPr/>
          <p:nvPr/>
        </p:nvSpPr>
        <p:spPr bwMode="auto">
          <a:xfrm>
            <a:off x="0" y="2385418"/>
            <a:ext cx="12191999" cy="1107996"/>
          </a:xfrm>
          <a:prstGeom prst="rect">
            <a:avLst/>
          </a:prstGeom>
        </p:spPr>
        <p:txBody>
          <a:bodyPr wrap="square">
            <a:spAutoFit/>
          </a:bodyPr>
          <a:lstStyle/>
          <a:p>
            <a:pPr algn="ctr">
              <a:defRPr/>
            </a:pPr>
            <a:r>
              <a:rPr lang="en-US" altLang="zh-CN" sz="6600" b="1" spc="300" dirty="0">
                <a:solidFill>
                  <a:schemeClr val="accent5">
                    <a:lumMod val="50000"/>
                  </a:schemeClr>
                </a:solidFill>
                <a:effectLst>
                  <a:outerShdw blurRad="50800" dist="38100" dir="2700000" algn="tl" rotWithShape="0">
                    <a:prstClr val="black">
                      <a:alpha val="15000"/>
                    </a:prstClr>
                  </a:outerShdw>
                </a:effectLst>
                <a:latin typeface="微软雅黑" panose="020B0503020204020204" pitchFamily="34" charset="-122"/>
                <a:ea typeface="微软雅黑" panose="020B0503020204020204" pitchFamily="34" charset="-122"/>
                <a:cs typeface="+mn-ea"/>
                <a:sym typeface="+mn-lt"/>
              </a:rPr>
              <a:t>THANKS</a:t>
            </a:r>
            <a:endParaRPr lang="en-US" altLang="zh-CN" sz="6600" b="1" spc="300" dirty="0">
              <a:solidFill>
                <a:schemeClr val="accent5">
                  <a:lumMod val="50000"/>
                </a:schemeClr>
              </a:solidFill>
              <a:effectLst>
                <a:outerShdw blurRad="50800" dist="38100" dir="2700000" algn="tl" rotWithShape="0">
                  <a:prstClr val="black">
                    <a:alpha val="15000"/>
                  </a:prstClr>
                </a:outerShdw>
              </a:effectLst>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bwMode="auto">
          <a:xfrm>
            <a:off x="0" y="3493414"/>
            <a:ext cx="12191999" cy="646331"/>
          </a:xfrm>
          <a:prstGeom prst="rect">
            <a:avLst/>
          </a:prstGeom>
        </p:spPr>
        <p:txBody>
          <a:bodyPr wrap="square">
            <a:spAutoFit/>
          </a:bodyPr>
          <a:lstStyle/>
          <a:p>
            <a:pPr algn="ctr">
              <a:defRPr/>
            </a:pPr>
            <a:r>
              <a:rPr lang="zh-CN" altLang="en-US" sz="3600" spc="600" dirty="0">
                <a:solidFill>
                  <a:schemeClr val="tx1">
                    <a:lumMod val="50000"/>
                    <a:lumOff val="50000"/>
                  </a:schemeClr>
                </a:solidFill>
                <a:effectLst>
                  <a:outerShdw blurRad="50800" dist="38100" dir="2700000" algn="tl" rotWithShape="0">
                    <a:prstClr val="black">
                      <a:alpha val="15000"/>
                    </a:prstClr>
                  </a:outerShdw>
                </a:effectLst>
                <a:latin typeface="微软雅黑" panose="020B0503020204020204" pitchFamily="34" charset="-122"/>
                <a:ea typeface="微软雅黑" panose="020B0503020204020204" pitchFamily="34" charset="-122"/>
                <a:cs typeface="+mn-ea"/>
                <a:sym typeface="+mn-lt"/>
              </a:rPr>
              <a:t>感谢聆听</a:t>
            </a:r>
            <a:endParaRPr lang="en-US" altLang="zh-CN" sz="3600" spc="600" dirty="0">
              <a:solidFill>
                <a:schemeClr val="tx1">
                  <a:lumMod val="50000"/>
                  <a:lumOff val="50000"/>
                </a:schemeClr>
              </a:solidFill>
              <a:effectLst>
                <a:outerShdw blurRad="50800" dist="38100" dir="2700000" algn="tl" rotWithShape="0">
                  <a:prstClr val="black">
                    <a:alpha val="15000"/>
                  </a:prst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1735" y="399534"/>
            <a:ext cx="352853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chemeClr val="accent5">
                    <a:lumMod val="50000"/>
                  </a:schemeClr>
                </a:solidFill>
                <a:effectLst>
                  <a:outerShdw blurRad="50800" dist="38100" dir="2700000" algn="tl" rotWithShape="0">
                    <a:prstClr val="black">
                      <a:alpha val="15000"/>
                    </a:prstClr>
                  </a:outerShdw>
                </a:effectLst>
                <a:uLnTx/>
                <a:uFillTx/>
                <a:latin typeface="微软雅黑" panose="020B0503020204020204" pitchFamily="34" charset="-122"/>
                <a:ea typeface="微软雅黑" panose="020B0503020204020204" pitchFamily="34" charset="-122"/>
                <a:cs typeface="+mn-ea"/>
                <a:sym typeface="+mn-lt"/>
              </a:rPr>
              <a:t>C O N T E N T S</a:t>
            </a:r>
            <a:endParaRPr kumimoji="0" lang="en-US" altLang="zh-CN" sz="2800" b="1" i="0" u="none" strike="noStrike" kern="1200" cap="none" spc="300" normalizeH="0" baseline="0" noProof="0" dirty="0">
              <a:ln>
                <a:noFill/>
              </a:ln>
              <a:solidFill>
                <a:schemeClr val="accent5">
                  <a:lumMod val="50000"/>
                </a:schemeClr>
              </a:solidFill>
              <a:effectLst>
                <a:outerShdw blurRad="50800" dist="38100" dir="2700000" algn="tl" rotWithShape="0">
                  <a:prstClr val="black">
                    <a:alpha val="15000"/>
                  </a:prstClr>
                </a:outerShdw>
              </a:effectLst>
              <a:uLnTx/>
              <a:uFillTx/>
              <a:latin typeface="微软雅黑" panose="020B0503020204020204" pitchFamily="34" charset="-122"/>
              <a:ea typeface="微软雅黑" panose="020B0503020204020204" pitchFamily="34" charset="-122"/>
              <a:cs typeface="+mn-ea"/>
              <a:sym typeface="+mn-lt"/>
            </a:endParaRPr>
          </a:p>
        </p:txBody>
      </p:sp>
      <p:cxnSp>
        <p:nvCxnSpPr>
          <p:cNvPr id="5" name="直接连接符 4"/>
          <p:cNvCxnSpPr/>
          <p:nvPr/>
        </p:nvCxnSpPr>
        <p:spPr>
          <a:xfrm>
            <a:off x="5657850" y="922754"/>
            <a:ext cx="876300" cy="0"/>
          </a:xfrm>
          <a:prstGeom prst="line">
            <a:avLst/>
          </a:prstGeom>
          <a:ln w="158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77831" y="1173257"/>
            <a:ext cx="3529294"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schemeClr val="tx1">
                    <a:lumMod val="65000"/>
                    <a:lumOff val="35000"/>
                    <a:alpha val="7000"/>
                  </a:schemeClr>
                </a:solidFill>
                <a:effectLst/>
                <a:uLnTx/>
                <a:uFillTx/>
                <a:latin typeface="微软雅黑" panose="020B0503020204020204" pitchFamily="34" charset="-122"/>
                <a:ea typeface="微软雅黑" panose="020B0503020204020204" pitchFamily="34" charset="-122"/>
                <a:cs typeface="+mn-ea"/>
                <a:sym typeface="+mn-lt"/>
              </a:rPr>
              <a:t>01</a:t>
            </a:r>
            <a:endParaRPr kumimoji="0" lang="zh-CN" altLang="en-US" sz="13800" b="0" i="0" u="none" strike="noStrike" kern="1200" cap="none" spc="0" normalizeH="0" baseline="0" noProof="0" dirty="0">
              <a:ln>
                <a:noFill/>
              </a:ln>
              <a:solidFill>
                <a:schemeClr val="tx1">
                  <a:lumMod val="65000"/>
                  <a:lumOff val="35000"/>
                  <a:alpha val="7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TextBox 55"/>
          <p:cNvSpPr txBox="1"/>
          <p:nvPr/>
        </p:nvSpPr>
        <p:spPr>
          <a:xfrm>
            <a:off x="2744643" y="2021107"/>
            <a:ext cx="1384674" cy="646331"/>
          </a:xfrm>
          <a:prstGeom prst="rect">
            <a:avLst/>
          </a:prstGeom>
          <a:noFill/>
        </p:spPr>
        <p:txBody>
          <a:bodyPr wrap="none" rtlCol="0">
            <a:spAutoFit/>
          </a:bodyPr>
          <a:lstStyle/>
          <a:p>
            <a:pPr marL="0" marR="0" lvl="0" indent="0" algn="l" defTabSz="913765"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ea"/>
                <a:sym typeface="+mn-lt"/>
              </a:rPr>
              <a:t>PART 01</a:t>
            </a:r>
            <a:endParaRPr kumimoji="0" lang="en-US" sz="2400" b="0"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6707603" y="1173257"/>
            <a:ext cx="3424043"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schemeClr val="tx1">
                    <a:lumMod val="65000"/>
                    <a:lumOff val="35000"/>
                    <a:alpha val="7000"/>
                  </a:schemeClr>
                </a:solidFill>
                <a:effectLst/>
                <a:uLnTx/>
                <a:uFillTx/>
                <a:latin typeface="微软雅黑" panose="020B0503020204020204" pitchFamily="34" charset="-122"/>
                <a:ea typeface="微软雅黑" panose="020B0503020204020204" pitchFamily="34" charset="-122"/>
                <a:cs typeface="+mn-ea"/>
                <a:sym typeface="+mn-lt"/>
              </a:rPr>
              <a:t>02</a:t>
            </a:r>
            <a:endParaRPr kumimoji="0" lang="zh-CN" altLang="en-US" sz="13800" b="0" i="0" u="none" strike="noStrike" kern="1200" cap="none" spc="0" normalizeH="0" baseline="0" noProof="0" dirty="0">
              <a:ln>
                <a:noFill/>
              </a:ln>
              <a:solidFill>
                <a:schemeClr val="tx1">
                  <a:lumMod val="65000"/>
                  <a:lumOff val="35000"/>
                  <a:alpha val="7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TextBox 55"/>
          <p:cNvSpPr txBox="1"/>
          <p:nvPr/>
        </p:nvSpPr>
        <p:spPr>
          <a:xfrm>
            <a:off x="7310503" y="2014645"/>
            <a:ext cx="1384674" cy="646331"/>
          </a:xfrm>
          <a:prstGeom prst="rect">
            <a:avLst/>
          </a:prstGeom>
          <a:noFill/>
        </p:spPr>
        <p:txBody>
          <a:bodyPr wrap="none" rtlCol="0">
            <a:spAutoFit/>
          </a:bodyPr>
          <a:lstStyle/>
          <a:p>
            <a:pPr lvl="0" defTabSz="913765">
              <a:lnSpc>
                <a:spcPct val="150000"/>
              </a:lnSpc>
              <a:defRPr/>
            </a:pPr>
            <a:r>
              <a:rPr lang="en-US" altLang="zh-CN"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PART 02</a:t>
            </a:r>
            <a:endParaRPr lang="en-US" altLang="zh-CN"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PA_文本框 15"/>
          <p:cNvSpPr txBox="1"/>
          <p:nvPr>
            <p:custDataLst>
              <p:tags r:id="rId1"/>
            </p:custDataLst>
          </p:nvPr>
        </p:nvSpPr>
        <p:spPr>
          <a:xfrm>
            <a:off x="7337059" y="2596380"/>
            <a:ext cx="2011680" cy="460375"/>
          </a:xfrm>
          <a:prstGeom prst="rect">
            <a:avLst/>
          </a:prstGeom>
          <a:noFill/>
        </p:spPr>
        <p:txBody>
          <a:bodyPr wrap="none" rtlCol="0">
            <a:spAutoFit/>
          </a:bodyPr>
          <a:lstStyle/>
          <a:p>
            <a:pPr lvl="0">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用例点估算发</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PA_文本框 10"/>
          <p:cNvSpPr txBox="1"/>
          <p:nvPr>
            <p:custDataLst>
              <p:tags r:id="rId2"/>
            </p:custDataLst>
          </p:nvPr>
        </p:nvSpPr>
        <p:spPr>
          <a:xfrm>
            <a:off x="2744642" y="2566638"/>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功能点估算发</a:t>
            </a:r>
            <a:endParaRPr kumimoji="0" lang="zh-CN" altLang="en-US" sz="240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500"/>
            <a:ext cx="12192000" cy="2108200"/>
          </a:xfrm>
          <a:prstGeom prst="rect">
            <a:avLst/>
          </a:prstGeom>
          <a:solidFill>
            <a:schemeClr val="accent5">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755610" y="2636912"/>
            <a:ext cx="4680780" cy="769441"/>
          </a:xfrm>
          <a:prstGeom prst="rect">
            <a:avLst/>
          </a:prstGeom>
          <a:noFill/>
        </p:spPr>
        <p:txBody>
          <a:bodyPr wrap="square"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sym typeface="+mn-lt"/>
              </a:rPr>
              <a:t>PART 01</a:t>
            </a:r>
            <a:endParaRPr kumimoji="0" lang="zh-CN" altLang="en-US" sz="4400"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a:off x="0" y="3900740"/>
            <a:ext cx="121920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244" y="3427812"/>
            <a:ext cx="1554480" cy="368300"/>
          </a:xfrm>
          <a:prstGeom prst="rect">
            <a:avLst/>
          </a:prstGeom>
        </p:spPr>
        <p:txBody>
          <a:bodyPr wrap="none">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功能点估算法</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8136" y="218274"/>
            <a:ext cx="5817864" cy="368300"/>
          </a:xfrm>
          <a:prstGeom prst="rect">
            <a:avLst/>
          </a:prstGeom>
          <a:noFill/>
          <a:ln w="3175">
            <a:noFill/>
          </a:ln>
        </p:spPr>
        <p:txBody>
          <a:bodyPr wrap="square" rtlCol="0">
            <a:spAutoFit/>
          </a:bodyPr>
          <a:lstStyle/>
          <a:p>
            <a:pPr lvl="0">
              <a:defRPr/>
            </a:pP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功能点估算法</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计算规则</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3710" y="1334770"/>
            <a:ext cx="7686675" cy="2988945"/>
          </a:xfrm>
          <a:prstGeom prst="rect">
            <a:avLst/>
          </a:prstGeom>
          <a:solidFill>
            <a:schemeClr val="accent5">
              <a:lumMod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defTabSz="914400">
              <a:buClrTx/>
              <a:buSzTx/>
              <a:buFont typeface="Monotype Sorts" charset="0"/>
              <a:buNone/>
              <a:defRPr/>
            </a:pPr>
            <a:r>
              <a:rPr kumimoji="1" lang="en-US" altLang="zh-CN" sz="4400" noProof="0" dirty="0">
                <a:latin typeface="华文新魏" panose="02010800040101010101" pitchFamily="2" charset="-122"/>
                <a:ea typeface="华文新魏" panose="02010800040101010101" pitchFamily="2" charset="-122"/>
                <a:sym typeface="+mn-ea"/>
              </a:rPr>
              <a:t>FP =UFC*TCF</a:t>
            </a:r>
            <a:endParaRPr kumimoji="1" lang="en-US" altLang="zh-CN" sz="4400" kern="1200" cap="none" spc="0" normalizeH="0" baseline="0" noProof="0" dirty="0">
              <a:latin typeface="华文新魏" panose="02010800040101010101" pitchFamily="2" charset="-122"/>
              <a:ea typeface="华文新魏" panose="0201080004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en-US" altLang="zh-CN" sz="440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UFC</a:t>
            </a:r>
            <a:r>
              <a:rPr kumimoji="1" lang="zh-CN" altLang="en-US" sz="440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：未调整功能点计数</a:t>
            </a:r>
            <a:endParaRPr kumimoji="1" lang="zh-CN" altLang="en-US" sz="4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en-US" altLang="zh-CN" sz="440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TCF</a:t>
            </a:r>
            <a:r>
              <a:rPr kumimoji="1" lang="zh-CN" altLang="en-US" sz="440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：技术复杂度因子</a:t>
            </a:r>
            <a:endParaRPr lang="zh-CN" altLang="en-US" sz="44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755570" y="2518406"/>
            <a:ext cx="1569660" cy="369332"/>
          </a:xfrm>
          <a:prstGeom prst="rect">
            <a:avLst/>
          </a:prstGeom>
        </p:spPr>
        <p:txBody>
          <a:bodyPr wrap="none">
            <a:spAutoFit/>
          </a:bodyPr>
          <a:lstStyle/>
          <a:p>
            <a:pPr algn="ct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标题文字添加</a:t>
            </a:r>
            <a:endPar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8427759" y="1973304"/>
            <a:ext cx="3199211" cy="3903968"/>
          </a:xfrm>
          <a:prstGeom prst="rect">
            <a:avLst/>
          </a:prstGeom>
          <a:blipFill>
            <a:blip r:embed="rId1"/>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8136" y="218274"/>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功能点估算法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分析过程</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270464" y="1791527"/>
            <a:ext cx="4896544" cy="4481406"/>
            <a:chOff x="4496393" y="2762621"/>
            <a:chExt cx="3199211" cy="3637918"/>
          </a:xfrm>
        </p:grpSpPr>
        <p:pic>
          <p:nvPicPr>
            <p:cNvPr id="10" name="图片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496393" y="2762621"/>
              <a:ext cx="3199211" cy="3637918"/>
            </a:xfrm>
            <a:prstGeom prst="rect">
              <a:avLst/>
            </a:prstGeom>
            <a:noFill/>
            <a:ln w="3175">
              <a:noFill/>
              <a:miter lim="800000"/>
              <a:headEnd/>
              <a:tailEnd/>
            </a:ln>
          </p:spPr>
        </p:pic>
        <p:sp>
          <p:nvSpPr>
            <p:cNvPr id="11" name="矩形 10"/>
            <p:cNvSpPr/>
            <p:nvPr/>
          </p:nvSpPr>
          <p:spPr>
            <a:xfrm>
              <a:off x="4496393" y="2762621"/>
              <a:ext cx="3199211" cy="3637918"/>
            </a:xfrm>
            <a:prstGeom prst="rect">
              <a:avLst/>
            </a:prstGeom>
            <a:solidFill>
              <a:schemeClr val="accent5">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8136" y="218274"/>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功能点估算法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计算结果</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568450" y="1221105"/>
            <a:ext cx="9055100" cy="495363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44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marL="367030" marR="0" lvl="1" indent="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因为：</a:t>
            </a: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UFC=203</a:t>
            </a: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67030" marR="0" lvl="1" indent="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      TCF=0.65+0.01*41=1.06</a:t>
            </a: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  所以</a:t>
            </a:r>
            <a:r>
              <a:rPr lang="zh-CN" altLang="en-US" sz="3200" noProof="0" dirty="0">
                <a:ln>
                  <a:noFill/>
                </a:ln>
                <a:solidFill>
                  <a:schemeClr val="tx1"/>
                </a:solidFill>
                <a:effectLst/>
                <a:uLnTx/>
                <a:uFillTx/>
                <a:latin typeface="黑体" panose="02010609060101010101" pitchFamily="49" charset="-122"/>
                <a:ea typeface="黑体" panose="02010609060101010101" pitchFamily="49" charset="-122"/>
                <a:sym typeface="+mn-ea"/>
              </a:rPr>
              <a:t>：</a:t>
            </a: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FP=UFC*TCF=203*1.06=215.18=215</a:t>
            </a: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如果：</a:t>
            </a: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PF=5</a:t>
            </a: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工时</a:t>
            </a: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a:t>
            </a: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功能点</a:t>
            </a: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None/>
              <a:defRPr/>
            </a:pP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则：</a:t>
            </a:r>
            <a:r>
              <a:rPr lang="en-US" altLang="zh-CN"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Effort=215*5=1075</a:t>
            </a:r>
            <a:r>
              <a:rPr lang="zh-CN" altLang="en-US" sz="3200" noProof="0" dirty="0" smtClean="0">
                <a:ln>
                  <a:noFill/>
                </a:ln>
                <a:solidFill>
                  <a:schemeClr val="tx1"/>
                </a:solidFill>
                <a:effectLst/>
                <a:uLnTx/>
                <a:uFillTx/>
                <a:latin typeface="黑体" panose="02010609060101010101" pitchFamily="49" charset="-122"/>
                <a:ea typeface="黑体" panose="02010609060101010101" pitchFamily="49" charset="-122"/>
                <a:sym typeface="+mn-ea"/>
              </a:rPr>
              <a:t>工时</a:t>
            </a:r>
            <a:endParaRPr kumimoji="0" lang="en-US" altLang="zh-CN" sz="32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lvl="0" algn="ctr"/>
            <a:endParaRPr lang="en-US" altLang="zh-CN" sz="44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49500"/>
            <a:ext cx="12192000" cy="2108200"/>
          </a:xfrm>
          <a:prstGeom prst="rect">
            <a:avLst/>
          </a:prstGeom>
          <a:solidFill>
            <a:schemeClr val="accent5">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755610" y="2636912"/>
            <a:ext cx="4680780" cy="769441"/>
          </a:xfrm>
          <a:prstGeom prst="rect">
            <a:avLst/>
          </a:prstGeom>
          <a:noFill/>
        </p:spPr>
        <p:txBody>
          <a:bodyPr wrap="square"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sym typeface="+mn-lt"/>
              </a:rPr>
              <a:t>PART 02</a:t>
            </a:r>
            <a:endParaRPr kumimoji="0" lang="zh-CN" altLang="en-US" sz="4400"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a:off x="0" y="3900740"/>
            <a:ext cx="121920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542002" y="3427812"/>
            <a:ext cx="1554480" cy="368300"/>
          </a:xfrm>
          <a:prstGeom prst="rect">
            <a:avLst/>
          </a:prstGeom>
        </p:spPr>
        <p:txBody>
          <a:bodyPr wrap="none">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用例点估算法</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736" y="161759"/>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用例点估算法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估算规则</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5" name="PA_矩形 9"/>
          <p:cNvSpPr/>
          <p:nvPr>
            <p:custDataLst>
              <p:tags r:id="rId1"/>
            </p:custDataLst>
          </p:nvPr>
        </p:nvSpPr>
        <p:spPr>
          <a:xfrm>
            <a:off x="1051560" y="1544955"/>
            <a:ext cx="4352925" cy="4033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790"/>
          </a:p>
        </p:txBody>
      </p:sp>
      <p:sp>
        <p:nvSpPr>
          <p:cNvPr id="16" name="PA_矩形 10"/>
          <p:cNvSpPr/>
          <p:nvPr>
            <p:custDataLst>
              <p:tags r:id="rId2"/>
            </p:custDataLst>
          </p:nvPr>
        </p:nvSpPr>
        <p:spPr>
          <a:xfrm>
            <a:off x="7495540" y="1045845"/>
            <a:ext cx="4676140" cy="54571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790"/>
          </a:p>
        </p:txBody>
      </p:sp>
      <p:sp>
        <p:nvSpPr>
          <p:cNvPr id="17" name="PA_形状 2532"/>
          <p:cNvSpPr/>
          <p:nvPr>
            <p:custDataLst>
              <p:tags r:id="rId3"/>
            </p:custDataLst>
          </p:nvPr>
        </p:nvSpPr>
        <p:spPr>
          <a:xfrm>
            <a:off x="5916624" y="2497993"/>
            <a:ext cx="388895" cy="388866"/>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bg1"/>
          </a:solidFill>
          <a:ln w="12700">
            <a:miter lim="400000"/>
          </a:ln>
        </p:spPr>
        <p:txBody>
          <a:bodyPr lIns="19507" tIns="19507" rIns="19507" bIns="19507" anchor="ctr"/>
          <a:p>
            <a:pPr algn="ctr" defTabSz="23368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kern="0">
              <a:solidFill>
                <a:schemeClr val="bg1"/>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Gill Sans"/>
            </a:endParaRPr>
          </a:p>
        </p:txBody>
      </p:sp>
      <p:sp>
        <p:nvSpPr>
          <p:cNvPr id="20" name="PA_形状 2498"/>
          <p:cNvSpPr/>
          <p:nvPr>
            <p:custDataLst>
              <p:tags r:id="rId4"/>
            </p:custDataLst>
          </p:nvPr>
        </p:nvSpPr>
        <p:spPr>
          <a:xfrm>
            <a:off x="2761637" y="2537333"/>
            <a:ext cx="388895" cy="318163"/>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1"/>
          </a:solidFill>
          <a:ln w="12700">
            <a:miter lim="400000"/>
          </a:ln>
        </p:spPr>
        <p:txBody>
          <a:bodyPr lIns="19507" tIns="19507" rIns="19507" bIns="19507" anchor="ctr"/>
          <a:p>
            <a:pPr algn="ctr" defTabSz="23368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kern="0" dirty="0">
              <a:solidFill>
                <a:schemeClr val="bg1"/>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Gill Sans"/>
            </a:endParaRPr>
          </a:p>
        </p:txBody>
      </p:sp>
      <p:sp>
        <p:nvSpPr>
          <p:cNvPr id="21" name="矩形 20"/>
          <p:cNvSpPr/>
          <p:nvPr/>
        </p:nvSpPr>
        <p:spPr>
          <a:xfrm>
            <a:off x="1703512" y="3694113"/>
            <a:ext cx="2466101" cy="923330"/>
          </a:xfrm>
          <a:prstGeom prst="rect">
            <a:avLst/>
          </a:prstGeom>
          <a:noFill/>
        </p:spPr>
        <p:txBody>
          <a:bodyPr wrap="square">
            <a:spAutoFit/>
          </a:bodyPr>
          <a:p>
            <a:pPr algn="ctr">
              <a:lnSpc>
                <a:spcPct val="150000"/>
              </a:lnSpc>
            </a:pPr>
            <a:r>
              <a:rPr lang="zh-CN" altLang="en-US" sz="900" dirty="0">
                <a:solidFill>
                  <a:schemeClr val="bg1">
                    <a:lumMod val="95000"/>
                  </a:schemeClr>
                </a:solidFill>
                <a:latin typeface="微软雅黑" panose="020B0503020204020204" pitchFamily="34" charset="-122"/>
                <a:ea typeface="微软雅黑" panose="020B0503020204020204" pitchFamily="34" charset="-122"/>
              </a:rPr>
              <a:t>根据分类输入内容根据分类输入内容根据分类输入内容根据分类输入内容根据分类输入内容根据分类输入内容根据分类输入内容根据分类输入内容根据分类输入内容</a:t>
            </a:r>
            <a:endParaRPr lang="zh-CN" altLang="en-US" sz="9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2177005" y="3212768"/>
            <a:ext cx="1569660" cy="369332"/>
          </a:xfrm>
          <a:prstGeom prst="rect">
            <a:avLst/>
          </a:prstGeom>
        </p:spPr>
        <p:txBody>
          <a:bodyPr wrap="none">
            <a:spAutoFit/>
          </a:bodyPr>
          <a:p>
            <a:pPr algn="ctr"/>
            <a:r>
              <a:rPr lang="zh-CN" altLang="en-US" b="1" dirty="0">
                <a:solidFill>
                  <a:schemeClr val="bg1">
                    <a:lumMod val="95000"/>
                  </a:schemeClr>
                </a:solidFill>
                <a:latin typeface="微软雅黑" panose="020B0503020204020204" pitchFamily="34" charset="-122"/>
                <a:ea typeface="微软雅黑" panose="020B0503020204020204" pitchFamily="34" charset="-122"/>
                <a:cs typeface="+mn-ea"/>
                <a:sym typeface="+mn-lt"/>
              </a:rPr>
              <a:t>标题文字添加</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4875453" y="3645000"/>
            <a:ext cx="2466101" cy="923330"/>
          </a:xfrm>
          <a:prstGeom prst="rect">
            <a:avLst/>
          </a:prstGeom>
          <a:noFill/>
        </p:spPr>
        <p:txBody>
          <a:bodyPr wrap="square">
            <a:spAutoFit/>
          </a:bodyPr>
          <a:p>
            <a:pPr algn="ctr">
              <a:lnSpc>
                <a:spcPct val="150000"/>
              </a:lnSpc>
            </a:pPr>
            <a:r>
              <a:rPr lang="zh-CN" altLang="en-US" sz="900" dirty="0">
                <a:solidFill>
                  <a:schemeClr val="bg1">
                    <a:lumMod val="95000"/>
                  </a:schemeClr>
                </a:solidFill>
                <a:latin typeface="微软雅黑" panose="020B0503020204020204" pitchFamily="34" charset="-122"/>
                <a:ea typeface="微软雅黑" panose="020B0503020204020204" pitchFamily="34" charset="-122"/>
              </a:rPr>
              <a:t>根据分类输入内容根据分类输入内容根据分类输入内容根据分类输入内容根据分类输入内容根据分类输入内容根据分类输入内容根据分类输入内容根据分类输入内容</a:t>
            </a:r>
            <a:endParaRPr lang="zh-CN" altLang="en-US" sz="9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5348946" y="3163655"/>
            <a:ext cx="1569660" cy="369332"/>
          </a:xfrm>
          <a:prstGeom prst="rect">
            <a:avLst/>
          </a:prstGeom>
        </p:spPr>
        <p:txBody>
          <a:bodyPr wrap="none">
            <a:spAutoFit/>
          </a:bodyPr>
          <a:p>
            <a:pPr algn="ctr"/>
            <a:r>
              <a:rPr lang="zh-CN" altLang="en-US" b="1" dirty="0">
                <a:solidFill>
                  <a:schemeClr val="bg1">
                    <a:lumMod val="95000"/>
                  </a:schemeClr>
                </a:solidFill>
                <a:latin typeface="微软雅黑" panose="020B0503020204020204" pitchFamily="34" charset="-122"/>
                <a:ea typeface="微软雅黑" panose="020B0503020204020204" pitchFamily="34" charset="-122"/>
                <a:cs typeface="+mn-ea"/>
                <a:sym typeface="+mn-lt"/>
              </a:rPr>
              <a:t>标题文字添加</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7750810" y="1323340"/>
            <a:ext cx="4166235" cy="4461510"/>
          </a:xfrm>
          <a:prstGeom prst="rect">
            <a:avLst/>
          </a:prstGeom>
          <a:noFill/>
        </p:spPr>
        <p:txBody>
          <a:bodyPr wrap="square">
            <a:spAutoFit/>
          </a:bodyPr>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smtClean="0">
                <a:ln>
                  <a:noFill/>
                </a:ln>
                <a:effectLst/>
                <a:uLnTx/>
                <a:uFillTx/>
                <a:latin typeface="华文新魏" panose="02010800040101010101" pitchFamily="2" charset="-122"/>
                <a:ea typeface="华文新魏" panose="02010800040101010101" pitchFamily="2" charset="-122"/>
                <a:sym typeface="+mn-ea"/>
              </a:rPr>
              <a:t>计算</a:t>
            </a:r>
            <a:r>
              <a:rPr lang="zh-CN" altLang="zh-CN" sz="2400" noProof="0" dirty="0">
                <a:ln>
                  <a:noFill/>
                </a:ln>
                <a:effectLst/>
                <a:uLnTx/>
                <a:uFillTx/>
                <a:latin typeface="华文新魏" panose="02010800040101010101" pitchFamily="2" charset="-122"/>
                <a:ea typeface="华文新魏" panose="02010800040101010101" pitchFamily="2" charset="-122"/>
                <a:sym typeface="+mn-ea"/>
              </a:rPr>
              <a:t>未调整的角色的权值</a:t>
            </a:r>
            <a:r>
              <a:rPr lang="en-US" altLang="zh-CN" sz="2400" noProof="0" dirty="0" smtClean="0">
                <a:ln>
                  <a:noFill/>
                </a:ln>
                <a:effectLst/>
                <a:uLnTx/>
                <a:uFillTx/>
                <a:latin typeface="华文新魏" panose="02010800040101010101" pitchFamily="2" charset="-122"/>
                <a:ea typeface="华文新魏" panose="02010800040101010101" pitchFamily="2" charset="-122"/>
                <a:sym typeface="+mn-ea"/>
              </a:rPr>
              <a:t>UAW;</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a:ln>
                  <a:noFill/>
                </a:ln>
                <a:effectLst/>
                <a:uLnTx/>
                <a:uFillTx/>
                <a:latin typeface="华文新魏" panose="02010800040101010101" pitchFamily="2" charset="-122"/>
                <a:ea typeface="华文新魏" panose="02010800040101010101" pitchFamily="2" charset="-122"/>
                <a:sym typeface="+mn-ea"/>
              </a:rPr>
              <a:t>计算未调整的</a:t>
            </a:r>
            <a:r>
              <a:rPr lang="zh-CN" altLang="zh-CN" sz="2400" noProof="0" dirty="0" smtClean="0">
                <a:ln>
                  <a:noFill/>
                </a:ln>
                <a:effectLst/>
                <a:uLnTx/>
                <a:uFillTx/>
                <a:latin typeface="华文新魏" panose="02010800040101010101" pitchFamily="2" charset="-122"/>
                <a:ea typeface="华文新魏" panose="02010800040101010101" pitchFamily="2" charset="-122"/>
                <a:sym typeface="+mn-ea"/>
              </a:rPr>
              <a:t>用例</a:t>
            </a:r>
            <a:r>
              <a:rPr lang="zh-CN" altLang="en-US" sz="2400" noProof="0" dirty="0">
                <a:ln>
                  <a:noFill/>
                </a:ln>
                <a:effectLst/>
                <a:uLnTx/>
                <a:uFillTx/>
                <a:latin typeface="华文新魏" panose="02010800040101010101" pitchFamily="2" charset="-122"/>
                <a:ea typeface="华文新魏" panose="02010800040101010101" pitchFamily="2" charset="-122"/>
                <a:sym typeface="+mn-ea"/>
              </a:rPr>
              <a:t>的</a:t>
            </a:r>
            <a:r>
              <a:rPr lang="zh-CN" altLang="zh-CN" sz="2400" noProof="0" dirty="0" smtClean="0">
                <a:ln>
                  <a:noFill/>
                </a:ln>
                <a:effectLst/>
                <a:uLnTx/>
                <a:uFillTx/>
                <a:latin typeface="华文新魏" panose="02010800040101010101" pitchFamily="2" charset="-122"/>
                <a:ea typeface="华文新魏" panose="02010800040101010101" pitchFamily="2" charset="-122"/>
                <a:sym typeface="+mn-ea"/>
              </a:rPr>
              <a:t>权</a:t>
            </a:r>
            <a:r>
              <a:rPr lang="zh-CN" altLang="zh-CN" sz="2400" noProof="0" dirty="0">
                <a:ln>
                  <a:noFill/>
                </a:ln>
                <a:effectLst/>
                <a:uLnTx/>
                <a:uFillTx/>
                <a:latin typeface="华文新魏" panose="02010800040101010101" pitchFamily="2" charset="-122"/>
                <a:ea typeface="华文新魏" panose="02010800040101010101" pitchFamily="2" charset="-122"/>
                <a:sym typeface="+mn-ea"/>
              </a:rPr>
              <a:t>值</a:t>
            </a:r>
            <a:r>
              <a:rPr lang="en-US" altLang="zh-CN" sz="2400" noProof="0" dirty="0" smtClean="0">
                <a:ln>
                  <a:noFill/>
                </a:ln>
                <a:effectLst/>
                <a:uLnTx/>
                <a:uFillTx/>
                <a:latin typeface="华文新魏" panose="02010800040101010101" pitchFamily="2" charset="-122"/>
                <a:ea typeface="华文新魏" panose="02010800040101010101" pitchFamily="2" charset="-122"/>
                <a:sym typeface="+mn-ea"/>
              </a:rPr>
              <a:t>UUCW </a:t>
            </a:r>
            <a:r>
              <a:rPr lang="en-US" altLang="zh-CN" sz="2400" noProof="0" dirty="0">
                <a:ln>
                  <a:noFill/>
                </a:ln>
                <a:effectLst/>
                <a:uLnTx/>
                <a:uFillTx/>
                <a:latin typeface="华文新魏" panose="02010800040101010101" pitchFamily="2" charset="-122"/>
                <a:ea typeface="华文新魏" panose="02010800040101010101" pitchFamily="2" charset="-122"/>
                <a:sym typeface="+mn-ea"/>
              </a:rPr>
              <a:t>;</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a:ln>
                  <a:noFill/>
                </a:ln>
                <a:effectLst/>
                <a:uLnTx/>
                <a:uFillTx/>
                <a:latin typeface="华文新魏" panose="02010800040101010101" pitchFamily="2" charset="-122"/>
                <a:ea typeface="华文新魏" panose="02010800040101010101" pitchFamily="2" charset="-122"/>
                <a:sym typeface="+mn-ea"/>
              </a:rPr>
              <a:t>计算未调整的用例点</a:t>
            </a:r>
            <a:r>
              <a:rPr lang="en-US" altLang="zh-CN" sz="2400" noProof="0" dirty="0" smtClean="0">
                <a:ln>
                  <a:noFill/>
                </a:ln>
                <a:effectLst/>
                <a:uLnTx/>
                <a:uFillTx/>
                <a:latin typeface="华文新魏" panose="02010800040101010101" pitchFamily="2" charset="-122"/>
                <a:ea typeface="华文新魏" panose="02010800040101010101" pitchFamily="2" charset="-122"/>
                <a:sym typeface="+mn-ea"/>
              </a:rPr>
              <a:t>UUCP;</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a:ln>
                  <a:noFill/>
                </a:ln>
                <a:effectLst/>
                <a:uLnTx/>
                <a:uFillTx/>
                <a:latin typeface="华文新魏" panose="02010800040101010101" pitchFamily="2" charset="-122"/>
                <a:ea typeface="华文新魏" panose="02010800040101010101" pitchFamily="2" charset="-122"/>
                <a:sym typeface="+mn-ea"/>
              </a:rPr>
              <a:t>计算技术和环境因子</a:t>
            </a:r>
            <a:r>
              <a:rPr lang="en-US" altLang="zh-CN" sz="2400" noProof="0" dirty="0" smtClean="0">
                <a:ln>
                  <a:noFill/>
                </a:ln>
                <a:effectLst/>
                <a:uLnTx/>
                <a:uFillTx/>
                <a:latin typeface="华文新魏" panose="02010800040101010101" pitchFamily="2" charset="-122"/>
                <a:ea typeface="华文新魏" panose="02010800040101010101" pitchFamily="2" charset="-122"/>
                <a:sym typeface="+mn-ea"/>
              </a:rPr>
              <a:t>TEF;</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a:ln>
                  <a:noFill/>
                </a:ln>
                <a:effectLst/>
                <a:uLnTx/>
                <a:uFillTx/>
                <a:latin typeface="华文新魏" panose="02010800040101010101" pitchFamily="2" charset="-122"/>
                <a:ea typeface="华文新魏" panose="02010800040101010101" pitchFamily="2" charset="-122"/>
                <a:sym typeface="+mn-ea"/>
              </a:rPr>
              <a:t>计算调整的用例点</a:t>
            </a:r>
            <a:r>
              <a:rPr lang="en-US" altLang="zh-CN" sz="2400" noProof="0" dirty="0" smtClean="0">
                <a:ln>
                  <a:noFill/>
                </a:ln>
                <a:effectLst/>
                <a:uLnTx/>
                <a:uFillTx/>
                <a:latin typeface="华文新魏" panose="02010800040101010101" pitchFamily="2" charset="-122"/>
                <a:ea typeface="华文新魏" panose="02010800040101010101" pitchFamily="2" charset="-122"/>
                <a:sym typeface="+mn-ea"/>
              </a:rPr>
              <a:t>UCP </a:t>
            </a:r>
            <a:r>
              <a:rPr lang="en-US" altLang="zh-CN" sz="2400" noProof="0" dirty="0">
                <a:ln>
                  <a:noFill/>
                </a:ln>
                <a:effectLst/>
                <a:uLnTx/>
                <a:uFillTx/>
                <a:latin typeface="华文新魏" panose="02010800040101010101" pitchFamily="2" charset="-122"/>
                <a:ea typeface="华文新魏" panose="02010800040101010101" pitchFamily="2" charset="-122"/>
                <a:sym typeface="+mn-ea"/>
              </a:rPr>
              <a:t>;</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auto" latinLnBrk="0" hangingPunct="1">
              <a:lnSpc>
                <a:spcPct val="100000"/>
              </a:lnSpc>
              <a:spcBef>
                <a:spcPts val="700"/>
              </a:spcBef>
              <a:spcAft>
                <a:spcPts val="0"/>
              </a:spcAft>
              <a:buClr>
                <a:schemeClr val="accent2"/>
              </a:buClr>
              <a:buSzPct val="60000"/>
              <a:buFont typeface="+mj-lt"/>
              <a:buAutoNum type="arabicPeriod"/>
              <a:defRPr/>
            </a:pPr>
            <a:r>
              <a:rPr lang="zh-CN" altLang="zh-CN" sz="2400" noProof="0" dirty="0">
                <a:ln>
                  <a:noFill/>
                </a:ln>
                <a:effectLst/>
                <a:uLnTx/>
                <a:uFillTx/>
                <a:latin typeface="华文新魏" panose="02010800040101010101" pitchFamily="2" charset="-122"/>
                <a:ea typeface="华文新魏" panose="02010800040101010101" pitchFamily="2" charset="-122"/>
                <a:sym typeface="+mn-ea"/>
              </a:rPr>
              <a:t>计算工作量</a:t>
            </a:r>
            <a:r>
              <a:rPr lang="en-US" altLang="zh-CN" sz="2400" noProof="0" dirty="0">
                <a:ln>
                  <a:noFill/>
                </a:ln>
                <a:effectLst/>
                <a:uLnTx/>
                <a:uFillTx/>
                <a:latin typeface="华文新魏" panose="02010800040101010101" pitchFamily="2" charset="-122"/>
                <a:ea typeface="华文新魏" panose="02010800040101010101" pitchFamily="2" charset="-122"/>
                <a:sym typeface="+mn-ea"/>
              </a:rPr>
              <a:t>( man</a:t>
            </a:r>
            <a:r>
              <a:rPr lang="zh-CN" altLang="zh-CN" sz="2400" noProof="0" dirty="0">
                <a:ln>
                  <a:noFill/>
                </a:ln>
                <a:effectLst/>
                <a:uLnTx/>
                <a:uFillTx/>
                <a:latin typeface="华文新魏" panose="02010800040101010101" pitchFamily="2" charset="-122"/>
                <a:ea typeface="华文新魏" panose="02010800040101010101" pitchFamily="2" charset="-122"/>
                <a:sym typeface="+mn-ea"/>
              </a:rPr>
              <a:t>－</a:t>
            </a:r>
            <a:r>
              <a:rPr lang="en-US" altLang="zh-CN" sz="2400" noProof="0" dirty="0">
                <a:ln>
                  <a:noFill/>
                </a:ln>
                <a:effectLst/>
                <a:uLnTx/>
                <a:uFillTx/>
                <a:latin typeface="华文新魏" panose="02010800040101010101" pitchFamily="2" charset="-122"/>
                <a:ea typeface="华文新魏" panose="02010800040101010101" pitchFamily="2" charset="-122"/>
                <a:sym typeface="+mn-ea"/>
              </a:rPr>
              <a:t>hours) </a:t>
            </a:r>
            <a:r>
              <a:rPr lang="zh-CN" altLang="zh-CN" sz="2400" noProof="0" dirty="0">
                <a:ln>
                  <a:noFill/>
                </a:ln>
                <a:effectLst/>
                <a:uLnTx/>
                <a:uFillTx/>
                <a:latin typeface="华文新魏" panose="02010800040101010101" pitchFamily="2" charset="-122"/>
                <a:ea typeface="华文新魏" panose="02010800040101010101" pitchFamily="2" charset="-122"/>
                <a:sym typeface="+mn-ea"/>
              </a:rPr>
              <a:t>。</a:t>
            </a:r>
            <a:endParaRPr kumimoji="0" lang="zh-CN"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endParaRPr lang="zh-CN" altLang="en-US" sz="9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44037" name="Picture 2"/>
          <p:cNvPicPr>
            <a:picLocks noGrp="1" noChangeAspect="1"/>
          </p:cNvPicPr>
          <p:nvPr/>
        </p:nvPicPr>
        <p:blipFill>
          <a:blip r:embed="rId5"/>
          <a:srcRect/>
          <a:stretch>
            <a:fillRect/>
          </a:stretch>
        </p:blipFill>
        <p:spPr>
          <a:xfrm>
            <a:off x="263525" y="1045845"/>
            <a:ext cx="6574790" cy="545592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8136" y="218274"/>
            <a:ext cx="5817864" cy="460375"/>
          </a:xfrm>
          <a:prstGeom prst="rect">
            <a:avLst/>
          </a:prstGeom>
          <a:noFill/>
          <a:ln w="3175">
            <a:noFill/>
          </a:ln>
        </p:spPr>
        <p:txBody>
          <a:bodyPr wrap="square" rtlCol="0">
            <a:spAutoFit/>
          </a:bodyPr>
          <a:lstStyle/>
          <a:p>
            <a:pPr lvl="0">
              <a:defRPr/>
            </a:pPr>
            <a:r>
              <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rPr>
              <a:t>用例点估算法 </a:t>
            </a:r>
            <a:r>
              <a:rPr lang="en-US" altLang="zh-CN" dirty="0">
                <a:solidFill>
                  <a:schemeClr val="accent5">
                    <a:lumMod val="50000"/>
                  </a:schemeClr>
                </a:solidFill>
                <a:latin typeface="微软雅黑" panose="020B0503020204020204" pitchFamily="34" charset="-122"/>
                <a:ea typeface="微软雅黑" panose="020B0503020204020204" pitchFamily="34" charset="-122"/>
                <a:cs typeface="+mn-ea"/>
                <a:sym typeface="+mn-lt"/>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cs typeface="+mn-ea"/>
                <a:sym typeface="+mn-lt"/>
              </a:rPr>
              <a:t>分析过程</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263352" y="798472"/>
            <a:ext cx="58326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270464" y="1791527"/>
            <a:ext cx="4896544" cy="4481406"/>
            <a:chOff x="4496393" y="2762621"/>
            <a:chExt cx="3199211" cy="3637918"/>
          </a:xfrm>
        </p:grpSpPr>
        <p:pic>
          <p:nvPicPr>
            <p:cNvPr id="10" name="图片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496393" y="2762621"/>
              <a:ext cx="3199211" cy="3637918"/>
            </a:xfrm>
            <a:prstGeom prst="rect">
              <a:avLst/>
            </a:prstGeom>
            <a:noFill/>
            <a:ln w="3175">
              <a:noFill/>
              <a:miter lim="800000"/>
              <a:headEnd/>
              <a:tailEnd/>
            </a:ln>
          </p:spPr>
        </p:pic>
        <p:sp>
          <p:nvSpPr>
            <p:cNvPr id="11" name="矩形 10"/>
            <p:cNvSpPr/>
            <p:nvPr/>
          </p:nvSpPr>
          <p:spPr>
            <a:xfrm>
              <a:off x="4496393" y="2762621"/>
              <a:ext cx="3199211" cy="3637918"/>
            </a:xfrm>
            <a:prstGeom prst="rect">
              <a:avLst/>
            </a:prstGeom>
            <a:solidFill>
              <a:schemeClr val="accent5">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WPS 演示</Application>
  <PresentationFormat>宽屏</PresentationFormat>
  <Paragraphs>101</Paragraphs>
  <Slides>12</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宋体</vt:lpstr>
      <vt:lpstr>Wingdings</vt:lpstr>
      <vt:lpstr>微软雅黑</vt:lpstr>
      <vt:lpstr>Monotype Sorts</vt:lpstr>
      <vt:lpstr>华文新魏</vt:lpstr>
      <vt:lpstr>Wingdings 2</vt:lpstr>
      <vt:lpstr>黑体</vt:lpstr>
      <vt:lpstr>Gill Sans</vt:lpstr>
      <vt:lpstr>Arial</vt:lpstr>
      <vt:lpstr>Wingdings</vt:lpstr>
      <vt:lpstr>Arial Narrow</vt:lpstr>
      <vt:lpstr>Calibri</vt:lpstr>
      <vt:lpstr>Arial Unicode MS</vt:lpstr>
      <vt:lpstr>等线</vt:lpstr>
      <vt:lpstr>Segoe Print</vt:lpstr>
      <vt:lpstr>Wingdings</vt:lpstr>
      <vt:lpstr>方正舒体</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qzuser</cp:lastModifiedBy>
  <cp:revision>37</cp:revision>
  <dcterms:created xsi:type="dcterms:W3CDTF">2017-09-04T06:31:00Z</dcterms:created>
  <dcterms:modified xsi:type="dcterms:W3CDTF">2017-12-05T01:54:48Z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