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hnschrift SemiBold SemiConden" panose="020B0502040204020203" pitchFamily="34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3948" y="196880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10533" spc="-10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aphik Regular" panose="020B0503030202060203" pitchFamily="34" charset="0"/>
              </a:rPr>
              <a:t>ACCENTURE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raphik Regular" panose="020B0503030202060203" pitchFamily="34" charset="0"/>
              </a:rPr>
              <a:t>Social Buzz’s Data Analysis</a:t>
            </a: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55240" y="4229100"/>
            <a:ext cx="486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Bahnschrift SemiBold SemiConden" panose="020B0502040204020203" pitchFamily="34" charset="0"/>
              </a:rPr>
              <a:t>TANMOY  BANERJEEE</a:t>
            </a:r>
            <a:endParaRPr lang="en-IN" sz="3000" b="1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09573" y="2884720"/>
            <a:ext cx="69924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Bahnschrift SemiBold SemiConden" panose="020B0502040204020203" pitchFamily="34" charset="0"/>
              </a:rPr>
              <a:t>Social Buzz is a fast growing technology unicorn that need to adapt quickly to it’s global scale. </a:t>
            </a:r>
          </a:p>
          <a:p>
            <a:r>
              <a:rPr lang="en-US" sz="2500" b="1" dirty="0" smtClean="0">
                <a:latin typeface="Bahnschrift SemiBold SemiConden" panose="020B0502040204020203" pitchFamily="34" charset="0"/>
              </a:rPr>
              <a:t>Accenture has begun a 3 month POC focusing on these tasks:</a:t>
            </a:r>
          </a:p>
          <a:p>
            <a:pPr marL="342900" indent="-342900">
              <a:buAutoNum type="arabicPeriod"/>
            </a:pPr>
            <a:r>
              <a:rPr lang="en-US" sz="2500" b="1" dirty="0" smtClean="0">
                <a:latin typeface="Bahnschrift SemiBold SemiConden" panose="020B0502040204020203" pitchFamily="34" charset="0"/>
              </a:rPr>
              <a:t>An Audit of Social Buzz ‘s Big Data Picture practice</a:t>
            </a:r>
          </a:p>
          <a:p>
            <a:pPr marL="342900" indent="-342900">
              <a:buAutoNum type="arabicPeriod"/>
            </a:pPr>
            <a:r>
              <a:rPr lang="en-US" sz="2500" b="1" dirty="0" smtClean="0">
                <a:latin typeface="Bahnschrift SemiBold SemiConden" panose="020B0502040204020203" pitchFamily="34" charset="0"/>
              </a:rPr>
              <a:t>Recommendations  of a successful IPO</a:t>
            </a:r>
          </a:p>
          <a:p>
            <a:pPr marL="342900" indent="-342900">
              <a:buAutoNum type="arabicPeriod"/>
            </a:pPr>
            <a:r>
              <a:rPr lang="en-US" sz="2500" b="1" dirty="0" smtClean="0">
                <a:latin typeface="Bahnschrift SemiBold SemiConden" panose="020B0502040204020203" pitchFamily="34" charset="0"/>
              </a:rPr>
              <a:t>Analysis to find Social Buzz’s top 5 most popular categories of content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0620" y="5540627"/>
            <a:ext cx="8328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Over 100000 Posts per day</a:t>
            </a:r>
          </a:p>
          <a:p>
            <a:r>
              <a:rPr lang="en-US" sz="2800" dirty="0" smtClean="0">
                <a:latin typeface="Bahnschrift SemiBold SemiConden" panose="020B0502040204020203" pitchFamily="34" charset="0"/>
              </a:rPr>
              <a:t>36,500,000 pieces of content per year</a:t>
            </a:r>
          </a:p>
          <a:p>
            <a:endParaRPr lang="en-US" sz="2800" dirty="0">
              <a:latin typeface="Bahnschrift SemiBold SemiConden" panose="020B0502040204020203" pitchFamily="34" charset="0"/>
            </a:endParaRPr>
          </a:p>
          <a:p>
            <a:endParaRPr lang="en-US" sz="2800" dirty="0" smtClean="0">
              <a:latin typeface="Bahnschrift SemiBold SemiConden" panose="020B0502040204020203" pitchFamily="34" charset="0"/>
            </a:endParaRPr>
          </a:p>
          <a:p>
            <a:r>
              <a:rPr lang="en-US" sz="2800" dirty="0" smtClean="0">
                <a:latin typeface="Bahnschrift SemiBold SemiConden" panose="020B0502040204020203" pitchFamily="34" charset="0"/>
              </a:rPr>
              <a:t>But how to capitalize on it   when  there is so much?</a:t>
            </a:r>
          </a:p>
          <a:p>
            <a:endParaRPr lang="en-US" sz="2800" dirty="0">
              <a:latin typeface="Bahnschrift SemiBold SemiConden" panose="020B0502040204020203" pitchFamily="34" charset="0"/>
            </a:endParaRPr>
          </a:p>
          <a:p>
            <a:r>
              <a:rPr lang="en-US" sz="2800" dirty="0" smtClean="0">
                <a:latin typeface="Bahnschrift SemiBold SemiConden" panose="020B0502040204020203" pitchFamily="34" charset="0"/>
              </a:rPr>
              <a:t>Analysis to find Social Buzz’s  top 5 most  popular categories  of content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0" y="1088802"/>
            <a:ext cx="2025606" cy="20471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173200" y="1825527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Bahnschrift SemiBold SemiConden" panose="020B0502040204020203" pitchFamily="34" charset="0"/>
              </a:rPr>
              <a:t>Tanmoy</a:t>
            </a:r>
            <a:r>
              <a:rPr lang="en-US" sz="3000" dirty="0" smtClean="0">
                <a:latin typeface="Bahnschrift SemiBold SemiConden" panose="020B0502040204020203" pitchFamily="34" charset="0"/>
              </a:rPr>
              <a:t> Banerjee</a:t>
            </a:r>
          </a:p>
          <a:p>
            <a:endParaRPr lang="en-US" sz="3000" dirty="0">
              <a:latin typeface="Bahnschrift SemiBold SemiConden" panose="020B0502040204020203" pitchFamily="34" charset="0"/>
            </a:endParaRPr>
          </a:p>
          <a:p>
            <a:r>
              <a:rPr lang="en-US" sz="3000" dirty="0" smtClean="0">
                <a:latin typeface="Bahnschrift SemiBold SemiConden" panose="020B0502040204020203" pitchFamily="34" charset="0"/>
              </a:rPr>
              <a:t>Data Analyst</a:t>
            </a:r>
            <a:endParaRPr lang="en-IN" sz="3000" dirty="0">
              <a:latin typeface="Bahnschrift SemiBold SemiConden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73200" y="46863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Bahnschrift SemiBold SemiConden" panose="020B0502040204020203" pitchFamily="34" charset="0"/>
              </a:rPr>
              <a:t>Marcus </a:t>
            </a:r>
            <a:r>
              <a:rPr lang="en-US" sz="3000" b="1" dirty="0" err="1" smtClean="0">
                <a:latin typeface="Bahnschrift SemiBold SemiConden" panose="020B0502040204020203" pitchFamily="34" charset="0"/>
              </a:rPr>
              <a:t>Rompton</a:t>
            </a:r>
            <a:endParaRPr lang="en-US" sz="3000" b="1" dirty="0" smtClean="0">
              <a:latin typeface="Bahnschrift SemiBold SemiConden" panose="020B0502040204020203" pitchFamily="34" charset="0"/>
            </a:endParaRPr>
          </a:p>
          <a:p>
            <a:endParaRPr lang="en-US" sz="3000" b="1" dirty="0">
              <a:latin typeface="Bahnschrift SemiBold SemiConden" panose="020B0502040204020203" pitchFamily="34" charset="0"/>
            </a:endParaRPr>
          </a:p>
          <a:p>
            <a:r>
              <a:rPr lang="en-US" sz="3000" b="1" dirty="0" smtClean="0">
                <a:latin typeface="Bahnschrift SemiBold SemiConden" panose="020B0502040204020203" pitchFamily="34" charset="0"/>
              </a:rPr>
              <a:t>Senior Architect</a:t>
            </a:r>
            <a:endParaRPr lang="en-IN" sz="3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97000" y="742129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Bahnschrift SemiBold SemiConden" panose="020B0502040204020203" pitchFamily="34" charset="0"/>
              </a:rPr>
              <a:t>Andrew </a:t>
            </a:r>
            <a:r>
              <a:rPr lang="en-US" sz="3000" dirty="0" err="1" smtClean="0">
                <a:latin typeface="Bahnschrift SemiBold SemiConden" panose="020B0502040204020203" pitchFamily="34" charset="0"/>
              </a:rPr>
              <a:t>Flemiong</a:t>
            </a:r>
            <a:endParaRPr lang="en-US" sz="3000" dirty="0" smtClean="0">
              <a:latin typeface="Bahnschrift SemiBold SemiConden" panose="020B0502040204020203" pitchFamily="34" charset="0"/>
            </a:endParaRPr>
          </a:p>
          <a:p>
            <a:endParaRPr lang="en-US" sz="3000" dirty="0">
              <a:latin typeface="Bahnschrift SemiBold SemiConden" panose="020B0502040204020203" pitchFamily="34" charset="0"/>
            </a:endParaRPr>
          </a:p>
          <a:p>
            <a:r>
              <a:rPr lang="en-US" sz="3000" dirty="0" smtClean="0">
                <a:latin typeface="Bahnschrift SemiBold SemiConden" panose="020B0502040204020203" pitchFamily="34" charset="0"/>
              </a:rPr>
              <a:t>Chief Data Architect</a:t>
            </a:r>
            <a:endParaRPr lang="en-IN" sz="30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60431" y="1284815"/>
            <a:ext cx="327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Data  Understanding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0710" y="2984043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Data Cleaning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02675" y="4551547"/>
            <a:ext cx="322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Data  Modelling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76585" y="6119051"/>
            <a:ext cx="372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Data  Analysis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7710" y="8115300"/>
            <a:ext cx="34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Uncover Insights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536" y="277906"/>
            <a:ext cx="3858965" cy="6213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67" y="495300"/>
            <a:ext cx="10030817" cy="68667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78000" y="6491515"/>
            <a:ext cx="32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Top 5 Categories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6" y="52788"/>
            <a:ext cx="15855944" cy="10234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724116" y="1383833"/>
            <a:ext cx="1508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 : </a:t>
            </a:r>
          </a:p>
          <a:p>
            <a:endParaRPr lang="en-US" dirty="0"/>
          </a:p>
          <a:p>
            <a:r>
              <a:rPr lang="en-US" b="1" dirty="0"/>
              <a:t>1.There are 16 distinct categories.</a:t>
            </a:r>
            <a:endParaRPr lang="en-US" dirty="0"/>
          </a:p>
          <a:p>
            <a:r>
              <a:rPr lang="en-US" b="1" dirty="0"/>
              <a:t>2.There are total of 4 content type.</a:t>
            </a:r>
            <a:endParaRPr lang="en-US" dirty="0"/>
          </a:p>
          <a:p>
            <a:r>
              <a:rPr lang="en-US" b="1" dirty="0"/>
              <a:t>3.Animal &amp; Science are two most popular content categories showing people enjoy "real life" and "factual" content the most.</a:t>
            </a:r>
            <a:endParaRPr lang="en-US" dirty="0"/>
          </a:p>
          <a:p>
            <a:r>
              <a:rPr lang="en-US" b="1" dirty="0"/>
              <a:t>4.The month of </a:t>
            </a:r>
            <a:r>
              <a:rPr lang="en-US" b="1" dirty="0" err="1" smtClean="0"/>
              <a:t>jan</a:t>
            </a:r>
            <a:r>
              <a:rPr lang="en-US" b="1" dirty="0" smtClean="0"/>
              <a:t> </a:t>
            </a:r>
            <a:r>
              <a:rPr lang="en-US" b="1" dirty="0"/>
              <a:t>has the highest number of </a:t>
            </a:r>
            <a:r>
              <a:rPr lang="en-US" b="1" dirty="0" smtClean="0"/>
              <a:t>posts and </a:t>
            </a:r>
            <a:r>
              <a:rPr lang="en-US" b="1" dirty="0" err="1" smtClean="0"/>
              <a:t>feb</a:t>
            </a:r>
            <a:r>
              <a:rPr lang="en-US" b="1" dirty="0" smtClean="0"/>
              <a:t> </a:t>
            </a:r>
            <a:r>
              <a:rPr lang="en-US" b="1" dirty="0"/>
              <a:t>has the most lowest number .</a:t>
            </a:r>
            <a:endParaRPr lang="en-US" dirty="0"/>
          </a:p>
          <a:p>
            <a:r>
              <a:rPr lang="en-US" b="1" dirty="0"/>
              <a:t>5.Food is a common theme within the top5 categories as 'healthy eating" is in top 3 categories.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255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Clear Sans Regular Bold</vt:lpstr>
      <vt:lpstr>Calibri</vt:lpstr>
      <vt:lpstr>Arial</vt:lpstr>
      <vt:lpstr>Graphik Regular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ismail - [2010]</cp:lastModifiedBy>
  <cp:revision>12</cp:revision>
  <dcterms:created xsi:type="dcterms:W3CDTF">2006-08-16T00:00:00Z</dcterms:created>
  <dcterms:modified xsi:type="dcterms:W3CDTF">2023-03-17T03:51:24Z</dcterms:modified>
  <dc:identifier>DAEhDyfaYKE</dc:identifier>
</cp:coreProperties>
</file>