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24377650" cy="13716000"/>
  <p:notesSz cx="6858000" cy="9144000"/>
  <p:embeddedFontLst>
    <p:embeddedFont>
      <p:font typeface="Nunito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37" autoAdjust="0"/>
  </p:normalViewPr>
  <p:slideViewPr>
    <p:cSldViewPr snapToGrid="0">
      <p:cViewPr>
        <p:scale>
          <a:sx n="25" d="100"/>
          <a:sy n="25" d="100"/>
        </p:scale>
        <p:origin x="2796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828433" marR="0" lvl="2" indent="-12333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2742651" marR="0" lvl="3" indent="-12151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3656867" marR="0" lvl="4" indent="-11967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4571086" marR="0" lvl="5" indent="-11786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12993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2469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9916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58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579254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5657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695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lang="en-US"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731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371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lang="en-US"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735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38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lang="en-US"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15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93606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795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801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102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40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8679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2701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3342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97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3737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25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395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 rot="5400000">
            <a:off x="-16715231" y="-397360"/>
            <a:ext cx="24535151" cy="4304369"/>
            <a:chOff x="0" y="-156114"/>
            <a:chExt cx="24535151" cy="4304369"/>
          </a:xfrm>
        </p:grpSpPr>
        <p:sp>
          <p:nvSpPr>
            <p:cNvPr id="12" name="Shape 12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/>
        </p:nvGrpSpPr>
        <p:grpSpPr>
          <a:xfrm rot="10800000">
            <a:off x="-23445" y="10974729"/>
            <a:ext cx="24535151" cy="4304369"/>
            <a:chOff x="0" y="-156114"/>
            <a:chExt cx="24535151" cy="4304369"/>
          </a:xfrm>
        </p:grpSpPr>
        <p:sp>
          <p:nvSpPr>
            <p:cNvPr id="39" name="Shape 39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651775" y="3058200"/>
            <a:ext cx="15231600" cy="224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4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Artificial Neural Networks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8969033" y="7709723"/>
            <a:ext cx="643958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TECHNICAL WORKSHOP</a:t>
            </a:r>
          </a:p>
        </p:txBody>
      </p:sp>
      <p:grpSp>
        <p:nvGrpSpPr>
          <p:cNvPr id="70" name="Shape 70"/>
          <p:cNvGrpSpPr/>
          <p:nvPr/>
        </p:nvGrpSpPr>
        <p:grpSpPr>
          <a:xfrm>
            <a:off x="0" y="-1582768"/>
            <a:ext cx="24535151" cy="4304369"/>
            <a:chOff x="0" y="-156114"/>
            <a:chExt cx="24535151" cy="4304369"/>
          </a:xfrm>
        </p:grpSpPr>
        <p:sp>
          <p:nvSpPr>
            <p:cNvPr id="71" name="Shape 71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097075" y="3616500"/>
            <a:ext cx="200694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Perceptron computes decision boundary such as line or hyperplane.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Works well for linearly separable case as we see in OR example but not in non-linearly separable case such as XOR function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36650" y="1241275"/>
            <a:ext cx="234507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Perceptron Network – Non-Linearity Issue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508025" y="9370025"/>
            <a:ext cx="116961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Hidden Layers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http://playground.tensorflow.org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Multi-Layer Perceptron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0400" y="2728400"/>
            <a:ext cx="9152347" cy="64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2097075" y="3616500"/>
            <a:ext cx="200694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Going Forward -&gt; Input to Hidden to Output Layers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Going Backwards -&gt; Output to Hidden to Input layers and in the process updating the weights to reduce the error.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Gradient Descent Algorithm – Differentiation w.r.t weights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36650" y="1241275"/>
            <a:ext cx="234507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MLP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3985375" y="1241275"/>
            <a:ext cx="179757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Activation Functions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000" y="3150200"/>
            <a:ext cx="14462599" cy="77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17080800" y="4777500"/>
            <a:ext cx="6318600" cy="513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600"/>
              <a:t>From threshold to continuous function for differentiation.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2251175" y="3616500"/>
            <a:ext cx="132627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Weight Initialization:</a:t>
            </a:r>
          </a:p>
          <a:p>
            <a:pPr marL="914400" marR="0" lvl="1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○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Suggestion: small random values</a:t>
            </a:r>
          </a:p>
          <a:p>
            <a:pPr marL="914400" marR="0" lvl="1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○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Guideline: −1/√n &lt; w &lt; 1/√n</a:t>
            </a:r>
          </a:p>
          <a:p>
            <a:pPr marL="914400" marR="0" lvl="1" indent="-457200" algn="l" rtl="0">
              <a:lnSpc>
                <a:spcPct val="140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Nunito"/>
              <a:buChar char="○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Uniform learning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Output Activation Function</a:t>
            </a:r>
          </a:p>
          <a:p>
            <a:pPr marL="914400" marR="0" lvl="1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○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Sigmoid: Binary Classification</a:t>
            </a:r>
          </a:p>
          <a:p>
            <a:pPr marL="914400" marR="0" lvl="1" indent="-457200" algn="l" rtl="0">
              <a:lnSpc>
                <a:spcPct val="140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Nunito"/>
              <a:buChar char="○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Soft-max: Multi-nominal Classification (1-of-N encoding)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Multi-Layer Perceptron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2375" y="4670550"/>
            <a:ext cx="8821800" cy="24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2251175" y="3616500"/>
            <a:ext cx="150864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Like any optimization technique, gradient descent only guarantees local minima.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Solutions to find Global Minima:</a:t>
            </a:r>
          </a:p>
          <a:p>
            <a:pPr marL="914400" marR="0" lvl="1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○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Different starting points while training different network</a:t>
            </a:r>
          </a:p>
          <a:p>
            <a:pPr marL="914400" marR="0" lvl="1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○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Momentum</a:t>
            </a:r>
          </a:p>
          <a:p>
            <a:pPr marL="1371600" marR="0" lvl="2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■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Adding a product of momentum constant (mostly around 0.9) and previous weight change.</a:t>
            </a:r>
          </a:p>
          <a:p>
            <a:pPr marL="1371600" marR="0" lvl="2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■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Makes learning rate to be possible -&gt; stable learning process.</a:t>
            </a:r>
          </a:p>
          <a:p>
            <a:pPr marL="1371600" marR="0" lvl="2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■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Speed up training process</a:t>
            </a:r>
          </a:p>
          <a:p>
            <a:pPr marL="914400" marR="0" lvl="1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○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Stochastic Gradient Descent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Local Minima &amp; Global Minima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2251175" y="3616500"/>
            <a:ext cx="132627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Batch – All records are considered for every iteration.</a:t>
            </a:r>
          </a:p>
          <a:p>
            <a:pPr marL="914400" marR="0" lvl="1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○"/>
            </a:pPr>
            <a:r>
              <a:rPr lang="en-US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Faster</a:t>
            </a:r>
          </a:p>
          <a:p>
            <a:pPr marL="914400" marR="0" lvl="1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○"/>
            </a:pPr>
            <a:r>
              <a:rPr lang="en-US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Local Minima</a:t>
            </a:r>
          </a:p>
          <a:p>
            <a:pPr marL="914400" marR="0" lvl="1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○"/>
            </a:pPr>
            <a:r>
              <a:rPr lang="en-US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Computational expensive or not possible for big data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Stochastic: One record per iteration</a:t>
            </a:r>
          </a:p>
          <a:p>
            <a:pPr marL="914400" marR="0" lvl="1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○"/>
            </a:pPr>
            <a:r>
              <a:rPr lang="en-US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Very Slow</a:t>
            </a:r>
          </a:p>
          <a:p>
            <a:pPr marL="914400" marR="0" lvl="1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○"/>
            </a:pPr>
            <a:r>
              <a:rPr lang="en-US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Higher chances of global minima</a:t>
            </a:r>
          </a:p>
          <a:p>
            <a:pPr marL="914400" marR="0" lvl="1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○"/>
            </a:pPr>
            <a:r>
              <a:rPr lang="en-US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Can handle big data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Mini-batch: Batch of records per iteration</a:t>
            </a:r>
          </a:p>
          <a:p>
            <a:pPr marL="914400" marR="0" lvl="1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○"/>
            </a:pPr>
            <a:r>
              <a:rPr lang="en-US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Faster than Stochastic</a:t>
            </a:r>
          </a:p>
          <a:p>
            <a:pPr marL="914400" marR="0" lvl="1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○"/>
            </a:pPr>
            <a:r>
              <a:rPr lang="en-US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Higher chances of global minima</a:t>
            </a:r>
          </a:p>
          <a:p>
            <a:pPr marL="914400" marR="0" lvl="1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○"/>
            </a:pPr>
            <a:r>
              <a:rPr lang="en-US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Can handle big data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078775" y="1241275"/>
            <a:ext cx="224748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GD – Batch/Stochastic/Mini-batch – Big Data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0300" y="4490000"/>
            <a:ext cx="7553275" cy="453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2251175" y="3616500"/>
            <a:ext cx="179631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Select inputs and outputs for your problem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Normalize inputs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Split the data into training, testing, and validation sets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Select a network architecture – Number of hidden layers, neurons per layer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Train and evaluate a network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Test the network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 Steps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2251175" y="3616500"/>
            <a:ext cx="132627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Without hidden layers, the interpretation is easier as the inputs link to the output variables directly.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With hidden layers, original variables are transformed which makes the interpretation difficult.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1078775" y="1241275"/>
            <a:ext cx="224748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Weights Interpretation Vs. Accuracy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375" y="7007150"/>
            <a:ext cx="9197075" cy="43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2251175" y="3616500"/>
            <a:ext cx="179631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Amount of training data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With a, b, c number of nodes in input, hidden and output layer respectively, we end up with these many weights: 	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		(a+1) * (b+1) * c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Guideline: Number of records &gt;= 10 times the weight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MLP – Practical Considerations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Brain, Neurons, Synapses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250" y="2922452"/>
            <a:ext cx="11251925" cy="81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2251175" y="3616500"/>
            <a:ext cx="17963100" cy="868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hidden layers and Number of neurons per </a:t>
            </a:r>
            <a:r>
              <a:rPr lang="en-US" sz="36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layer:</a:t>
            </a:r>
            <a:endParaRPr lang="en-US"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0" marR="0" lvl="0" indent="-571500" algn="l" rtl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Guideline for layers: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Most of the time single layer is </a:t>
            </a:r>
            <a:r>
              <a:rPr lang="en-US" sz="36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enough.	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en-US" sz="36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</a:t>
            </a: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fact adding more layers could be counter-productive (Prone to over-fitting).</a:t>
            </a:r>
          </a:p>
          <a:p>
            <a:pPr marL="571500" marR="0" lvl="0" indent="-571500" algn="l" rtl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0" marR="0" lvl="0" indent="-571500" algn="l" rtl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Guideline for neurons: </a:t>
            </a:r>
          </a:p>
          <a:p>
            <a:pPr lvl="8">
              <a:lnSpc>
                <a:spcPct val="140000"/>
              </a:lnSpc>
            </a:pPr>
            <a:r>
              <a:rPr lang="en-US" sz="36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At least equal to number of input nodes:</a:t>
            </a:r>
          </a:p>
          <a:p>
            <a:pPr lvl="8">
              <a:lnSpc>
                <a:spcPct val="140000"/>
              </a:lnSpc>
            </a:pPr>
            <a:r>
              <a:rPr lang="en-US" sz="36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With low number on nodes, 2-3 times more</a:t>
            </a:r>
          </a:p>
          <a:p>
            <a:pPr lvl="8">
              <a:lnSpc>
                <a:spcPct val="140000"/>
              </a:lnSpc>
            </a:pPr>
            <a:r>
              <a:rPr lang="en-US" sz="36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With large number of nodes, around 10-20% more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MLP – Practical Considerations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2251175" y="3616500"/>
            <a:ext cx="132627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When to stop learning: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0" marR="0" lvl="0" indent="-571500" algn="l" rtl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Setting number of iterations could lead to over-fit.</a:t>
            </a:r>
          </a:p>
          <a:p>
            <a:pPr marL="571500" marR="0" lvl="0" indent="-571500" algn="l" rtl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0" marR="0" lvl="0" indent="-571500" algn="l" rtl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Setting the error rate might mean never ending iterations.</a:t>
            </a:r>
          </a:p>
          <a:p>
            <a:pPr marL="571500" marR="0" lvl="0" indent="-571500" algn="l" rtl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0" marR="0" lvl="0" indent="-571500" algn="l" rtl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Balancing act: Validation/Cross-Validation:</a:t>
            </a:r>
          </a:p>
          <a:p>
            <a:pPr marL="571500" marR="0" lvl="0" indent="-571500" algn="l" rtl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Stop when validation error increases.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078775" y="1241275"/>
            <a:ext cx="224748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MLP – Practical Considerations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9125" y="5186383"/>
            <a:ext cx="9376000" cy="54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2251175" y="3616500"/>
            <a:ext cx="17963100" cy="838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Regularization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0" lvl="6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L2 – Similar to Ridge regression. Adding the squared term of the weights with the regularization constant.</a:t>
            </a:r>
          </a:p>
          <a:p>
            <a:pPr marL="571500" lvl="6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0" lvl="6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L1 – Similar to Lasso regression. Adding the absolute term of the weights with the regularization constant.</a:t>
            </a:r>
          </a:p>
          <a:p>
            <a:pPr marL="571500" lvl="6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0" lvl="6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Dropout – Some percentage of neurons are disabled at each iteration.</a:t>
            </a:r>
          </a:p>
          <a:p>
            <a:pPr lvl="6">
              <a:lnSpc>
                <a:spcPct val="140000"/>
              </a:lnSpc>
            </a:pPr>
            <a:r>
              <a:rPr lang="en-US" sz="36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Done </a:t>
            </a:r>
            <a:r>
              <a:rPr lang="en-US" sz="36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only during training.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36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MLP – Practical Considerations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7375595" y="2277978"/>
            <a:ext cx="9671100" cy="44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1097275" rIns="91425" bIns="45700" anchor="t" anchorCtr="0">
            <a:noAutofit/>
          </a:bodyPr>
          <a:lstStyle/>
          <a:p>
            <a:pPr marL="0" marR="0" lvl="0" indent="0" algn="ctr" rtl="0">
              <a:lnSpc>
                <a:spcPct val="66326"/>
              </a:lnSpc>
              <a:spcBef>
                <a:spcPts val="0"/>
              </a:spcBef>
              <a:buNone/>
            </a:pPr>
            <a:endParaRPr sz="196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66326"/>
              </a:lnSpc>
              <a:spcBef>
                <a:spcPts val="0"/>
              </a:spcBef>
              <a:buNone/>
            </a:pPr>
            <a:r>
              <a:rPr lang="en-US" sz="196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Thanks!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9881815" y="7654804"/>
            <a:ext cx="4658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Any questions?</a:t>
            </a:r>
          </a:p>
        </p:txBody>
      </p:sp>
      <p:sp>
        <p:nvSpPr>
          <p:cNvPr id="239" name="Shape 239"/>
          <p:cNvSpPr/>
          <p:nvPr/>
        </p:nvSpPr>
        <p:spPr>
          <a:xfrm>
            <a:off x="11085395" y="2081928"/>
            <a:ext cx="2251500" cy="244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273" y="67075"/>
                </a:moveTo>
                <a:lnTo>
                  <a:pt x="116273" y="67075"/>
                </a:lnTo>
                <a:cubicBezTo>
                  <a:pt x="118696" y="63486"/>
                  <a:pt x="119979" y="59614"/>
                  <a:pt x="119979" y="55292"/>
                </a:cubicBezTo>
                <a:cubicBezTo>
                  <a:pt x="119979" y="50368"/>
                  <a:pt x="118045" y="46045"/>
                  <a:pt x="114176" y="42474"/>
                </a:cubicBezTo>
                <a:cubicBezTo>
                  <a:pt x="110123" y="38753"/>
                  <a:pt x="105440" y="36967"/>
                  <a:pt x="99962" y="36967"/>
                </a:cubicBezTo>
                <a:cubicBezTo>
                  <a:pt x="86217" y="36967"/>
                  <a:pt x="86217" y="36967"/>
                  <a:pt x="86217" y="36967"/>
                </a:cubicBezTo>
                <a:cubicBezTo>
                  <a:pt x="88803" y="32194"/>
                  <a:pt x="90106" y="27570"/>
                  <a:pt x="90106" y="23097"/>
                </a:cubicBezTo>
                <a:cubicBezTo>
                  <a:pt x="90106" y="17440"/>
                  <a:pt x="89129" y="12967"/>
                  <a:pt x="87357" y="9678"/>
                </a:cubicBezTo>
                <a:cubicBezTo>
                  <a:pt x="85423" y="6408"/>
                  <a:pt x="82837" y="3871"/>
                  <a:pt x="79294" y="2386"/>
                </a:cubicBezTo>
                <a:cubicBezTo>
                  <a:pt x="75893" y="751"/>
                  <a:pt x="71861" y="0"/>
                  <a:pt x="67503" y="0"/>
                </a:cubicBezTo>
                <a:cubicBezTo>
                  <a:pt x="64917" y="0"/>
                  <a:pt x="62494" y="902"/>
                  <a:pt x="60559" y="2687"/>
                </a:cubicBezTo>
                <a:cubicBezTo>
                  <a:pt x="58299" y="4773"/>
                  <a:pt x="56670" y="7310"/>
                  <a:pt x="55713" y="10430"/>
                </a:cubicBezTo>
                <a:cubicBezTo>
                  <a:pt x="54736" y="13719"/>
                  <a:pt x="53921" y="16689"/>
                  <a:pt x="53290" y="19527"/>
                </a:cubicBezTo>
                <a:cubicBezTo>
                  <a:pt x="52638" y="22515"/>
                  <a:pt x="51681" y="24601"/>
                  <a:pt x="50541" y="25785"/>
                </a:cubicBezTo>
                <a:cubicBezTo>
                  <a:pt x="47955" y="28322"/>
                  <a:pt x="45206" y="31442"/>
                  <a:pt x="42151" y="35032"/>
                </a:cubicBezTo>
                <a:cubicBezTo>
                  <a:pt x="36816" y="41290"/>
                  <a:pt x="33253" y="45011"/>
                  <a:pt x="31481" y="46195"/>
                </a:cubicBezTo>
                <a:cubicBezTo>
                  <a:pt x="9998" y="46195"/>
                  <a:pt x="9998" y="46195"/>
                  <a:pt x="9998" y="46195"/>
                </a:cubicBezTo>
                <a:cubicBezTo>
                  <a:pt x="7269" y="46195"/>
                  <a:pt x="4846" y="47097"/>
                  <a:pt x="2891" y="48883"/>
                </a:cubicBezTo>
                <a:cubicBezTo>
                  <a:pt x="957" y="50668"/>
                  <a:pt x="0" y="52924"/>
                  <a:pt x="0" y="55442"/>
                </a:cubicBezTo>
                <a:cubicBezTo>
                  <a:pt x="0" y="101506"/>
                  <a:pt x="0" y="101506"/>
                  <a:pt x="0" y="101506"/>
                </a:cubicBezTo>
                <a:cubicBezTo>
                  <a:pt x="0" y="104025"/>
                  <a:pt x="957" y="106280"/>
                  <a:pt x="2891" y="108065"/>
                </a:cubicBezTo>
                <a:cubicBezTo>
                  <a:pt x="4846" y="109851"/>
                  <a:pt x="7269" y="110734"/>
                  <a:pt x="9998" y="110734"/>
                </a:cubicBezTo>
                <a:cubicBezTo>
                  <a:pt x="32458" y="110734"/>
                  <a:pt x="32458" y="110734"/>
                  <a:pt x="32458" y="110734"/>
                </a:cubicBezTo>
                <a:cubicBezTo>
                  <a:pt x="33741" y="110734"/>
                  <a:pt x="37305" y="111787"/>
                  <a:pt x="43271" y="113722"/>
                </a:cubicBezTo>
                <a:cubicBezTo>
                  <a:pt x="49726" y="115658"/>
                  <a:pt x="55387" y="117293"/>
                  <a:pt x="60234" y="118346"/>
                </a:cubicBezTo>
                <a:cubicBezTo>
                  <a:pt x="65080" y="119379"/>
                  <a:pt x="70089" y="119981"/>
                  <a:pt x="75078" y="119981"/>
                </a:cubicBezTo>
                <a:cubicBezTo>
                  <a:pt x="85097" y="119981"/>
                  <a:pt x="85097" y="119981"/>
                  <a:pt x="85097" y="119981"/>
                </a:cubicBezTo>
                <a:cubicBezTo>
                  <a:pt x="92367" y="119981"/>
                  <a:pt x="98333" y="118045"/>
                  <a:pt x="102854" y="114173"/>
                </a:cubicBezTo>
                <a:cubicBezTo>
                  <a:pt x="107374" y="110302"/>
                  <a:pt x="109492" y="105077"/>
                  <a:pt x="109492" y="98368"/>
                </a:cubicBezTo>
                <a:cubicBezTo>
                  <a:pt x="112547" y="94646"/>
                  <a:pt x="114176" y="90324"/>
                  <a:pt x="114176" y="85550"/>
                </a:cubicBezTo>
                <a:cubicBezTo>
                  <a:pt x="114176" y="84516"/>
                  <a:pt x="114013" y="83464"/>
                  <a:pt x="114013" y="82411"/>
                </a:cubicBezTo>
                <a:cubicBezTo>
                  <a:pt x="115947" y="79141"/>
                  <a:pt x="116925" y="75721"/>
                  <a:pt x="116925" y="71981"/>
                </a:cubicBezTo>
                <a:cubicBezTo>
                  <a:pt x="116925" y="70346"/>
                  <a:pt x="116599" y="68711"/>
                  <a:pt x="116273" y="67075"/>
                </a:cubicBezTo>
                <a:close/>
                <a:moveTo>
                  <a:pt x="18571" y="100153"/>
                </a:moveTo>
                <a:lnTo>
                  <a:pt x="18571" y="100153"/>
                </a:lnTo>
                <a:cubicBezTo>
                  <a:pt x="17593" y="101055"/>
                  <a:pt x="16473" y="101506"/>
                  <a:pt x="15007" y="101506"/>
                </a:cubicBezTo>
                <a:cubicBezTo>
                  <a:pt x="13724" y="101506"/>
                  <a:pt x="12421" y="101055"/>
                  <a:pt x="11464" y="100153"/>
                </a:cubicBezTo>
                <a:cubicBezTo>
                  <a:pt x="10487" y="99270"/>
                  <a:pt x="9998" y="98217"/>
                  <a:pt x="9998" y="96883"/>
                </a:cubicBezTo>
                <a:cubicBezTo>
                  <a:pt x="9998" y="95680"/>
                  <a:pt x="10487" y="94646"/>
                  <a:pt x="11464" y="93744"/>
                </a:cubicBezTo>
                <a:cubicBezTo>
                  <a:pt x="12421" y="92711"/>
                  <a:pt x="13724" y="92259"/>
                  <a:pt x="15007" y="92259"/>
                </a:cubicBezTo>
                <a:cubicBezTo>
                  <a:pt x="16473" y="92259"/>
                  <a:pt x="17593" y="92711"/>
                  <a:pt x="18571" y="93744"/>
                </a:cubicBezTo>
                <a:cubicBezTo>
                  <a:pt x="19528" y="94646"/>
                  <a:pt x="20016" y="95680"/>
                  <a:pt x="20016" y="96883"/>
                </a:cubicBezTo>
                <a:cubicBezTo>
                  <a:pt x="20016" y="98217"/>
                  <a:pt x="19528" y="99270"/>
                  <a:pt x="18571" y="100153"/>
                </a:cubicBezTo>
                <a:close/>
                <a:moveTo>
                  <a:pt x="108352" y="61268"/>
                </a:moveTo>
                <a:lnTo>
                  <a:pt x="108352" y="61268"/>
                </a:lnTo>
                <a:cubicBezTo>
                  <a:pt x="107232" y="63486"/>
                  <a:pt x="105766" y="64538"/>
                  <a:pt x="104157" y="64689"/>
                </a:cubicBezTo>
                <a:cubicBezTo>
                  <a:pt x="104972" y="65440"/>
                  <a:pt x="105603" y="66624"/>
                  <a:pt x="106091" y="68109"/>
                </a:cubicBezTo>
                <a:cubicBezTo>
                  <a:pt x="106580" y="69444"/>
                  <a:pt x="106906" y="70797"/>
                  <a:pt x="106906" y="71981"/>
                </a:cubicBezTo>
                <a:cubicBezTo>
                  <a:pt x="106906" y="75420"/>
                  <a:pt x="105440" y="78239"/>
                  <a:pt x="102711" y="80626"/>
                </a:cubicBezTo>
                <a:cubicBezTo>
                  <a:pt x="103668" y="82129"/>
                  <a:pt x="104157" y="83765"/>
                  <a:pt x="104157" y="85550"/>
                </a:cubicBezTo>
                <a:cubicBezTo>
                  <a:pt x="104157" y="87335"/>
                  <a:pt x="103668" y="89140"/>
                  <a:pt x="102854" y="90925"/>
                </a:cubicBezTo>
                <a:cubicBezTo>
                  <a:pt x="101897" y="92711"/>
                  <a:pt x="100593" y="93895"/>
                  <a:pt x="99148" y="94646"/>
                </a:cubicBezTo>
                <a:cubicBezTo>
                  <a:pt x="99311" y="96131"/>
                  <a:pt x="99473" y="97465"/>
                  <a:pt x="99473" y="98668"/>
                </a:cubicBezTo>
                <a:cubicBezTo>
                  <a:pt x="99473" y="106712"/>
                  <a:pt x="94464" y="110734"/>
                  <a:pt x="84466" y="110734"/>
                </a:cubicBezTo>
                <a:cubicBezTo>
                  <a:pt x="75078" y="110734"/>
                  <a:pt x="75078" y="110734"/>
                  <a:pt x="75078" y="110734"/>
                </a:cubicBezTo>
                <a:cubicBezTo>
                  <a:pt x="68135" y="110734"/>
                  <a:pt x="59256" y="108949"/>
                  <a:pt x="48281" y="105528"/>
                </a:cubicBezTo>
                <a:cubicBezTo>
                  <a:pt x="48118" y="105378"/>
                  <a:pt x="47303" y="105227"/>
                  <a:pt x="46020" y="104776"/>
                </a:cubicBezTo>
                <a:cubicBezTo>
                  <a:pt x="44737" y="104325"/>
                  <a:pt x="43923" y="104025"/>
                  <a:pt x="43271" y="103893"/>
                </a:cubicBezTo>
                <a:cubicBezTo>
                  <a:pt x="42620" y="103592"/>
                  <a:pt x="41825" y="103442"/>
                  <a:pt x="40522" y="102991"/>
                </a:cubicBezTo>
                <a:cubicBezTo>
                  <a:pt x="39239" y="102690"/>
                  <a:pt x="38262" y="102389"/>
                  <a:pt x="37631" y="102239"/>
                </a:cubicBezTo>
                <a:cubicBezTo>
                  <a:pt x="36816" y="102089"/>
                  <a:pt x="36022" y="101938"/>
                  <a:pt x="35044" y="101807"/>
                </a:cubicBezTo>
                <a:cubicBezTo>
                  <a:pt x="34067" y="101638"/>
                  <a:pt x="33253" y="101506"/>
                  <a:pt x="32458" y="101506"/>
                </a:cubicBezTo>
                <a:cubicBezTo>
                  <a:pt x="30035" y="101506"/>
                  <a:pt x="30035" y="101506"/>
                  <a:pt x="30035" y="101506"/>
                </a:cubicBezTo>
                <a:cubicBezTo>
                  <a:pt x="30035" y="55442"/>
                  <a:pt x="30035" y="55442"/>
                  <a:pt x="30035" y="55442"/>
                </a:cubicBezTo>
                <a:cubicBezTo>
                  <a:pt x="32458" y="55442"/>
                  <a:pt x="32458" y="55442"/>
                  <a:pt x="32458" y="55442"/>
                </a:cubicBezTo>
                <a:cubicBezTo>
                  <a:pt x="33436" y="55442"/>
                  <a:pt x="34230" y="55141"/>
                  <a:pt x="35370" y="54709"/>
                </a:cubicBezTo>
                <a:cubicBezTo>
                  <a:pt x="36327" y="54258"/>
                  <a:pt x="37305" y="53657"/>
                  <a:pt x="38425" y="52754"/>
                </a:cubicBezTo>
                <a:cubicBezTo>
                  <a:pt x="39565" y="51871"/>
                  <a:pt x="40522" y="51119"/>
                  <a:pt x="41500" y="50236"/>
                </a:cubicBezTo>
                <a:cubicBezTo>
                  <a:pt x="42294" y="49334"/>
                  <a:pt x="43434" y="48281"/>
                  <a:pt x="44574" y="47097"/>
                </a:cubicBezTo>
                <a:cubicBezTo>
                  <a:pt x="45694" y="45763"/>
                  <a:pt x="46672" y="44711"/>
                  <a:pt x="47303" y="43978"/>
                </a:cubicBezTo>
                <a:cubicBezTo>
                  <a:pt x="47955" y="43226"/>
                  <a:pt x="48769" y="42173"/>
                  <a:pt x="49726" y="40989"/>
                </a:cubicBezTo>
                <a:cubicBezTo>
                  <a:pt x="50704" y="39805"/>
                  <a:pt x="51355" y="39204"/>
                  <a:pt x="51518" y="38903"/>
                </a:cubicBezTo>
                <a:cubicBezTo>
                  <a:pt x="54410" y="35614"/>
                  <a:pt x="56344" y="33397"/>
                  <a:pt x="57485" y="32344"/>
                </a:cubicBezTo>
                <a:cubicBezTo>
                  <a:pt x="59582" y="30258"/>
                  <a:pt x="61191" y="27570"/>
                  <a:pt x="62168" y="24451"/>
                </a:cubicBezTo>
                <a:cubicBezTo>
                  <a:pt x="63146" y="21162"/>
                  <a:pt x="63940" y="18173"/>
                  <a:pt x="64591" y="15354"/>
                </a:cubicBezTo>
                <a:cubicBezTo>
                  <a:pt x="65243" y="12516"/>
                  <a:pt x="66200" y="10430"/>
                  <a:pt x="67503" y="9246"/>
                </a:cubicBezTo>
                <a:cubicBezTo>
                  <a:pt x="72513" y="9246"/>
                  <a:pt x="75893" y="10430"/>
                  <a:pt x="77502" y="12667"/>
                </a:cubicBezTo>
                <a:cubicBezTo>
                  <a:pt x="79131" y="14903"/>
                  <a:pt x="80088" y="18342"/>
                  <a:pt x="80088" y="23097"/>
                </a:cubicBezTo>
                <a:cubicBezTo>
                  <a:pt x="80088" y="25935"/>
                  <a:pt x="78805" y="29807"/>
                  <a:pt x="76219" y="34731"/>
                </a:cubicBezTo>
                <a:cubicBezTo>
                  <a:pt x="73796" y="39486"/>
                  <a:pt x="72513" y="43376"/>
                  <a:pt x="72513" y="46195"/>
                </a:cubicBezTo>
                <a:cubicBezTo>
                  <a:pt x="99962" y="46195"/>
                  <a:pt x="99962" y="46195"/>
                  <a:pt x="99962" y="46195"/>
                </a:cubicBezTo>
                <a:cubicBezTo>
                  <a:pt x="102711" y="46195"/>
                  <a:pt x="104972" y="47097"/>
                  <a:pt x="106906" y="48883"/>
                </a:cubicBezTo>
                <a:cubicBezTo>
                  <a:pt x="109003" y="50819"/>
                  <a:pt x="109960" y="52924"/>
                  <a:pt x="109960" y="55442"/>
                </a:cubicBezTo>
                <a:cubicBezTo>
                  <a:pt x="109960" y="57096"/>
                  <a:pt x="109492" y="59013"/>
                  <a:pt x="108352" y="61268"/>
                </a:cubicBezTo>
                <a:close/>
                <a:moveTo>
                  <a:pt x="108352" y="61268"/>
                </a:moveTo>
                <a:lnTo>
                  <a:pt x="108352" y="612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Biological vs Mathematical Model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925" y="2822164"/>
            <a:ext cx="15669800" cy="80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2508025" y="8703927"/>
            <a:ext cx="8943000" cy="277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Bias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Binary Threshold Device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Limitation – Too simple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Neuron - McCulloch and Pitts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825" y="2948127"/>
            <a:ext cx="10415652" cy="59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508025" y="9370025"/>
            <a:ext cx="116961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Collection of McCulloch and Pitts neurons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Learning happens in the synapse – weights.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Neural Network - Perceptron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950" y="2973826"/>
            <a:ext cx="8658050" cy="59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508025" y="9370025"/>
            <a:ext cx="116961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Error: Target - Predicted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Learning rate (η) – Moderate (0.1 to 0.4)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Perceptron Network - Learning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963" y="4771804"/>
            <a:ext cx="13825214" cy="21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Perceptron Network – Back Propagation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663" y="4412226"/>
            <a:ext cx="13871826" cy="65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508025" y="9370025"/>
            <a:ext cx="116961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perceptron_or.py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985375" y="1241275"/>
            <a:ext cx="179757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Perceptron Network Application – OR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650" y="3513227"/>
            <a:ext cx="13126950" cy="53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2508025" y="9370025"/>
            <a:ext cx="11696100" cy="21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Nunito"/>
              <a:buChar char="●"/>
            </a:pPr>
            <a:r>
              <a:rPr lang="en-US" sz="3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perceptron_xor.py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985375" y="1241275"/>
            <a:ext cx="17975700" cy="13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8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Perceptron Network Application – OR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775" y="3335275"/>
            <a:ext cx="14025925" cy="52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570</Words>
  <Application>Microsoft Office PowerPoint</Application>
  <PresentationFormat>Custom</PresentationFormat>
  <Paragraphs>117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Nunito</vt:lpstr>
      <vt:lpstr>Calibri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Bhansali, Naveen</cp:lastModifiedBy>
  <cp:revision>6</cp:revision>
  <dcterms:modified xsi:type="dcterms:W3CDTF">2017-12-13T14:15:35Z</dcterms:modified>
</cp:coreProperties>
</file>