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9"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7" r:id="rId35"/>
  </p:sldIdLst>
  <p:sldSz cx="24377650" cy="13716000"/>
  <p:notesSz cx="6858000" cy="9144000"/>
  <p:embeddedFontLst>
    <p:embeddedFont>
      <p:font typeface="Nunito"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78596" autoAdjust="0"/>
  </p:normalViewPr>
  <p:slideViewPr>
    <p:cSldViewPr snapToGrid="0">
      <p:cViewPr>
        <p:scale>
          <a:sx n="33" d="100"/>
          <a:sy n="33" d="100"/>
        </p:scale>
        <p:origin x="214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2400" b="0" i="0" u="none" strike="noStrike" cap="none">
                <a:solidFill>
                  <a:schemeClr val="dk1"/>
                </a:solidFill>
                <a:latin typeface="Nunito"/>
                <a:ea typeface="Nunito"/>
                <a:cs typeface="Nunito"/>
                <a:sym typeface="Nunito"/>
              </a:defRPr>
            </a:lvl1pPr>
            <a:lvl2pPr marL="914216" marR="0" lvl="1" indent="-12516" algn="l" rtl="0">
              <a:spcBef>
                <a:spcPts val="0"/>
              </a:spcBef>
              <a:buSzPts val="1400"/>
              <a:buNone/>
              <a:defRPr sz="2400" b="0" i="0" u="none" strike="noStrike" cap="none">
                <a:solidFill>
                  <a:schemeClr val="dk1"/>
                </a:solidFill>
                <a:latin typeface="Nunito"/>
                <a:ea typeface="Nunito"/>
                <a:cs typeface="Nunito"/>
                <a:sym typeface="Nunito"/>
              </a:defRPr>
            </a:lvl2pPr>
            <a:lvl3pPr marL="1828433" marR="0" lvl="2" indent="-12333" algn="l" rtl="0">
              <a:spcBef>
                <a:spcPts val="0"/>
              </a:spcBef>
              <a:buSzPts val="1400"/>
              <a:buNone/>
              <a:defRPr sz="2400" b="0" i="0" u="none" strike="noStrike" cap="none">
                <a:solidFill>
                  <a:schemeClr val="dk1"/>
                </a:solidFill>
                <a:latin typeface="Nunito"/>
                <a:ea typeface="Nunito"/>
                <a:cs typeface="Nunito"/>
                <a:sym typeface="Nunito"/>
              </a:defRPr>
            </a:lvl3pPr>
            <a:lvl4pPr marL="2742651" marR="0" lvl="3" indent="-12151" algn="l" rtl="0">
              <a:spcBef>
                <a:spcPts val="0"/>
              </a:spcBef>
              <a:buSzPts val="1400"/>
              <a:buNone/>
              <a:defRPr sz="2400" b="0" i="0" u="none" strike="noStrike" cap="none">
                <a:solidFill>
                  <a:schemeClr val="dk1"/>
                </a:solidFill>
                <a:latin typeface="Nunito"/>
                <a:ea typeface="Nunito"/>
                <a:cs typeface="Nunito"/>
                <a:sym typeface="Nunito"/>
              </a:defRPr>
            </a:lvl4pPr>
            <a:lvl5pPr marL="3656867" marR="0" lvl="4" indent="-11967" algn="l" rtl="0">
              <a:spcBef>
                <a:spcPts val="0"/>
              </a:spcBef>
              <a:buSzPts val="1400"/>
              <a:buNone/>
              <a:defRPr sz="2400" b="0" i="0" u="none" strike="noStrike" cap="none">
                <a:solidFill>
                  <a:schemeClr val="dk1"/>
                </a:solidFill>
                <a:latin typeface="Nunito"/>
                <a:ea typeface="Nunito"/>
                <a:cs typeface="Nunito"/>
                <a:sym typeface="Nunito"/>
              </a:defRPr>
            </a:lvl5pPr>
            <a:lvl6pPr marL="4571086" marR="0" lvl="5" indent="-11786" algn="l" rtl="0">
              <a:spcBef>
                <a:spcPts val="0"/>
              </a:spcBef>
              <a:buSzPts val="1400"/>
              <a:buNone/>
              <a:defRPr sz="2400" b="0" i="0" u="none" strike="noStrike" cap="none">
                <a:solidFill>
                  <a:schemeClr val="dk1"/>
                </a:solidFill>
                <a:latin typeface="Calibri"/>
                <a:ea typeface="Calibri"/>
                <a:cs typeface="Calibri"/>
                <a:sym typeface="Calibri"/>
              </a:defRPr>
            </a:lvl6pPr>
            <a:lvl7pPr marL="5485303" marR="0" lvl="6" indent="-11603" algn="l" rtl="0">
              <a:spcBef>
                <a:spcPts val="0"/>
              </a:spcBef>
              <a:buSzPts val="1400"/>
              <a:buNone/>
              <a:defRPr sz="2400" b="0" i="0" u="none" strike="noStrike" cap="none">
                <a:solidFill>
                  <a:schemeClr val="dk1"/>
                </a:solidFill>
                <a:latin typeface="Calibri"/>
                <a:ea typeface="Calibri"/>
                <a:cs typeface="Calibri"/>
                <a:sym typeface="Calibri"/>
              </a:defRPr>
            </a:lvl7pPr>
            <a:lvl8pPr marL="6399520" marR="0" lvl="7" indent="-11419" algn="l" rtl="0">
              <a:spcBef>
                <a:spcPts val="0"/>
              </a:spcBef>
              <a:buSzPts val="1400"/>
              <a:buNone/>
              <a:defRPr sz="2400" b="0" i="0" u="none" strike="noStrike" cap="none">
                <a:solidFill>
                  <a:schemeClr val="dk1"/>
                </a:solidFill>
                <a:latin typeface="Calibri"/>
                <a:ea typeface="Calibri"/>
                <a:cs typeface="Calibri"/>
                <a:sym typeface="Calibri"/>
              </a:defRPr>
            </a:lvl8pPr>
            <a:lvl9pPr marL="7313737" marR="0" lvl="8" indent="-11237" algn="l" rtl="0">
              <a:spcBef>
                <a:spcPts val="0"/>
              </a:spcBef>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Nunito"/>
                <a:ea typeface="Nunito"/>
                <a:cs typeface="Nunito"/>
                <a:sym typeface="Nunito"/>
              </a:rPr>
              <a:t>‹#›</a:t>
            </a:fld>
            <a:endParaRPr lang="en-US" sz="12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86718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66" name="Shape 66"/>
          <p:cNvSpPr txBox="1">
            <a:spLocks noGrp="1"/>
          </p:cNvSpPr>
          <p:nvPr>
            <p:ph type="body" idx="1"/>
          </p:nvPr>
        </p:nvSpPr>
        <p:spPr>
          <a:xfrm>
            <a:off x="685800" y="4343400"/>
            <a:ext cx="5457825" cy="4086225"/>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32060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52" name="Shape 152"/>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2084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59" name="Shape 159"/>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930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67" name="Shape 16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7360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74" name="Shape 174"/>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8842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80" name="Shape 180"/>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84093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87" name="Shape 18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r>
              <a:rPr lang="en-US" sz="1200">
                <a:solidFill>
                  <a:srgbClr val="000000"/>
                </a:solidFill>
                <a:latin typeface="Calibri"/>
                <a:ea typeface="Calibri"/>
                <a:cs typeface="Calibri"/>
                <a:sym typeface="Calibri"/>
              </a:rPr>
              <a:t>In back-propagation, even the filter is modified.</a:t>
            </a:r>
          </a:p>
          <a:p>
            <a:pPr marL="0" lvl="0" indent="-69850" rtl="0">
              <a:lnSpc>
                <a:spcPct val="115000"/>
              </a:lnSpc>
              <a:spcBef>
                <a:spcPts val="0"/>
              </a:spcBef>
              <a:buSzPts val="1100"/>
              <a:buNone/>
            </a:pPr>
            <a:r>
              <a:rPr lang="en-US" sz="1200">
                <a:solidFill>
                  <a:srgbClr val="000000"/>
                </a:solidFill>
                <a:latin typeface="Calibri"/>
                <a:ea typeface="Calibri"/>
                <a:cs typeface="Calibri"/>
                <a:sym typeface="Calibri"/>
              </a:rPr>
              <a:t>Explanation -&gt; Imagine the hidden layer nodes -&gt; some of them fire for dog and some of them fire for cat. The activated output (not the weights) of the node for dog or cat will define which gets fired for what.</a:t>
            </a:r>
          </a:p>
          <a:p>
            <a:pPr marL="0" lvl="0" indent="-69850" rtl="0">
              <a:lnSpc>
                <a:spcPct val="115000"/>
              </a:lnSpc>
              <a:spcBef>
                <a:spcPts val="0"/>
              </a:spcBef>
              <a:buSzPts val="1100"/>
              <a:buNone/>
            </a:pPr>
            <a:r>
              <a:rPr lang="en-US" sz="1200" b="1">
                <a:solidFill>
                  <a:srgbClr val="000000"/>
                </a:solidFill>
                <a:latin typeface="Calibri"/>
                <a:ea typeface="Calibri"/>
                <a:cs typeface="Calibri"/>
                <a:sym typeface="Calibri"/>
              </a:rPr>
              <a:t>Need to explain what each node explains?</a:t>
            </a:r>
          </a:p>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0939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94" name="Shape 194"/>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71894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00" name="Shape 200"/>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9982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07" name="Shape 20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58322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07" name="Shape 20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998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98" name="Shape 98"/>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250731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13" name="Shape 213"/>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6937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21" name="Shape 221"/>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80527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29" name="Shape 229"/>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14944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37" name="Shape 23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2396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45" name="Shape 245"/>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3072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53" name="Shape 253"/>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99841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59" name="Shape 259"/>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08836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65" name="Shape 265"/>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53908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71" name="Shape 271"/>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3118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77" name="Shape 27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7340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05" name="Shape 105"/>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Clr>
                <a:srgbClr val="000000"/>
              </a:buClr>
              <a:buSzPts val="1100"/>
              <a:buFont typeface="Arial"/>
              <a:buNone/>
            </a:pPr>
            <a:endParaRPr lang="en-US" sz="12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40027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84" name="Shape 284"/>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5382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91" name="Shape 291"/>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22912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297" name="Shape 297"/>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98143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85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12" name="Shape 112"/>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dirty="0"/>
          </a:p>
        </p:txBody>
      </p:sp>
    </p:spTree>
    <p:extLst>
      <p:ext uri="{BB962C8B-B14F-4D97-AF65-F5344CB8AC3E}">
        <p14:creationId xmlns:p14="http://schemas.microsoft.com/office/powerpoint/2010/main" val="71937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20" name="Shape 120"/>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lang="en-US" sz="12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34077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26" name="Shape 126"/>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6809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32" name="Shape 132"/>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3127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38" name="Shape 138"/>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0826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6989425" y="-11796713"/>
            <a:ext cx="22153563" cy="12465051"/>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med" len="med"/>
            <a:tailEnd type="none" w="med" len="med"/>
          </a:ln>
        </p:spPr>
      </p:sp>
      <p:sp>
        <p:nvSpPr>
          <p:cNvPr id="145" name="Shape 145"/>
          <p:cNvSpPr txBox="1">
            <a:spLocks noGrp="1"/>
          </p:cNvSpPr>
          <p:nvPr>
            <p:ph type="body" idx="1"/>
          </p:nvPr>
        </p:nvSpPr>
        <p:spPr>
          <a:xfrm>
            <a:off x="685800" y="4343400"/>
            <a:ext cx="5457900" cy="4086300"/>
          </a:xfrm>
          <a:prstGeom prst="rect">
            <a:avLst/>
          </a:prstGeom>
          <a:noFill/>
          <a:ln>
            <a:noFill/>
          </a:ln>
        </p:spPr>
        <p:txBody>
          <a:bodyPr wrap="square" lIns="91425" tIns="45700" rIns="91425" bIns="45700" anchor="ctr" anchorCtr="0">
            <a:noAutofit/>
          </a:bodyPr>
          <a:lstStyle/>
          <a:p>
            <a:pPr marL="0" lvl="0" indent="-69850" rtl="0">
              <a:lnSpc>
                <a:spcPct val="115000"/>
              </a:lnSpc>
              <a:spcBef>
                <a:spcPts val="0"/>
              </a:spcBef>
              <a:buSzPts val="1100"/>
              <a:buNone/>
            </a:pPr>
            <a:endParaRPr sz="12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3061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ault">
    <p:spTree>
      <p:nvGrpSpPr>
        <p:cNvPr id="1" name="Shape 10"/>
        <p:cNvGrpSpPr/>
        <p:nvPr/>
      </p:nvGrpSpPr>
      <p:grpSpPr>
        <a:xfrm>
          <a:off x="0" y="0"/>
          <a:ext cx="0" cy="0"/>
          <a:chOff x="0" y="0"/>
          <a:chExt cx="0" cy="0"/>
        </a:xfrm>
      </p:grpSpPr>
      <p:grpSp>
        <p:nvGrpSpPr>
          <p:cNvPr id="11" name="Shape 11"/>
          <p:cNvGrpSpPr/>
          <p:nvPr/>
        </p:nvGrpSpPr>
        <p:grpSpPr>
          <a:xfrm rot="5400000">
            <a:off x="-16715231" y="-397360"/>
            <a:ext cx="24535151" cy="4304369"/>
            <a:chOff x="0" y="-156114"/>
            <a:chExt cx="24535151" cy="4304369"/>
          </a:xfrm>
        </p:grpSpPr>
        <p:sp>
          <p:nvSpPr>
            <p:cNvPr id="12" name="Shape 12"/>
            <p:cNvSpPr/>
            <p:nvPr/>
          </p:nvSpPr>
          <p:spPr>
            <a:xfrm>
              <a:off x="23378291" y="2431564"/>
              <a:ext cx="1134322" cy="1716691"/>
            </a:xfrm>
            <a:custGeom>
              <a:avLst/>
              <a:gdLst/>
              <a:ahLst/>
              <a:cxnLst/>
              <a:rect l="0" t="0" r="0" b="0"/>
              <a:pathLst>
                <a:path w="120000" h="120000" extrusionOk="0">
                  <a:moveTo>
                    <a:pt x="0" y="119931"/>
                  </a:moveTo>
                  <a:lnTo>
                    <a:pt x="119895" y="63310"/>
                  </a:lnTo>
                  <a:lnTo>
                    <a:pt x="119895" y="0"/>
                  </a:lnTo>
                  <a:lnTo>
                    <a:pt x="0" y="119931"/>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3" name="Shape 13"/>
            <p:cNvSpPr/>
            <p:nvPr/>
          </p:nvSpPr>
          <p:spPr>
            <a:xfrm>
              <a:off x="23079220" y="-88970"/>
              <a:ext cx="1455931" cy="4233061"/>
            </a:xfrm>
            <a:custGeom>
              <a:avLst/>
              <a:gdLst/>
              <a:ahLst/>
              <a:cxnLst/>
              <a:rect l="0" t="0" r="0" b="0"/>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4" name="Shape 14"/>
            <p:cNvSpPr/>
            <p:nvPr/>
          </p:nvSpPr>
          <p:spPr>
            <a:xfrm>
              <a:off x="20776620" y="-88970"/>
              <a:ext cx="2646748" cy="4233061"/>
            </a:xfrm>
            <a:custGeom>
              <a:avLst/>
              <a:gdLst/>
              <a:ahLst/>
              <a:cxnLst/>
              <a:rect l="0" t="0" r="0" b="0"/>
              <a:pathLst>
                <a:path w="120000" h="120000" extrusionOk="0">
                  <a:moveTo>
                    <a:pt x="0" y="0"/>
                  </a:moveTo>
                  <a:lnTo>
                    <a:pt x="119955" y="119972"/>
                  </a:lnTo>
                  <a:lnTo>
                    <a:pt x="105351" y="0"/>
                  </a:lnTo>
                  <a:lnTo>
                    <a:pt x="0"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5" name="Shape 15"/>
            <p:cNvSpPr/>
            <p:nvPr/>
          </p:nvSpPr>
          <p:spPr>
            <a:xfrm>
              <a:off x="20420244" y="-88970"/>
              <a:ext cx="3003125" cy="4233061"/>
            </a:xfrm>
            <a:custGeom>
              <a:avLst/>
              <a:gdLst/>
              <a:ahLst/>
              <a:cxnLst/>
              <a:rect l="0" t="0" r="0" b="0"/>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6" name="Shape 16"/>
            <p:cNvSpPr/>
            <p:nvPr/>
          </p:nvSpPr>
          <p:spPr>
            <a:xfrm>
              <a:off x="17677877" y="-88971"/>
              <a:ext cx="2785824" cy="3142198"/>
            </a:xfrm>
            <a:custGeom>
              <a:avLst/>
              <a:gdLst/>
              <a:ahLst/>
              <a:cxnLst/>
              <a:rect l="0" t="0" r="0" b="0"/>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7" name="Shape 17"/>
            <p:cNvSpPr/>
            <p:nvPr/>
          </p:nvSpPr>
          <p:spPr>
            <a:xfrm>
              <a:off x="17608342" y="-88971"/>
              <a:ext cx="2168684" cy="1925303"/>
            </a:xfrm>
            <a:custGeom>
              <a:avLst/>
              <a:gdLst/>
              <a:ahLst/>
              <a:cxnLst/>
              <a:rect l="0" t="0" r="0" b="0"/>
              <a:pathLst>
                <a:path w="120000" h="120000" extrusionOk="0">
                  <a:moveTo>
                    <a:pt x="0" y="0"/>
                  </a:moveTo>
                  <a:lnTo>
                    <a:pt x="3929" y="119938"/>
                  </a:lnTo>
                  <a:lnTo>
                    <a:pt x="119945"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8" name="Shape 18"/>
            <p:cNvSpPr/>
            <p:nvPr/>
          </p:nvSpPr>
          <p:spPr>
            <a:xfrm>
              <a:off x="14888519" y="-88734"/>
              <a:ext cx="2811899" cy="1925303"/>
            </a:xfrm>
            <a:custGeom>
              <a:avLst/>
              <a:gdLst/>
              <a:ahLst/>
              <a:cxnLst/>
              <a:rect l="0" t="0" r="0" b="0"/>
              <a:pathLst>
                <a:path w="120000" h="120000" extrusionOk="0">
                  <a:moveTo>
                    <a:pt x="0" y="0"/>
                  </a:moveTo>
                  <a:lnTo>
                    <a:pt x="119957" y="119938"/>
                  </a:lnTo>
                  <a:lnTo>
                    <a:pt x="116928" y="0"/>
                  </a:lnTo>
                  <a:lnTo>
                    <a:pt x="0"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19" name="Shape 19"/>
            <p:cNvSpPr/>
            <p:nvPr/>
          </p:nvSpPr>
          <p:spPr>
            <a:xfrm>
              <a:off x="13589856" y="-88970"/>
              <a:ext cx="4137447" cy="3520308"/>
            </a:xfrm>
            <a:custGeom>
              <a:avLst/>
              <a:gdLst/>
              <a:ahLst/>
              <a:cxnLst/>
              <a:rect l="0" t="0" r="0" b="0"/>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0" name="Shape 20"/>
            <p:cNvSpPr/>
            <p:nvPr/>
          </p:nvSpPr>
          <p:spPr>
            <a:xfrm>
              <a:off x="11104147" y="-111272"/>
              <a:ext cx="4346058" cy="3520308"/>
            </a:xfrm>
            <a:custGeom>
              <a:avLst/>
              <a:gdLst/>
              <a:ahLst/>
              <a:cxnLst/>
              <a:rect l="0" t="0" r="0" b="0"/>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1" name="Shape 21"/>
            <p:cNvSpPr/>
            <p:nvPr/>
          </p:nvSpPr>
          <p:spPr>
            <a:xfrm>
              <a:off x="9793019" y="-88970"/>
              <a:ext cx="369415" cy="195571"/>
            </a:xfrm>
            <a:custGeom>
              <a:avLst/>
              <a:gdLst/>
              <a:ahLst/>
              <a:cxnLst/>
              <a:rect l="0" t="0" r="0" b="0"/>
              <a:pathLst>
                <a:path w="120000" h="120000" extrusionOk="0">
                  <a:moveTo>
                    <a:pt x="35935" y="0"/>
                  </a:moveTo>
                  <a:lnTo>
                    <a:pt x="0" y="119393"/>
                  </a:lnTo>
                  <a:lnTo>
                    <a:pt x="119679" y="0"/>
                  </a:lnTo>
                  <a:lnTo>
                    <a:pt x="35935"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2" name="Shape 22"/>
            <p:cNvSpPr/>
            <p:nvPr/>
          </p:nvSpPr>
          <p:spPr>
            <a:xfrm>
              <a:off x="9698211" y="-88970"/>
              <a:ext cx="225996" cy="195571"/>
            </a:xfrm>
            <a:custGeom>
              <a:avLst/>
              <a:gdLst/>
              <a:ahLst/>
              <a:cxnLst/>
              <a:rect l="0" t="0" r="0" b="0"/>
              <a:pathLst>
                <a:path w="120000" h="120000" extrusionOk="0">
                  <a:moveTo>
                    <a:pt x="0" y="0"/>
                  </a:moveTo>
                  <a:lnTo>
                    <a:pt x="61298" y="119393"/>
                  </a:lnTo>
                  <a:lnTo>
                    <a:pt x="119480" y="0"/>
                  </a:lnTo>
                  <a:lnTo>
                    <a:pt x="0"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3" name="Shape 23"/>
            <p:cNvSpPr/>
            <p:nvPr/>
          </p:nvSpPr>
          <p:spPr>
            <a:xfrm>
              <a:off x="8502000" y="61758"/>
              <a:ext cx="2646751" cy="2259950"/>
            </a:xfrm>
            <a:custGeom>
              <a:avLst/>
              <a:gdLst/>
              <a:ahLst/>
              <a:cxnLst/>
              <a:rect l="0" t="0" r="0" b="0"/>
              <a:pathLst>
                <a:path w="120000" h="120000" extrusionOk="0">
                  <a:moveTo>
                    <a:pt x="119955" y="81832"/>
                  </a:moveTo>
                  <a:lnTo>
                    <a:pt x="58436" y="0"/>
                  </a:lnTo>
                  <a:lnTo>
                    <a:pt x="0" y="119947"/>
                  </a:lnTo>
                  <a:lnTo>
                    <a:pt x="119955" y="81832"/>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4" name="Shape 24"/>
            <p:cNvSpPr/>
            <p:nvPr/>
          </p:nvSpPr>
          <p:spPr>
            <a:xfrm>
              <a:off x="6821130" y="61996"/>
              <a:ext cx="2985743" cy="2259950"/>
            </a:xfrm>
            <a:custGeom>
              <a:avLst/>
              <a:gdLst/>
              <a:ahLst/>
              <a:cxnLst/>
              <a:rect l="0" t="0" r="0" b="0"/>
              <a:pathLst>
                <a:path w="120000" h="120000" extrusionOk="0">
                  <a:moveTo>
                    <a:pt x="119960" y="0"/>
                  </a:moveTo>
                  <a:lnTo>
                    <a:pt x="0" y="32670"/>
                  </a:lnTo>
                  <a:lnTo>
                    <a:pt x="68158" y="119947"/>
                  </a:lnTo>
                  <a:lnTo>
                    <a:pt x="119960"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5" name="Shape 25"/>
            <p:cNvSpPr/>
            <p:nvPr/>
          </p:nvSpPr>
          <p:spPr>
            <a:xfrm>
              <a:off x="6829814" y="-88970"/>
              <a:ext cx="2985743" cy="808366"/>
            </a:xfrm>
            <a:custGeom>
              <a:avLst/>
              <a:gdLst/>
              <a:ahLst/>
              <a:cxnLst/>
              <a:rect l="0" t="0" r="0" b="0"/>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6" name="Shape 26"/>
            <p:cNvSpPr/>
            <p:nvPr/>
          </p:nvSpPr>
          <p:spPr>
            <a:xfrm>
              <a:off x="5975275" y="-88970"/>
              <a:ext cx="943094" cy="808366"/>
            </a:xfrm>
            <a:custGeom>
              <a:avLst/>
              <a:gdLst/>
              <a:ahLst/>
              <a:cxnLst/>
              <a:rect l="0" t="0" r="0" b="0"/>
              <a:pathLst>
                <a:path w="120000" h="120000" extrusionOk="0">
                  <a:moveTo>
                    <a:pt x="0" y="0"/>
                  </a:moveTo>
                  <a:lnTo>
                    <a:pt x="112209" y="119854"/>
                  </a:lnTo>
                  <a:lnTo>
                    <a:pt x="119874"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7" name="Shape 27"/>
            <p:cNvSpPr/>
            <p:nvPr/>
          </p:nvSpPr>
          <p:spPr>
            <a:xfrm>
              <a:off x="5608571" y="674793"/>
              <a:ext cx="2916204" cy="1642810"/>
            </a:xfrm>
            <a:custGeom>
              <a:avLst/>
              <a:gdLst/>
              <a:ahLst/>
              <a:cxnLst/>
              <a:rect l="0" t="0" r="0" b="0"/>
              <a:pathLst>
                <a:path w="120000" h="120000" extrusionOk="0">
                  <a:moveTo>
                    <a:pt x="119959" y="119928"/>
                  </a:moveTo>
                  <a:lnTo>
                    <a:pt x="50165" y="0"/>
                  </a:lnTo>
                  <a:lnTo>
                    <a:pt x="0" y="95179"/>
                  </a:lnTo>
                  <a:lnTo>
                    <a:pt x="119959" y="119928"/>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8" name="Shape 28"/>
            <p:cNvSpPr/>
            <p:nvPr/>
          </p:nvSpPr>
          <p:spPr>
            <a:xfrm>
              <a:off x="5092201" y="-155877"/>
              <a:ext cx="1760153" cy="2112184"/>
            </a:xfrm>
            <a:custGeom>
              <a:avLst/>
              <a:gdLst/>
              <a:ahLst/>
              <a:cxnLst/>
              <a:rect l="0" t="0" r="0" b="0"/>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29" name="Shape 29"/>
            <p:cNvSpPr/>
            <p:nvPr/>
          </p:nvSpPr>
          <p:spPr>
            <a:xfrm>
              <a:off x="443059" y="190760"/>
              <a:ext cx="5232654" cy="2977052"/>
            </a:xfrm>
            <a:custGeom>
              <a:avLst/>
              <a:gdLst/>
              <a:ahLst/>
              <a:cxnLst/>
              <a:rect l="0" t="0" r="0" b="0"/>
              <a:pathLst>
                <a:path w="120000" h="120000" extrusionOk="0">
                  <a:moveTo>
                    <a:pt x="119977" y="70370"/>
                  </a:moveTo>
                  <a:lnTo>
                    <a:pt x="19273" y="0"/>
                  </a:lnTo>
                  <a:lnTo>
                    <a:pt x="0" y="119960"/>
                  </a:lnTo>
                  <a:lnTo>
                    <a:pt x="119977" y="70370"/>
                  </a:lnTo>
                </a:path>
              </a:pathLst>
            </a:custGeom>
            <a:solidFill>
              <a:srgbClr val="0A2C5B"/>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0" name="Shape 30"/>
            <p:cNvSpPr/>
            <p:nvPr/>
          </p:nvSpPr>
          <p:spPr>
            <a:xfrm>
              <a:off x="1264131" y="-156113"/>
              <a:ext cx="4393864" cy="2112184"/>
            </a:xfrm>
            <a:custGeom>
              <a:avLst/>
              <a:gdLst/>
              <a:ahLst/>
              <a:cxnLst/>
              <a:rect l="0" t="0" r="0" b="0"/>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1" name="Shape 31"/>
            <p:cNvSpPr/>
            <p:nvPr/>
          </p:nvSpPr>
          <p:spPr>
            <a:xfrm>
              <a:off x="1264131" y="-133574"/>
              <a:ext cx="921364" cy="369415"/>
            </a:xfrm>
            <a:custGeom>
              <a:avLst/>
              <a:gdLst/>
              <a:ahLst/>
              <a:cxnLst/>
              <a:rect l="0" t="0" r="0" b="0"/>
              <a:pathLst>
                <a:path w="120000" h="120000" extrusionOk="0">
                  <a:moveTo>
                    <a:pt x="9220" y="0"/>
                  </a:moveTo>
                  <a:lnTo>
                    <a:pt x="0" y="119679"/>
                  </a:lnTo>
                  <a:lnTo>
                    <a:pt x="119871" y="0"/>
                  </a:lnTo>
                  <a:lnTo>
                    <a:pt x="922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2" name="Shape 32"/>
            <p:cNvSpPr/>
            <p:nvPr/>
          </p:nvSpPr>
          <p:spPr>
            <a:xfrm>
              <a:off x="734484" y="-133574"/>
              <a:ext cx="621488" cy="369415"/>
            </a:xfrm>
            <a:custGeom>
              <a:avLst/>
              <a:gdLst/>
              <a:ahLst/>
              <a:cxnLst/>
              <a:rect l="0" t="0" r="0" b="0"/>
              <a:pathLst>
                <a:path w="120000" h="120000" extrusionOk="0">
                  <a:moveTo>
                    <a:pt x="0" y="0"/>
                  </a:moveTo>
                  <a:lnTo>
                    <a:pt x="106073" y="119679"/>
                  </a:lnTo>
                  <a:lnTo>
                    <a:pt x="119809"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3" name="Shape 33"/>
            <p:cNvSpPr/>
            <p:nvPr/>
          </p:nvSpPr>
          <p:spPr>
            <a:xfrm>
              <a:off x="0" y="885559"/>
              <a:ext cx="447642" cy="2259950"/>
            </a:xfrm>
            <a:custGeom>
              <a:avLst/>
              <a:gdLst/>
              <a:ahLst/>
              <a:cxnLst/>
              <a:rect l="0" t="0" r="0" b="0"/>
              <a:pathLst>
                <a:path w="120000" h="120000" extrusionOk="0">
                  <a:moveTo>
                    <a:pt x="0" y="110157"/>
                  </a:moveTo>
                  <a:lnTo>
                    <a:pt x="119735" y="119947"/>
                  </a:lnTo>
                  <a:lnTo>
                    <a:pt x="0" y="0"/>
                  </a:lnTo>
                  <a:lnTo>
                    <a:pt x="0" y="110157"/>
                  </a:lnTo>
                </a:path>
              </a:pathLst>
            </a:custGeom>
            <a:solidFill>
              <a:srgbClr val="0A2C5B"/>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4" name="Shape 34"/>
            <p:cNvSpPr/>
            <p:nvPr/>
          </p:nvSpPr>
          <p:spPr>
            <a:xfrm>
              <a:off x="0" y="-156114"/>
              <a:ext cx="1286433" cy="3342117"/>
            </a:xfrm>
            <a:custGeom>
              <a:avLst/>
              <a:gdLst/>
              <a:ahLst/>
              <a:cxnLst/>
              <a:rect l="0" t="0" r="0" b="0"/>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5" name="Shape 35"/>
            <p:cNvSpPr/>
            <p:nvPr/>
          </p:nvSpPr>
          <p:spPr>
            <a:xfrm>
              <a:off x="8462804" y="1591817"/>
              <a:ext cx="6988462" cy="1786231"/>
            </a:xfrm>
            <a:custGeom>
              <a:avLst/>
              <a:gdLst/>
              <a:ahLst/>
              <a:cxnLst/>
              <a:rect l="0" t="0" r="0" b="0"/>
              <a:pathLst>
                <a:path w="120000" h="120000" extrusionOk="0">
                  <a:moveTo>
                    <a:pt x="119983" y="119933"/>
                  </a:moveTo>
                  <a:lnTo>
                    <a:pt x="0" y="48211"/>
                  </a:lnTo>
                  <a:lnTo>
                    <a:pt x="45425" y="0"/>
                  </a:lnTo>
                  <a:lnTo>
                    <a:pt x="119983" y="119933"/>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36" name="Shape 36"/>
            <p:cNvSpPr/>
            <p:nvPr/>
          </p:nvSpPr>
          <p:spPr>
            <a:xfrm>
              <a:off x="9776123" y="-125128"/>
              <a:ext cx="2307757" cy="1734076"/>
            </a:xfrm>
            <a:custGeom>
              <a:avLst/>
              <a:gdLst/>
              <a:ahLst/>
              <a:cxnLst/>
              <a:rect l="0" t="0" r="0" b="0"/>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Default">
    <p:spTree>
      <p:nvGrpSpPr>
        <p:cNvPr id="1" name="Shape 37"/>
        <p:cNvGrpSpPr/>
        <p:nvPr/>
      </p:nvGrpSpPr>
      <p:grpSpPr>
        <a:xfrm>
          <a:off x="0" y="0"/>
          <a:ext cx="0" cy="0"/>
          <a:chOff x="0" y="0"/>
          <a:chExt cx="0" cy="0"/>
        </a:xfrm>
      </p:grpSpPr>
      <p:grpSp>
        <p:nvGrpSpPr>
          <p:cNvPr id="38" name="Shape 38"/>
          <p:cNvGrpSpPr/>
          <p:nvPr/>
        </p:nvGrpSpPr>
        <p:grpSpPr>
          <a:xfrm rot="10800000">
            <a:off x="-23445" y="10974729"/>
            <a:ext cx="24535151" cy="4304369"/>
            <a:chOff x="0" y="-156114"/>
            <a:chExt cx="24535151" cy="4304369"/>
          </a:xfrm>
        </p:grpSpPr>
        <p:sp>
          <p:nvSpPr>
            <p:cNvPr id="39" name="Shape 39"/>
            <p:cNvSpPr/>
            <p:nvPr/>
          </p:nvSpPr>
          <p:spPr>
            <a:xfrm>
              <a:off x="23378291" y="2431564"/>
              <a:ext cx="1134322" cy="1716691"/>
            </a:xfrm>
            <a:custGeom>
              <a:avLst/>
              <a:gdLst/>
              <a:ahLst/>
              <a:cxnLst/>
              <a:rect l="0" t="0" r="0" b="0"/>
              <a:pathLst>
                <a:path w="120000" h="120000" extrusionOk="0">
                  <a:moveTo>
                    <a:pt x="0" y="119931"/>
                  </a:moveTo>
                  <a:lnTo>
                    <a:pt x="119895" y="63310"/>
                  </a:lnTo>
                  <a:lnTo>
                    <a:pt x="119895" y="0"/>
                  </a:lnTo>
                  <a:lnTo>
                    <a:pt x="0" y="119931"/>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0" name="Shape 40"/>
            <p:cNvSpPr/>
            <p:nvPr/>
          </p:nvSpPr>
          <p:spPr>
            <a:xfrm>
              <a:off x="23079220" y="-88970"/>
              <a:ext cx="1455931" cy="4233061"/>
            </a:xfrm>
            <a:custGeom>
              <a:avLst/>
              <a:gdLst/>
              <a:ahLst/>
              <a:cxnLst/>
              <a:rect l="0" t="0" r="0" b="0"/>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1" name="Shape 41"/>
            <p:cNvSpPr/>
            <p:nvPr/>
          </p:nvSpPr>
          <p:spPr>
            <a:xfrm>
              <a:off x="20776620" y="-88970"/>
              <a:ext cx="2646748" cy="4233061"/>
            </a:xfrm>
            <a:custGeom>
              <a:avLst/>
              <a:gdLst/>
              <a:ahLst/>
              <a:cxnLst/>
              <a:rect l="0" t="0" r="0" b="0"/>
              <a:pathLst>
                <a:path w="120000" h="120000" extrusionOk="0">
                  <a:moveTo>
                    <a:pt x="0" y="0"/>
                  </a:moveTo>
                  <a:lnTo>
                    <a:pt x="119955" y="119972"/>
                  </a:lnTo>
                  <a:lnTo>
                    <a:pt x="105351" y="0"/>
                  </a:lnTo>
                  <a:lnTo>
                    <a:pt x="0"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2" name="Shape 42"/>
            <p:cNvSpPr/>
            <p:nvPr/>
          </p:nvSpPr>
          <p:spPr>
            <a:xfrm>
              <a:off x="20420244" y="-88970"/>
              <a:ext cx="3003125" cy="4233061"/>
            </a:xfrm>
            <a:custGeom>
              <a:avLst/>
              <a:gdLst/>
              <a:ahLst/>
              <a:cxnLst/>
              <a:rect l="0" t="0" r="0" b="0"/>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3" name="Shape 43"/>
            <p:cNvSpPr/>
            <p:nvPr/>
          </p:nvSpPr>
          <p:spPr>
            <a:xfrm>
              <a:off x="17677877" y="-88971"/>
              <a:ext cx="2785824" cy="3142198"/>
            </a:xfrm>
            <a:custGeom>
              <a:avLst/>
              <a:gdLst/>
              <a:ahLst/>
              <a:cxnLst/>
              <a:rect l="0" t="0" r="0" b="0"/>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4" name="Shape 44"/>
            <p:cNvSpPr/>
            <p:nvPr/>
          </p:nvSpPr>
          <p:spPr>
            <a:xfrm>
              <a:off x="17608342" y="-88971"/>
              <a:ext cx="2168684" cy="1925303"/>
            </a:xfrm>
            <a:custGeom>
              <a:avLst/>
              <a:gdLst/>
              <a:ahLst/>
              <a:cxnLst/>
              <a:rect l="0" t="0" r="0" b="0"/>
              <a:pathLst>
                <a:path w="120000" h="120000" extrusionOk="0">
                  <a:moveTo>
                    <a:pt x="0" y="0"/>
                  </a:moveTo>
                  <a:lnTo>
                    <a:pt x="3929" y="119938"/>
                  </a:lnTo>
                  <a:lnTo>
                    <a:pt x="119945"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5" name="Shape 45"/>
            <p:cNvSpPr/>
            <p:nvPr/>
          </p:nvSpPr>
          <p:spPr>
            <a:xfrm>
              <a:off x="14888519" y="-88734"/>
              <a:ext cx="2811899" cy="1925303"/>
            </a:xfrm>
            <a:custGeom>
              <a:avLst/>
              <a:gdLst/>
              <a:ahLst/>
              <a:cxnLst/>
              <a:rect l="0" t="0" r="0" b="0"/>
              <a:pathLst>
                <a:path w="120000" h="120000" extrusionOk="0">
                  <a:moveTo>
                    <a:pt x="0" y="0"/>
                  </a:moveTo>
                  <a:lnTo>
                    <a:pt x="119957" y="119938"/>
                  </a:lnTo>
                  <a:lnTo>
                    <a:pt x="116928" y="0"/>
                  </a:lnTo>
                  <a:lnTo>
                    <a:pt x="0"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6" name="Shape 46"/>
            <p:cNvSpPr/>
            <p:nvPr/>
          </p:nvSpPr>
          <p:spPr>
            <a:xfrm>
              <a:off x="13589856" y="-88970"/>
              <a:ext cx="4137447" cy="3520308"/>
            </a:xfrm>
            <a:custGeom>
              <a:avLst/>
              <a:gdLst/>
              <a:ahLst/>
              <a:cxnLst/>
              <a:rect l="0" t="0" r="0" b="0"/>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7" name="Shape 47"/>
            <p:cNvSpPr/>
            <p:nvPr/>
          </p:nvSpPr>
          <p:spPr>
            <a:xfrm>
              <a:off x="11104147" y="-111272"/>
              <a:ext cx="4346058" cy="3520308"/>
            </a:xfrm>
            <a:custGeom>
              <a:avLst/>
              <a:gdLst/>
              <a:ahLst/>
              <a:cxnLst/>
              <a:rect l="0" t="0" r="0" b="0"/>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8" name="Shape 48"/>
            <p:cNvSpPr/>
            <p:nvPr/>
          </p:nvSpPr>
          <p:spPr>
            <a:xfrm>
              <a:off x="9793019" y="-88970"/>
              <a:ext cx="369415" cy="195571"/>
            </a:xfrm>
            <a:custGeom>
              <a:avLst/>
              <a:gdLst/>
              <a:ahLst/>
              <a:cxnLst/>
              <a:rect l="0" t="0" r="0" b="0"/>
              <a:pathLst>
                <a:path w="120000" h="120000" extrusionOk="0">
                  <a:moveTo>
                    <a:pt x="35935" y="0"/>
                  </a:moveTo>
                  <a:lnTo>
                    <a:pt x="0" y="119393"/>
                  </a:lnTo>
                  <a:lnTo>
                    <a:pt x="119679" y="0"/>
                  </a:lnTo>
                  <a:lnTo>
                    <a:pt x="35935"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49" name="Shape 49"/>
            <p:cNvSpPr/>
            <p:nvPr/>
          </p:nvSpPr>
          <p:spPr>
            <a:xfrm>
              <a:off x="9698211" y="-88970"/>
              <a:ext cx="225996" cy="195571"/>
            </a:xfrm>
            <a:custGeom>
              <a:avLst/>
              <a:gdLst/>
              <a:ahLst/>
              <a:cxnLst/>
              <a:rect l="0" t="0" r="0" b="0"/>
              <a:pathLst>
                <a:path w="120000" h="120000" extrusionOk="0">
                  <a:moveTo>
                    <a:pt x="0" y="0"/>
                  </a:moveTo>
                  <a:lnTo>
                    <a:pt x="61298" y="119393"/>
                  </a:lnTo>
                  <a:lnTo>
                    <a:pt x="119480" y="0"/>
                  </a:lnTo>
                  <a:lnTo>
                    <a:pt x="0"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0" name="Shape 50"/>
            <p:cNvSpPr/>
            <p:nvPr/>
          </p:nvSpPr>
          <p:spPr>
            <a:xfrm>
              <a:off x="8502000" y="61758"/>
              <a:ext cx="2646751" cy="2259950"/>
            </a:xfrm>
            <a:custGeom>
              <a:avLst/>
              <a:gdLst/>
              <a:ahLst/>
              <a:cxnLst/>
              <a:rect l="0" t="0" r="0" b="0"/>
              <a:pathLst>
                <a:path w="120000" h="120000" extrusionOk="0">
                  <a:moveTo>
                    <a:pt x="119955" y="81832"/>
                  </a:moveTo>
                  <a:lnTo>
                    <a:pt x="58436" y="0"/>
                  </a:lnTo>
                  <a:lnTo>
                    <a:pt x="0" y="119947"/>
                  </a:lnTo>
                  <a:lnTo>
                    <a:pt x="119955" y="81832"/>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1" name="Shape 51"/>
            <p:cNvSpPr/>
            <p:nvPr/>
          </p:nvSpPr>
          <p:spPr>
            <a:xfrm>
              <a:off x="6821130" y="61996"/>
              <a:ext cx="2985743" cy="2259950"/>
            </a:xfrm>
            <a:custGeom>
              <a:avLst/>
              <a:gdLst/>
              <a:ahLst/>
              <a:cxnLst/>
              <a:rect l="0" t="0" r="0" b="0"/>
              <a:pathLst>
                <a:path w="120000" h="120000" extrusionOk="0">
                  <a:moveTo>
                    <a:pt x="119960" y="0"/>
                  </a:moveTo>
                  <a:lnTo>
                    <a:pt x="0" y="32670"/>
                  </a:lnTo>
                  <a:lnTo>
                    <a:pt x="68158" y="119947"/>
                  </a:lnTo>
                  <a:lnTo>
                    <a:pt x="119960"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2" name="Shape 52"/>
            <p:cNvSpPr/>
            <p:nvPr/>
          </p:nvSpPr>
          <p:spPr>
            <a:xfrm>
              <a:off x="6829814" y="-88970"/>
              <a:ext cx="2985743" cy="808366"/>
            </a:xfrm>
            <a:custGeom>
              <a:avLst/>
              <a:gdLst/>
              <a:ahLst/>
              <a:cxnLst/>
              <a:rect l="0" t="0" r="0" b="0"/>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3" name="Shape 53"/>
            <p:cNvSpPr/>
            <p:nvPr/>
          </p:nvSpPr>
          <p:spPr>
            <a:xfrm>
              <a:off x="5975275" y="-88970"/>
              <a:ext cx="943094" cy="808366"/>
            </a:xfrm>
            <a:custGeom>
              <a:avLst/>
              <a:gdLst/>
              <a:ahLst/>
              <a:cxnLst/>
              <a:rect l="0" t="0" r="0" b="0"/>
              <a:pathLst>
                <a:path w="120000" h="120000" extrusionOk="0">
                  <a:moveTo>
                    <a:pt x="0" y="0"/>
                  </a:moveTo>
                  <a:lnTo>
                    <a:pt x="112209" y="119854"/>
                  </a:lnTo>
                  <a:lnTo>
                    <a:pt x="119874"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4" name="Shape 54"/>
            <p:cNvSpPr/>
            <p:nvPr/>
          </p:nvSpPr>
          <p:spPr>
            <a:xfrm>
              <a:off x="5608571" y="674793"/>
              <a:ext cx="2916204" cy="1642810"/>
            </a:xfrm>
            <a:custGeom>
              <a:avLst/>
              <a:gdLst/>
              <a:ahLst/>
              <a:cxnLst/>
              <a:rect l="0" t="0" r="0" b="0"/>
              <a:pathLst>
                <a:path w="120000" h="120000" extrusionOk="0">
                  <a:moveTo>
                    <a:pt x="119959" y="119928"/>
                  </a:moveTo>
                  <a:lnTo>
                    <a:pt x="50165" y="0"/>
                  </a:lnTo>
                  <a:lnTo>
                    <a:pt x="0" y="95179"/>
                  </a:lnTo>
                  <a:lnTo>
                    <a:pt x="119959" y="119928"/>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5" name="Shape 55"/>
            <p:cNvSpPr/>
            <p:nvPr/>
          </p:nvSpPr>
          <p:spPr>
            <a:xfrm>
              <a:off x="5092201" y="-155877"/>
              <a:ext cx="1760153" cy="2112184"/>
            </a:xfrm>
            <a:custGeom>
              <a:avLst/>
              <a:gdLst/>
              <a:ahLst/>
              <a:cxnLst/>
              <a:rect l="0" t="0" r="0" b="0"/>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6" name="Shape 56"/>
            <p:cNvSpPr/>
            <p:nvPr/>
          </p:nvSpPr>
          <p:spPr>
            <a:xfrm>
              <a:off x="443059" y="190760"/>
              <a:ext cx="5232654" cy="2977052"/>
            </a:xfrm>
            <a:custGeom>
              <a:avLst/>
              <a:gdLst/>
              <a:ahLst/>
              <a:cxnLst/>
              <a:rect l="0" t="0" r="0" b="0"/>
              <a:pathLst>
                <a:path w="120000" h="120000" extrusionOk="0">
                  <a:moveTo>
                    <a:pt x="119977" y="70370"/>
                  </a:moveTo>
                  <a:lnTo>
                    <a:pt x="19273" y="0"/>
                  </a:lnTo>
                  <a:lnTo>
                    <a:pt x="0" y="119960"/>
                  </a:lnTo>
                  <a:lnTo>
                    <a:pt x="119977" y="70370"/>
                  </a:lnTo>
                </a:path>
              </a:pathLst>
            </a:custGeom>
            <a:solidFill>
              <a:srgbClr val="0A2C5B"/>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7" name="Shape 57"/>
            <p:cNvSpPr/>
            <p:nvPr/>
          </p:nvSpPr>
          <p:spPr>
            <a:xfrm>
              <a:off x="1264131" y="-156113"/>
              <a:ext cx="4393864" cy="2112184"/>
            </a:xfrm>
            <a:custGeom>
              <a:avLst/>
              <a:gdLst/>
              <a:ahLst/>
              <a:cxnLst/>
              <a:rect l="0" t="0" r="0" b="0"/>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8" name="Shape 58"/>
            <p:cNvSpPr/>
            <p:nvPr/>
          </p:nvSpPr>
          <p:spPr>
            <a:xfrm>
              <a:off x="1264131" y="-133574"/>
              <a:ext cx="921364" cy="369415"/>
            </a:xfrm>
            <a:custGeom>
              <a:avLst/>
              <a:gdLst/>
              <a:ahLst/>
              <a:cxnLst/>
              <a:rect l="0" t="0" r="0" b="0"/>
              <a:pathLst>
                <a:path w="120000" h="120000" extrusionOk="0">
                  <a:moveTo>
                    <a:pt x="9220" y="0"/>
                  </a:moveTo>
                  <a:lnTo>
                    <a:pt x="0" y="119679"/>
                  </a:lnTo>
                  <a:lnTo>
                    <a:pt x="119871" y="0"/>
                  </a:lnTo>
                  <a:lnTo>
                    <a:pt x="922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59" name="Shape 59"/>
            <p:cNvSpPr/>
            <p:nvPr/>
          </p:nvSpPr>
          <p:spPr>
            <a:xfrm>
              <a:off x="734484" y="-133574"/>
              <a:ext cx="621488" cy="369415"/>
            </a:xfrm>
            <a:custGeom>
              <a:avLst/>
              <a:gdLst/>
              <a:ahLst/>
              <a:cxnLst/>
              <a:rect l="0" t="0" r="0" b="0"/>
              <a:pathLst>
                <a:path w="120000" h="120000" extrusionOk="0">
                  <a:moveTo>
                    <a:pt x="0" y="0"/>
                  </a:moveTo>
                  <a:lnTo>
                    <a:pt x="106073" y="119679"/>
                  </a:lnTo>
                  <a:lnTo>
                    <a:pt x="119809"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60" name="Shape 60"/>
            <p:cNvSpPr/>
            <p:nvPr/>
          </p:nvSpPr>
          <p:spPr>
            <a:xfrm>
              <a:off x="0" y="885559"/>
              <a:ext cx="447642" cy="2259950"/>
            </a:xfrm>
            <a:custGeom>
              <a:avLst/>
              <a:gdLst/>
              <a:ahLst/>
              <a:cxnLst/>
              <a:rect l="0" t="0" r="0" b="0"/>
              <a:pathLst>
                <a:path w="120000" h="120000" extrusionOk="0">
                  <a:moveTo>
                    <a:pt x="0" y="110157"/>
                  </a:moveTo>
                  <a:lnTo>
                    <a:pt x="119735" y="119947"/>
                  </a:lnTo>
                  <a:lnTo>
                    <a:pt x="0" y="0"/>
                  </a:lnTo>
                  <a:lnTo>
                    <a:pt x="0" y="110157"/>
                  </a:lnTo>
                </a:path>
              </a:pathLst>
            </a:custGeom>
            <a:solidFill>
              <a:srgbClr val="0A2C5B"/>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61" name="Shape 61"/>
            <p:cNvSpPr/>
            <p:nvPr/>
          </p:nvSpPr>
          <p:spPr>
            <a:xfrm>
              <a:off x="0" y="-156114"/>
              <a:ext cx="1286433" cy="3342117"/>
            </a:xfrm>
            <a:custGeom>
              <a:avLst/>
              <a:gdLst/>
              <a:ahLst/>
              <a:cxnLst/>
              <a:rect l="0" t="0" r="0" b="0"/>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62" name="Shape 62"/>
            <p:cNvSpPr/>
            <p:nvPr/>
          </p:nvSpPr>
          <p:spPr>
            <a:xfrm>
              <a:off x="8462804" y="1591817"/>
              <a:ext cx="6988462" cy="1786231"/>
            </a:xfrm>
            <a:custGeom>
              <a:avLst/>
              <a:gdLst/>
              <a:ahLst/>
              <a:cxnLst/>
              <a:rect l="0" t="0" r="0" b="0"/>
              <a:pathLst>
                <a:path w="120000" h="120000" extrusionOk="0">
                  <a:moveTo>
                    <a:pt x="119983" y="119933"/>
                  </a:moveTo>
                  <a:lnTo>
                    <a:pt x="0" y="48211"/>
                  </a:lnTo>
                  <a:lnTo>
                    <a:pt x="45425" y="0"/>
                  </a:lnTo>
                  <a:lnTo>
                    <a:pt x="119983" y="119933"/>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sp>
          <p:nvSpPr>
            <p:cNvPr id="63" name="Shape 63"/>
            <p:cNvSpPr/>
            <p:nvPr/>
          </p:nvSpPr>
          <p:spPr>
            <a:xfrm>
              <a:off x="9776123" y="-125128"/>
              <a:ext cx="2307757" cy="1734076"/>
            </a:xfrm>
            <a:custGeom>
              <a:avLst/>
              <a:gdLst/>
              <a:ahLst/>
              <a:cxnLst/>
              <a:rect l="0" t="0" r="0" b="0"/>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b="0" i="0">
                <a:solidFill>
                  <a:schemeClr val="dk1"/>
                </a:solidFill>
                <a:latin typeface="Nunito"/>
                <a:ea typeface="Nunito"/>
                <a:cs typeface="Nunito"/>
                <a:sym typeface="Nuni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image-net.org/" TargetMode="Externa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p:nvPr/>
        </p:nvSpPr>
        <p:spPr>
          <a:xfrm>
            <a:off x="4651775" y="3058200"/>
            <a:ext cx="15231600" cy="22467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4000" b="1">
                <a:solidFill>
                  <a:schemeClr val="dk1"/>
                </a:solidFill>
                <a:latin typeface="Nunito"/>
                <a:ea typeface="Nunito"/>
                <a:cs typeface="Nunito"/>
                <a:sym typeface="Nunito"/>
              </a:rPr>
              <a:t>Convolutional Neural Networks</a:t>
            </a:r>
          </a:p>
        </p:txBody>
      </p:sp>
      <p:sp>
        <p:nvSpPr>
          <p:cNvPr id="69" name="Shape 69"/>
          <p:cNvSpPr txBox="1"/>
          <p:nvPr/>
        </p:nvSpPr>
        <p:spPr>
          <a:xfrm>
            <a:off x="8969033" y="7709723"/>
            <a:ext cx="6439584" cy="52322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800">
                <a:solidFill>
                  <a:schemeClr val="dk1"/>
                </a:solidFill>
                <a:latin typeface="Nunito"/>
                <a:ea typeface="Nunito"/>
                <a:cs typeface="Nunito"/>
                <a:sym typeface="Nunito"/>
              </a:rPr>
              <a:t>TECHNICAL WORKSHOP</a:t>
            </a:r>
          </a:p>
        </p:txBody>
      </p:sp>
      <p:grpSp>
        <p:nvGrpSpPr>
          <p:cNvPr id="70" name="Shape 70"/>
          <p:cNvGrpSpPr/>
          <p:nvPr/>
        </p:nvGrpSpPr>
        <p:grpSpPr>
          <a:xfrm>
            <a:off x="0" y="-1582768"/>
            <a:ext cx="24535151" cy="4304369"/>
            <a:chOff x="0" y="-156114"/>
            <a:chExt cx="24535151" cy="4304369"/>
          </a:xfrm>
        </p:grpSpPr>
        <p:sp>
          <p:nvSpPr>
            <p:cNvPr id="71" name="Shape 71"/>
            <p:cNvSpPr/>
            <p:nvPr/>
          </p:nvSpPr>
          <p:spPr>
            <a:xfrm>
              <a:off x="23378291" y="2431564"/>
              <a:ext cx="1134322" cy="1716691"/>
            </a:xfrm>
            <a:custGeom>
              <a:avLst/>
              <a:gdLst/>
              <a:ahLst/>
              <a:cxnLst/>
              <a:rect l="0" t="0" r="0" b="0"/>
              <a:pathLst>
                <a:path w="120000" h="120000" extrusionOk="0">
                  <a:moveTo>
                    <a:pt x="0" y="119931"/>
                  </a:moveTo>
                  <a:lnTo>
                    <a:pt x="119895" y="63310"/>
                  </a:lnTo>
                  <a:lnTo>
                    <a:pt x="119895" y="0"/>
                  </a:lnTo>
                  <a:lnTo>
                    <a:pt x="0" y="119931"/>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2" name="Shape 72"/>
            <p:cNvSpPr/>
            <p:nvPr/>
          </p:nvSpPr>
          <p:spPr>
            <a:xfrm>
              <a:off x="23079220" y="-88970"/>
              <a:ext cx="1455931" cy="4233061"/>
            </a:xfrm>
            <a:custGeom>
              <a:avLst/>
              <a:gdLst/>
              <a:ahLst/>
              <a:cxnLst/>
              <a:rect l="0" t="0" r="0" b="0"/>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3" name="Shape 73"/>
            <p:cNvSpPr/>
            <p:nvPr/>
          </p:nvSpPr>
          <p:spPr>
            <a:xfrm>
              <a:off x="20776620" y="-88970"/>
              <a:ext cx="2646748" cy="4233061"/>
            </a:xfrm>
            <a:custGeom>
              <a:avLst/>
              <a:gdLst/>
              <a:ahLst/>
              <a:cxnLst/>
              <a:rect l="0" t="0" r="0" b="0"/>
              <a:pathLst>
                <a:path w="120000" h="120000" extrusionOk="0">
                  <a:moveTo>
                    <a:pt x="0" y="0"/>
                  </a:moveTo>
                  <a:lnTo>
                    <a:pt x="119955" y="119972"/>
                  </a:lnTo>
                  <a:lnTo>
                    <a:pt x="105351" y="0"/>
                  </a:lnTo>
                  <a:lnTo>
                    <a:pt x="0"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4" name="Shape 74"/>
            <p:cNvSpPr/>
            <p:nvPr/>
          </p:nvSpPr>
          <p:spPr>
            <a:xfrm>
              <a:off x="20420244" y="-88970"/>
              <a:ext cx="3003125" cy="4233061"/>
            </a:xfrm>
            <a:custGeom>
              <a:avLst/>
              <a:gdLst/>
              <a:ahLst/>
              <a:cxnLst/>
              <a:rect l="0" t="0" r="0" b="0"/>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5" name="Shape 75"/>
            <p:cNvSpPr/>
            <p:nvPr/>
          </p:nvSpPr>
          <p:spPr>
            <a:xfrm>
              <a:off x="17677877" y="-88971"/>
              <a:ext cx="2785824" cy="3142198"/>
            </a:xfrm>
            <a:custGeom>
              <a:avLst/>
              <a:gdLst/>
              <a:ahLst/>
              <a:cxnLst/>
              <a:rect l="0" t="0" r="0" b="0"/>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6" name="Shape 76"/>
            <p:cNvSpPr/>
            <p:nvPr/>
          </p:nvSpPr>
          <p:spPr>
            <a:xfrm>
              <a:off x="17608342" y="-88971"/>
              <a:ext cx="2168684" cy="1925303"/>
            </a:xfrm>
            <a:custGeom>
              <a:avLst/>
              <a:gdLst/>
              <a:ahLst/>
              <a:cxnLst/>
              <a:rect l="0" t="0" r="0" b="0"/>
              <a:pathLst>
                <a:path w="120000" h="120000" extrusionOk="0">
                  <a:moveTo>
                    <a:pt x="0" y="0"/>
                  </a:moveTo>
                  <a:lnTo>
                    <a:pt x="3929" y="119938"/>
                  </a:lnTo>
                  <a:lnTo>
                    <a:pt x="119945"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7" name="Shape 77"/>
            <p:cNvSpPr/>
            <p:nvPr/>
          </p:nvSpPr>
          <p:spPr>
            <a:xfrm>
              <a:off x="14888519" y="-88734"/>
              <a:ext cx="2811899" cy="1925303"/>
            </a:xfrm>
            <a:custGeom>
              <a:avLst/>
              <a:gdLst/>
              <a:ahLst/>
              <a:cxnLst/>
              <a:rect l="0" t="0" r="0" b="0"/>
              <a:pathLst>
                <a:path w="120000" h="120000" extrusionOk="0">
                  <a:moveTo>
                    <a:pt x="0" y="0"/>
                  </a:moveTo>
                  <a:lnTo>
                    <a:pt x="119957" y="119938"/>
                  </a:lnTo>
                  <a:lnTo>
                    <a:pt x="116928" y="0"/>
                  </a:lnTo>
                  <a:lnTo>
                    <a:pt x="0" y="0"/>
                  </a:lnTo>
                </a:path>
              </a:pathLst>
            </a:custGeom>
            <a:solidFill>
              <a:schemeClr val="accent3"/>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8" name="Shape 78"/>
            <p:cNvSpPr/>
            <p:nvPr/>
          </p:nvSpPr>
          <p:spPr>
            <a:xfrm>
              <a:off x="13589856" y="-88970"/>
              <a:ext cx="4137447" cy="3520308"/>
            </a:xfrm>
            <a:custGeom>
              <a:avLst/>
              <a:gdLst/>
              <a:ahLst/>
              <a:cxnLst/>
              <a:rect l="0" t="0" r="0" b="0"/>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79" name="Shape 79"/>
            <p:cNvSpPr/>
            <p:nvPr/>
          </p:nvSpPr>
          <p:spPr>
            <a:xfrm>
              <a:off x="11104147" y="-111272"/>
              <a:ext cx="4346058" cy="3520308"/>
            </a:xfrm>
            <a:custGeom>
              <a:avLst/>
              <a:gdLst/>
              <a:ahLst/>
              <a:cxnLst/>
              <a:rect l="0" t="0" r="0" b="0"/>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0" name="Shape 80"/>
            <p:cNvSpPr/>
            <p:nvPr/>
          </p:nvSpPr>
          <p:spPr>
            <a:xfrm>
              <a:off x="9793019" y="-88970"/>
              <a:ext cx="369415" cy="195571"/>
            </a:xfrm>
            <a:custGeom>
              <a:avLst/>
              <a:gdLst/>
              <a:ahLst/>
              <a:cxnLst/>
              <a:rect l="0" t="0" r="0" b="0"/>
              <a:pathLst>
                <a:path w="120000" h="120000" extrusionOk="0">
                  <a:moveTo>
                    <a:pt x="35935" y="0"/>
                  </a:moveTo>
                  <a:lnTo>
                    <a:pt x="0" y="119393"/>
                  </a:lnTo>
                  <a:lnTo>
                    <a:pt x="119679" y="0"/>
                  </a:lnTo>
                  <a:lnTo>
                    <a:pt x="35935"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1" name="Shape 81"/>
            <p:cNvSpPr/>
            <p:nvPr/>
          </p:nvSpPr>
          <p:spPr>
            <a:xfrm>
              <a:off x="9698211" y="-88970"/>
              <a:ext cx="225996" cy="195571"/>
            </a:xfrm>
            <a:custGeom>
              <a:avLst/>
              <a:gdLst/>
              <a:ahLst/>
              <a:cxnLst/>
              <a:rect l="0" t="0" r="0" b="0"/>
              <a:pathLst>
                <a:path w="120000" h="120000" extrusionOk="0">
                  <a:moveTo>
                    <a:pt x="0" y="0"/>
                  </a:moveTo>
                  <a:lnTo>
                    <a:pt x="61298" y="119393"/>
                  </a:lnTo>
                  <a:lnTo>
                    <a:pt x="119480" y="0"/>
                  </a:lnTo>
                  <a:lnTo>
                    <a:pt x="0"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2" name="Shape 82"/>
            <p:cNvSpPr/>
            <p:nvPr/>
          </p:nvSpPr>
          <p:spPr>
            <a:xfrm>
              <a:off x="8502000" y="61758"/>
              <a:ext cx="2646751" cy="2259950"/>
            </a:xfrm>
            <a:custGeom>
              <a:avLst/>
              <a:gdLst/>
              <a:ahLst/>
              <a:cxnLst/>
              <a:rect l="0" t="0" r="0" b="0"/>
              <a:pathLst>
                <a:path w="120000" h="120000" extrusionOk="0">
                  <a:moveTo>
                    <a:pt x="119955" y="81832"/>
                  </a:moveTo>
                  <a:lnTo>
                    <a:pt x="58436" y="0"/>
                  </a:lnTo>
                  <a:lnTo>
                    <a:pt x="0" y="119947"/>
                  </a:lnTo>
                  <a:lnTo>
                    <a:pt x="119955" y="81832"/>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3" name="Shape 83"/>
            <p:cNvSpPr/>
            <p:nvPr/>
          </p:nvSpPr>
          <p:spPr>
            <a:xfrm>
              <a:off x="6821130" y="61996"/>
              <a:ext cx="2985743" cy="2259950"/>
            </a:xfrm>
            <a:custGeom>
              <a:avLst/>
              <a:gdLst/>
              <a:ahLst/>
              <a:cxnLst/>
              <a:rect l="0" t="0" r="0" b="0"/>
              <a:pathLst>
                <a:path w="120000" h="120000" extrusionOk="0">
                  <a:moveTo>
                    <a:pt x="119960" y="0"/>
                  </a:moveTo>
                  <a:lnTo>
                    <a:pt x="0" y="32670"/>
                  </a:lnTo>
                  <a:lnTo>
                    <a:pt x="68158" y="119947"/>
                  </a:lnTo>
                  <a:lnTo>
                    <a:pt x="119960"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4" name="Shape 84"/>
            <p:cNvSpPr/>
            <p:nvPr/>
          </p:nvSpPr>
          <p:spPr>
            <a:xfrm>
              <a:off x="6829814" y="-88970"/>
              <a:ext cx="2985743" cy="808366"/>
            </a:xfrm>
            <a:custGeom>
              <a:avLst/>
              <a:gdLst/>
              <a:ahLst/>
              <a:cxnLst/>
              <a:rect l="0" t="0" r="0" b="0"/>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5" name="Shape 85"/>
            <p:cNvSpPr/>
            <p:nvPr/>
          </p:nvSpPr>
          <p:spPr>
            <a:xfrm>
              <a:off x="5975275" y="-88970"/>
              <a:ext cx="943094" cy="808366"/>
            </a:xfrm>
            <a:custGeom>
              <a:avLst/>
              <a:gdLst/>
              <a:ahLst/>
              <a:cxnLst/>
              <a:rect l="0" t="0" r="0" b="0"/>
              <a:pathLst>
                <a:path w="120000" h="120000" extrusionOk="0">
                  <a:moveTo>
                    <a:pt x="0" y="0"/>
                  </a:moveTo>
                  <a:lnTo>
                    <a:pt x="112209" y="119854"/>
                  </a:lnTo>
                  <a:lnTo>
                    <a:pt x="119874"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6" name="Shape 86"/>
            <p:cNvSpPr/>
            <p:nvPr/>
          </p:nvSpPr>
          <p:spPr>
            <a:xfrm>
              <a:off x="5608571" y="674793"/>
              <a:ext cx="2916204" cy="1642810"/>
            </a:xfrm>
            <a:custGeom>
              <a:avLst/>
              <a:gdLst/>
              <a:ahLst/>
              <a:cxnLst/>
              <a:rect l="0" t="0" r="0" b="0"/>
              <a:pathLst>
                <a:path w="120000" h="120000" extrusionOk="0">
                  <a:moveTo>
                    <a:pt x="119959" y="119928"/>
                  </a:moveTo>
                  <a:lnTo>
                    <a:pt x="50165" y="0"/>
                  </a:lnTo>
                  <a:lnTo>
                    <a:pt x="0" y="95179"/>
                  </a:lnTo>
                  <a:lnTo>
                    <a:pt x="119959" y="119928"/>
                  </a:lnTo>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7" name="Shape 87"/>
            <p:cNvSpPr/>
            <p:nvPr/>
          </p:nvSpPr>
          <p:spPr>
            <a:xfrm>
              <a:off x="5092201" y="-155877"/>
              <a:ext cx="1760153" cy="2112184"/>
            </a:xfrm>
            <a:custGeom>
              <a:avLst/>
              <a:gdLst/>
              <a:ahLst/>
              <a:cxnLst/>
              <a:rect l="0" t="0" r="0" b="0"/>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8" name="Shape 88"/>
            <p:cNvSpPr/>
            <p:nvPr/>
          </p:nvSpPr>
          <p:spPr>
            <a:xfrm>
              <a:off x="443059" y="190760"/>
              <a:ext cx="5232654" cy="2977052"/>
            </a:xfrm>
            <a:custGeom>
              <a:avLst/>
              <a:gdLst/>
              <a:ahLst/>
              <a:cxnLst/>
              <a:rect l="0" t="0" r="0" b="0"/>
              <a:pathLst>
                <a:path w="120000" h="120000" extrusionOk="0">
                  <a:moveTo>
                    <a:pt x="119977" y="70370"/>
                  </a:moveTo>
                  <a:lnTo>
                    <a:pt x="19273" y="0"/>
                  </a:lnTo>
                  <a:lnTo>
                    <a:pt x="0" y="119960"/>
                  </a:lnTo>
                  <a:lnTo>
                    <a:pt x="119977" y="70370"/>
                  </a:lnTo>
                </a:path>
              </a:pathLst>
            </a:custGeom>
            <a:solidFill>
              <a:srgbClr val="0A2C5B"/>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89" name="Shape 89"/>
            <p:cNvSpPr/>
            <p:nvPr/>
          </p:nvSpPr>
          <p:spPr>
            <a:xfrm>
              <a:off x="1264131" y="-156113"/>
              <a:ext cx="4393864" cy="2112184"/>
            </a:xfrm>
            <a:custGeom>
              <a:avLst/>
              <a:gdLst/>
              <a:ahLst/>
              <a:cxnLst/>
              <a:rect l="0" t="0" r="0" b="0"/>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90" name="Shape 90"/>
            <p:cNvSpPr/>
            <p:nvPr/>
          </p:nvSpPr>
          <p:spPr>
            <a:xfrm>
              <a:off x="1264131" y="-133574"/>
              <a:ext cx="921364" cy="369415"/>
            </a:xfrm>
            <a:custGeom>
              <a:avLst/>
              <a:gdLst/>
              <a:ahLst/>
              <a:cxnLst/>
              <a:rect l="0" t="0" r="0" b="0"/>
              <a:pathLst>
                <a:path w="120000" h="120000" extrusionOk="0">
                  <a:moveTo>
                    <a:pt x="9220" y="0"/>
                  </a:moveTo>
                  <a:lnTo>
                    <a:pt x="0" y="119679"/>
                  </a:lnTo>
                  <a:lnTo>
                    <a:pt x="119871" y="0"/>
                  </a:lnTo>
                  <a:lnTo>
                    <a:pt x="922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91" name="Shape 91"/>
            <p:cNvSpPr/>
            <p:nvPr/>
          </p:nvSpPr>
          <p:spPr>
            <a:xfrm>
              <a:off x="734484" y="-133574"/>
              <a:ext cx="621488" cy="369415"/>
            </a:xfrm>
            <a:custGeom>
              <a:avLst/>
              <a:gdLst/>
              <a:ahLst/>
              <a:cxnLst/>
              <a:rect l="0" t="0" r="0" b="0"/>
              <a:pathLst>
                <a:path w="120000" h="120000" extrusionOk="0">
                  <a:moveTo>
                    <a:pt x="0" y="0"/>
                  </a:moveTo>
                  <a:lnTo>
                    <a:pt x="106073" y="119679"/>
                  </a:lnTo>
                  <a:lnTo>
                    <a:pt x="119809" y="0"/>
                  </a:lnTo>
                  <a:lnTo>
                    <a:pt x="0" y="0"/>
                  </a:lnTo>
                </a:path>
              </a:pathLst>
            </a:custGeom>
            <a:solidFill>
              <a:schemeClr val="accent1"/>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92" name="Shape 92"/>
            <p:cNvSpPr/>
            <p:nvPr/>
          </p:nvSpPr>
          <p:spPr>
            <a:xfrm>
              <a:off x="0" y="885559"/>
              <a:ext cx="447642" cy="2259950"/>
            </a:xfrm>
            <a:custGeom>
              <a:avLst/>
              <a:gdLst/>
              <a:ahLst/>
              <a:cxnLst/>
              <a:rect l="0" t="0" r="0" b="0"/>
              <a:pathLst>
                <a:path w="120000" h="120000" extrusionOk="0">
                  <a:moveTo>
                    <a:pt x="0" y="110157"/>
                  </a:moveTo>
                  <a:lnTo>
                    <a:pt x="119735" y="119947"/>
                  </a:lnTo>
                  <a:lnTo>
                    <a:pt x="0" y="0"/>
                  </a:lnTo>
                  <a:lnTo>
                    <a:pt x="0" y="110157"/>
                  </a:lnTo>
                </a:path>
              </a:pathLst>
            </a:custGeom>
            <a:solidFill>
              <a:srgbClr val="0A2C5B"/>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93" name="Shape 93"/>
            <p:cNvSpPr/>
            <p:nvPr/>
          </p:nvSpPr>
          <p:spPr>
            <a:xfrm>
              <a:off x="0" y="-156114"/>
              <a:ext cx="1286433" cy="3342117"/>
            </a:xfrm>
            <a:custGeom>
              <a:avLst/>
              <a:gdLst/>
              <a:ahLst/>
              <a:cxnLst/>
              <a:rect l="0" t="0" r="0" b="0"/>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94" name="Shape 94"/>
            <p:cNvSpPr/>
            <p:nvPr/>
          </p:nvSpPr>
          <p:spPr>
            <a:xfrm>
              <a:off x="8462804" y="1591817"/>
              <a:ext cx="6988462" cy="1786231"/>
            </a:xfrm>
            <a:custGeom>
              <a:avLst/>
              <a:gdLst/>
              <a:ahLst/>
              <a:cxnLst/>
              <a:rect l="0" t="0" r="0" b="0"/>
              <a:pathLst>
                <a:path w="120000" h="120000" extrusionOk="0">
                  <a:moveTo>
                    <a:pt x="119983" y="119933"/>
                  </a:moveTo>
                  <a:lnTo>
                    <a:pt x="0" y="48211"/>
                  </a:lnTo>
                  <a:lnTo>
                    <a:pt x="45425" y="0"/>
                  </a:lnTo>
                  <a:lnTo>
                    <a:pt x="119983" y="119933"/>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
          <p:nvSpPr>
            <p:cNvPr id="95" name="Shape 95"/>
            <p:cNvSpPr/>
            <p:nvPr/>
          </p:nvSpPr>
          <p:spPr>
            <a:xfrm>
              <a:off x="9776123" y="-125128"/>
              <a:ext cx="2307757" cy="1734076"/>
            </a:xfrm>
            <a:custGeom>
              <a:avLst/>
              <a:gdLst/>
              <a:ahLst/>
              <a:cxnLst/>
              <a:rect l="0" t="0" r="0" b="0"/>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Retaining even more less data. For instance, for 2*2 dimension, we are storing just one of the four pixels, i.e. just 25% of the data.</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Max pooling will account for features which are distinct and also accounts for spatial or textural differences in the image.</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One way of avoiding over-fitting</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Other pooling techniques – Mean/Sum.</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55" name="Shape 155"/>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Max Pooling/ Down sampling</a:t>
            </a:r>
          </a:p>
        </p:txBody>
      </p:sp>
      <p:pic>
        <p:nvPicPr>
          <p:cNvPr id="156" name="Shape 156"/>
          <p:cNvPicPr preferRelativeResize="0"/>
          <p:nvPr/>
        </p:nvPicPr>
        <p:blipFill>
          <a:blip r:embed="rId3">
            <a:alphaModFix/>
          </a:blip>
          <a:stretch>
            <a:fillRect/>
          </a:stretch>
        </p:blipFill>
        <p:spPr>
          <a:xfrm>
            <a:off x="4467550" y="6776525"/>
            <a:ext cx="13204000" cy="339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62" name="Shape 162"/>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Visualizing the operations</a:t>
            </a:r>
          </a:p>
        </p:txBody>
      </p:sp>
      <p:pic>
        <p:nvPicPr>
          <p:cNvPr id="163" name="Shape 163"/>
          <p:cNvPicPr preferRelativeResize="0"/>
          <p:nvPr/>
        </p:nvPicPr>
        <p:blipFill>
          <a:blip r:embed="rId3">
            <a:alphaModFix/>
          </a:blip>
          <a:stretch>
            <a:fillRect/>
          </a:stretch>
        </p:blipFill>
        <p:spPr>
          <a:xfrm>
            <a:off x="4189025" y="3308475"/>
            <a:ext cx="15885503" cy="7839000"/>
          </a:xfrm>
          <a:prstGeom prst="rect">
            <a:avLst/>
          </a:prstGeom>
          <a:noFill/>
          <a:ln>
            <a:noFill/>
          </a:ln>
        </p:spPr>
      </p:pic>
      <p:sp>
        <p:nvSpPr>
          <p:cNvPr id="164" name="Shape 164"/>
          <p:cNvSpPr txBox="1"/>
          <p:nvPr/>
        </p:nvSpPr>
        <p:spPr>
          <a:xfrm>
            <a:off x="14897525" y="10428250"/>
            <a:ext cx="7962600" cy="3000000"/>
          </a:xfrm>
          <a:prstGeom prst="rect">
            <a:avLst/>
          </a:prstGeom>
          <a:noFill/>
          <a:ln>
            <a:noFill/>
          </a:ln>
        </p:spPr>
        <p:txBody>
          <a:bodyPr wrap="square" lIns="91425" tIns="91425" rIns="91425" bIns="91425" anchor="ctr" anchorCtr="0">
            <a:noAutofit/>
          </a:bodyPr>
          <a:lstStyle/>
          <a:p>
            <a:pPr marL="0" lvl="0" indent="0" rtl="0">
              <a:lnSpc>
                <a:spcPct val="94000"/>
              </a:lnSpc>
              <a:spcBef>
                <a:spcPts val="1000"/>
              </a:spcBef>
              <a:spcAft>
                <a:spcPts val="200"/>
              </a:spcAft>
              <a:buNone/>
            </a:pPr>
            <a:r>
              <a:rPr lang="en-US" sz="2400">
                <a:solidFill>
                  <a:srgbClr val="191B0E"/>
                </a:solidFill>
              </a:rPr>
              <a:t>Source: http://scs.ryerson.ca/~aharley/vis/conv/flat.html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70" name="Shape 170"/>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Max Pooling/ Down sampling</a:t>
            </a:r>
          </a:p>
        </p:txBody>
      </p:sp>
      <p:pic>
        <p:nvPicPr>
          <p:cNvPr id="171" name="Shape 171"/>
          <p:cNvPicPr preferRelativeResize="0"/>
          <p:nvPr/>
        </p:nvPicPr>
        <p:blipFill>
          <a:blip r:embed="rId3">
            <a:alphaModFix/>
          </a:blip>
          <a:stretch>
            <a:fillRect/>
          </a:stretch>
        </p:blipFill>
        <p:spPr>
          <a:xfrm>
            <a:off x="4528038" y="3532850"/>
            <a:ext cx="15207475" cy="665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We have the input shape = N * C * W * H</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Which are the dimensions which get affected by the pooling operation?</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Continuing with same example, what is the output shape after pooling?</a:t>
            </a:r>
          </a:p>
        </p:txBody>
      </p:sp>
      <p:sp>
        <p:nvSpPr>
          <p:cNvPr id="177" name="Shape 177"/>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Filter’s size continued…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83" name="Shape 183"/>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Flattening</a:t>
            </a:r>
          </a:p>
        </p:txBody>
      </p:sp>
      <p:pic>
        <p:nvPicPr>
          <p:cNvPr id="184" name="Shape 184"/>
          <p:cNvPicPr preferRelativeResize="0"/>
          <p:nvPr/>
        </p:nvPicPr>
        <p:blipFill>
          <a:blip r:embed="rId3">
            <a:alphaModFix/>
          </a:blip>
          <a:stretch>
            <a:fillRect/>
          </a:stretch>
        </p:blipFill>
        <p:spPr>
          <a:xfrm>
            <a:off x="5183025" y="3616500"/>
            <a:ext cx="13897499" cy="754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All the nodes are inter-connected.</a:t>
            </a:r>
          </a:p>
        </p:txBody>
      </p:sp>
      <p:sp>
        <p:nvSpPr>
          <p:cNvPr id="190" name="Shape 190"/>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Fully Connected Layer</a:t>
            </a:r>
          </a:p>
        </p:txBody>
      </p:sp>
      <p:pic>
        <p:nvPicPr>
          <p:cNvPr id="191" name="Shape 191"/>
          <p:cNvPicPr preferRelativeResize="0"/>
          <p:nvPr/>
        </p:nvPicPr>
        <p:blipFill>
          <a:blip r:embed="rId3">
            <a:alphaModFix/>
          </a:blip>
          <a:stretch>
            <a:fillRect/>
          </a:stretch>
        </p:blipFill>
        <p:spPr>
          <a:xfrm>
            <a:off x="5058300" y="4721175"/>
            <a:ext cx="13614975" cy="699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Full Network</a:t>
            </a:r>
          </a:p>
        </p:txBody>
      </p:sp>
      <p:pic>
        <p:nvPicPr>
          <p:cNvPr id="197" name="Shape 197"/>
          <p:cNvPicPr preferRelativeResize="0"/>
          <p:nvPr/>
        </p:nvPicPr>
        <p:blipFill>
          <a:blip r:embed="rId3">
            <a:alphaModFix/>
          </a:blip>
          <a:stretch>
            <a:fillRect/>
          </a:stretch>
        </p:blipFill>
        <p:spPr>
          <a:xfrm>
            <a:off x="3260325" y="3205000"/>
            <a:ext cx="17262301" cy="791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Full Network with multiple convolution layers</a:t>
            </a:r>
          </a:p>
        </p:txBody>
      </p:sp>
      <p:pic>
        <p:nvPicPr>
          <p:cNvPr id="203" name="Shape 203"/>
          <p:cNvPicPr preferRelativeResize="0"/>
          <p:nvPr/>
        </p:nvPicPr>
        <p:blipFill>
          <a:blip r:embed="rId3">
            <a:alphaModFix/>
          </a:blip>
          <a:stretch>
            <a:fillRect/>
          </a:stretch>
        </p:blipFill>
        <p:spPr>
          <a:xfrm>
            <a:off x="3325363" y="3590275"/>
            <a:ext cx="17673274" cy="7483725"/>
          </a:xfrm>
          <a:prstGeom prst="rect">
            <a:avLst/>
          </a:prstGeom>
          <a:noFill/>
          <a:ln>
            <a:noFill/>
          </a:ln>
        </p:spPr>
      </p:pic>
      <p:sp>
        <p:nvSpPr>
          <p:cNvPr id="204" name="Shape 204"/>
          <p:cNvSpPr txBox="1"/>
          <p:nvPr/>
        </p:nvSpPr>
        <p:spPr>
          <a:xfrm>
            <a:off x="6241550" y="9954000"/>
            <a:ext cx="15924900" cy="3000000"/>
          </a:xfrm>
          <a:prstGeom prst="rect">
            <a:avLst/>
          </a:prstGeom>
          <a:noFill/>
          <a:ln>
            <a:noFill/>
          </a:ln>
        </p:spPr>
        <p:txBody>
          <a:bodyPr wrap="square" lIns="91425" tIns="91425" rIns="91425" bIns="91425" anchor="ctr" anchorCtr="0">
            <a:noAutofit/>
          </a:bodyPr>
          <a:lstStyle/>
          <a:p>
            <a:pPr marL="0" lvl="0" indent="0" rtl="0">
              <a:lnSpc>
                <a:spcPct val="115000"/>
              </a:lnSpc>
              <a:spcBef>
                <a:spcPts val="0"/>
              </a:spcBef>
              <a:buNone/>
            </a:pPr>
            <a:r>
              <a:rPr lang="en-US"/>
              <a:t>Image source: http://www.mshahriarinia.com/home/ai/machine-learning/neural-networks/deep-learning/python/theano-mnist/3-convolutional-neural-network-lenet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Input size = (20, 3, 32, 32)</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First Convolution Layer = # Filters=12, Filter size = (3,3), pool = (2,2)</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Second Convolution layer = # Filters = 10, Kernel size = 5, </a:t>
            </a:r>
            <a:r>
              <a:rPr lang="en-US" sz="3600" dirty="0" err="1">
                <a:solidFill>
                  <a:schemeClr val="dk2"/>
                </a:solidFill>
                <a:latin typeface="Nunito"/>
                <a:ea typeface="Nunito"/>
                <a:cs typeface="Nunito"/>
                <a:sym typeface="Nunito"/>
              </a:rPr>
              <a:t>pool_size</a:t>
            </a:r>
            <a:r>
              <a:rPr lang="en-US" sz="3600" dirty="0">
                <a:solidFill>
                  <a:schemeClr val="dk2"/>
                </a:solidFill>
                <a:latin typeface="Nunito"/>
                <a:ea typeface="Nunito"/>
                <a:cs typeface="Nunito"/>
                <a:sym typeface="Nunito"/>
              </a:rPr>
              <a:t> = (2,2)</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1 hidden layer = # hidden neurons = 64</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Assume – zero padding is applied.</a:t>
            </a:r>
          </a:p>
          <a:p>
            <a:pPr marL="457200" marR="0" lvl="0" indent="-457200" algn="l" rtl="0">
              <a:lnSpc>
                <a:spcPct val="140000"/>
              </a:lnSpc>
              <a:spcBef>
                <a:spcPts val="0"/>
              </a:spcBef>
              <a:buClr>
                <a:schemeClr val="dk2"/>
              </a:buClr>
              <a:buSzPts val="3600"/>
              <a:buFont typeface="Nunito"/>
              <a:buChar char="●"/>
            </a:pPr>
            <a:r>
              <a:rPr lang="en-US" sz="3600" dirty="0">
                <a:solidFill>
                  <a:schemeClr val="dk2"/>
                </a:solidFill>
                <a:latin typeface="Nunito"/>
                <a:ea typeface="Nunito"/>
                <a:cs typeface="Nunito"/>
                <a:sym typeface="Nunito"/>
              </a:rPr>
              <a:t>What is the size of the weight matrix linking between the flattened layer to the hidden layer?</a:t>
            </a:r>
          </a:p>
        </p:txBody>
      </p:sp>
      <p:sp>
        <p:nvSpPr>
          <p:cNvPr id="210" name="Shape 210"/>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Question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2097075" y="3616499"/>
            <a:ext cx="20069400" cy="7828249"/>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Input size = (20, 3, 32, 32)</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First Convolution Layer = # Filters=12, Filter size = (3,3), pool = (2,2</a:t>
            </a:r>
            <a:r>
              <a:rPr lang="en-US" sz="3600" dirty="0" smtClean="0">
                <a:solidFill>
                  <a:schemeClr val="dk2"/>
                </a:solidFill>
                <a:latin typeface="Nunito"/>
                <a:ea typeface="Nunito"/>
                <a:cs typeface="Nunito"/>
                <a:sym typeface="Nunito"/>
              </a:rPr>
              <a:t>)</a:t>
            </a:r>
          </a:p>
          <a:p>
            <a:pPr marL="457200" marR="0" lvl="0" indent="-457200" algn="l" rtl="0">
              <a:lnSpc>
                <a:spcPct val="140000"/>
              </a:lnSpc>
              <a:spcBef>
                <a:spcPts val="0"/>
              </a:spcBef>
              <a:spcAft>
                <a:spcPts val="0"/>
              </a:spcAft>
              <a:buClr>
                <a:schemeClr val="dk2"/>
              </a:buClr>
              <a:buSzPts val="3600"/>
              <a:buFont typeface="Nunito"/>
              <a:buChar char="●"/>
            </a:pPr>
            <a:r>
              <a:rPr lang="en-US" sz="3600" dirty="0" smtClean="0">
                <a:solidFill>
                  <a:schemeClr val="dk2"/>
                </a:solidFill>
                <a:latin typeface="Nunito"/>
                <a:ea typeface="Nunito"/>
                <a:cs typeface="Nunito"/>
                <a:sym typeface="Nunito"/>
              </a:rPr>
              <a:t>1</a:t>
            </a:r>
            <a:r>
              <a:rPr lang="en-US" sz="3600" baseline="30000" dirty="0" smtClean="0">
                <a:solidFill>
                  <a:schemeClr val="dk2"/>
                </a:solidFill>
                <a:latin typeface="Nunito"/>
                <a:ea typeface="Nunito"/>
                <a:cs typeface="Nunito"/>
                <a:sym typeface="Nunito"/>
              </a:rPr>
              <a:t>st</a:t>
            </a:r>
            <a:r>
              <a:rPr lang="en-US" sz="3600" dirty="0" smtClean="0">
                <a:solidFill>
                  <a:schemeClr val="dk2"/>
                </a:solidFill>
                <a:latin typeface="Nunito"/>
                <a:ea typeface="Nunito"/>
                <a:cs typeface="Nunito"/>
                <a:sym typeface="Nunito"/>
              </a:rPr>
              <a:t> Convolution output = (20, 12 32, 32)</a:t>
            </a:r>
          </a:p>
          <a:p>
            <a:pPr marL="457200" lvl="1" indent="-457200">
              <a:lnSpc>
                <a:spcPct val="140000"/>
              </a:lnSpc>
              <a:buClr>
                <a:schemeClr val="dk2"/>
              </a:buClr>
              <a:buSzPts val="3600"/>
              <a:buFont typeface="Nunito"/>
              <a:buChar char="●"/>
            </a:pPr>
            <a:r>
              <a:rPr lang="en-US" sz="3600" dirty="0" smtClean="0">
                <a:solidFill>
                  <a:schemeClr val="dk2"/>
                </a:solidFill>
                <a:latin typeface="Nunito"/>
                <a:ea typeface="Nunito"/>
                <a:cs typeface="Nunito"/>
                <a:sym typeface="Nunito"/>
              </a:rPr>
              <a:t>After pooling = (20, 12, 16, 16)</a:t>
            </a:r>
            <a:endParaRPr lang="en-US" sz="3600" dirty="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Second Convolution layer = # Filters = 10, Kernel size = 5, </a:t>
            </a:r>
            <a:r>
              <a:rPr lang="en-US" sz="3600" dirty="0" err="1">
                <a:solidFill>
                  <a:schemeClr val="dk2"/>
                </a:solidFill>
                <a:latin typeface="Nunito"/>
                <a:ea typeface="Nunito"/>
                <a:cs typeface="Nunito"/>
                <a:sym typeface="Nunito"/>
              </a:rPr>
              <a:t>pool_size</a:t>
            </a:r>
            <a:r>
              <a:rPr lang="en-US" sz="3600" dirty="0">
                <a:solidFill>
                  <a:schemeClr val="dk2"/>
                </a:solidFill>
                <a:latin typeface="Nunito"/>
                <a:ea typeface="Nunito"/>
                <a:cs typeface="Nunito"/>
                <a:sym typeface="Nunito"/>
              </a:rPr>
              <a:t> = (2,2</a:t>
            </a:r>
            <a:r>
              <a:rPr lang="en-US" sz="3600" dirty="0" smtClean="0">
                <a:solidFill>
                  <a:schemeClr val="dk2"/>
                </a:solidFill>
                <a:latin typeface="Nunito"/>
                <a:ea typeface="Nunito"/>
                <a:cs typeface="Nunito"/>
                <a:sym typeface="Nunito"/>
              </a:rPr>
              <a:t>)</a:t>
            </a:r>
          </a:p>
          <a:p>
            <a:pPr marL="457200" marR="0" lvl="0" indent="-457200" algn="l" rtl="0">
              <a:lnSpc>
                <a:spcPct val="140000"/>
              </a:lnSpc>
              <a:spcBef>
                <a:spcPts val="0"/>
              </a:spcBef>
              <a:spcAft>
                <a:spcPts val="0"/>
              </a:spcAft>
              <a:buClr>
                <a:schemeClr val="dk2"/>
              </a:buClr>
              <a:buSzPts val="3600"/>
              <a:buFont typeface="Nunito"/>
              <a:buChar char="●"/>
            </a:pPr>
            <a:r>
              <a:rPr lang="en-US" sz="3600" dirty="0" smtClean="0">
                <a:solidFill>
                  <a:schemeClr val="dk2"/>
                </a:solidFill>
                <a:latin typeface="Nunito"/>
                <a:ea typeface="Nunito"/>
                <a:cs typeface="Nunito"/>
                <a:sym typeface="Nunito"/>
              </a:rPr>
              <a:t>2</a:t>
            </a:r>
            <a:r>
              <a:rPr lang="en-US" sz="3600" baseline="30000" dirty="0" smtClean="0">
                <a:solidFill>
                  <a:schemeClr val="dk2"/>
                </a:solidFill>
                <a:latin typeface="Nunito"/>
                <a:ea typeface="Nunito"/>
                <a:cs typeface="Nunito"/>
                <a:sym typeface="Nunito"/>
              </a:rPr>
              <a:t>nd</a:t>
            </a:r>
            <a:r>
              <a:rPr lang="en-US" sz="3600" dirty="0" smtClean="0">
                <a:solidFill>
                  <a:schemeClr val="dk2"/>
                </a:solidFill>
                <a:latin typeface="Nunito"/>
                <a:ea typeface="Nunito"/>
                <a:cs typeface="Nunito"/>
                <a:sym typeface="Nunito"/>
              </a:rPr>
              <a:t> Convolution output = (20, 10, 16, 16)</a:t>
            </a:r>
          </a:p>
          <a:p>
            <a:pPr marL="457200" indent="-457200">
              <a:lnSpc>
                <a:spcPct val="140000"/>
              </a:lnSpc>
              <a:buClr>
                <a:schemeClr val="dk2"/>
              </a:buClr>
              <a:buSzPts val="3600"/>
              <a:buFont typeface="Nunito"/>
              <a:buChar char="●"/>
            </a:pPr>
            <a:r>
              <a:rPr lang="en-US" sz="3600" dirty="0">
                <a:solidFill>
                  <a:schemeClr val="dk2"/>
                </a:solidFill>
                <a:latin typeface="Nunito"/>
                <a:ea typeface="Nunito"/>
                <a:cs typeface="Nunito"/>
                <a:sym typeface="Nunito"/>
              </a:rPr>
              <a:t>After pooling = (20, </a:t>
            </a:r>
            <a:r>
              <a:rPr lang="en-US" sz="3600" dirty="0" smtClean="0">
                <a:solidFill>
                  <a:schemeClr val="dk2"/>
                </a:solidFill>
                <a:latin typeface="Nunito"/>
                <a:ea typeface="Nunito"/>
                <a:cs typeface="Nunito"/>
                <a:sym typeface="Nunito"/>
              </a:rPr>
              <a:t>10, 8,  8)</a:t>
            </a:r>
            <a:endParaRPr lang="en-US" sz="3600" dirty="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1 hidden layer = # hidden neurons = </a:t>
            </a:r>
            <a:r>
              <a:rPr lang="en-US" sz="3600" dirty="0" smtClean="0">
                <a:solidFill>
                  <a:schemeClr val="dk2"/>
                </a:solidFill>
                <a:latin typeface="Nunito"/>
                <a:ea typeface="Nunito"/>
                <a:cs typeface="Nunito"/>
                <a:sym typeface="Nunito"/>
              </a:rPr>
              <a:t>64</a:t>
            </a:r>
          </a:p>
          <a:p>
            <a:pPr marL="457200" marR="0" lvl="0" indent="-457200" algn="l" rtl="0">
              <a:lnSpc>
                <a:spcPct val="140000"/>
              </a:lnSpc>
              <a:spcBef>
                <a:spcPts val="0"/>
              </a:spcBef>
              <a:spcAft>
                <a:spcPts val="0"/>
              </a:spcAft>
              <a:buClr>
                <a:schemeClr val="dk2"/>
              </a:buClr>
              <a:buSzPts val="3600"/>
              <a:buFont typeface="Nunito"/>
              <a:buChar char="●"/>
            </a:pPr>
            <a:r>
              <a:rPr lang="en-US" sz="3600" dirty="0" smtClean="0">
                <a:solidFill>
                  <a:schemeClr val="dk2"/>
                </a:solidFill>
                <a:latin typeface="Nunito"/>
                <a:ea typeface="Nunito"/>
                <a:cs typeface="Nunito"/>
                <a:sym typeface="Nunito"/>
              </a:rPr>
              <a:t>Weight matrix = 640 * 64 [640 is from 10 * 8 * 8]</a:t>
            </a:r>
            <a:endParaRPr lang="en-US" sz="3600" dirty="0">
              <a:solidFill>
                <a:schemeClr val="dk2"/>
              </a:solidFill>
              <a:latin typeface="Nunito"/>
              <a:ea typeface="Nunito"/>
              <a:cs typeface="Nunito"/>
              <a:sym typeface="Nunito"/>
            </a:endParaRPr>
          </a:p>
        </p:txBody>
      </p:sp>
      <p:sp>
        <p:nvSpPr>
          <p:cNvPr id="210" name="Shape 210"/>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dirty="0" smtClean="0">
                <a:solidFill>
                  <a:schemeClr val="dk1"/>
                </a:solidFill>
                <a:latin typeface="Nunito"/>
                <a:ea typeface="Nunito"/>
                <a:cs typeface="Nunito"/>
                <a:sym typeface="Nunito"/>
              </a:rPr>
              <a:t>Answer</a:t>
            </a:r>
            <a:endParaRPr lang="en-US" sz="8000" b="1" dirty="0">
              <a:solidFill>
                <a:schemeClr val="dk1"/>
              </a:solidFill>
              <a:latin typeface="Nunito"/>
              <a:ea typeface="Nunito"/>
              <a:cs typeface="Nunito"/>
              <a:sym typeface="Nunito"/>
            </a:endParaRPr>
          </a:p>
        </p:txBody>
      </p:sp>
    </p:spTree>
    <p:extLst>
      <p:ext uri="{BB962C8B-B14F-4D97-AF65-F5344CB8AC3E}">
        <p14:creationId xmlns:p14="http://schemas.microsoft.com/office/powerpoint/2010/main" val="162653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3985382" y="1241274"/>
            <a:ext cx="164424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Identify the famous personalities?</a:t>
            </a:r>
          </a:p>
        </p:txBody>
      </p:sp>
      <p:pic>
        <p:nvPicPr>
          <p:cNvPr id="101" name="Shape 101"/>
          <p:cNvPicPr preferRelativeResize="0"/>
          <p:nvPr/>
        </p:nvPicPr>
        <p:blipFill>
          <a:blip r:embed="rId3">
            <a:alphaModFix/>
          </a:blip>
          <a:stretch>
            <a:fillRect/>
          </a:stretch>
        </p:blipFill>
        <p:spPr>
          <a:xfrm>
            <a:off x="3985375" y="3693002"/>
            <a:ext cx="5678175" cy="6725000"/>
          </a:xfrm>
          <a:prstGeom prst="rect">
            <a:avLst/>
          </a:prstGeom>
          <a:noFill/>
          <a:ln>
            <a:noFill/>
          </a:ln>
        </p:spPr>
      </p:pic>
      <p:pic>
        <p:nvPicPr>
          <p:cNvPr id="102" name="Shape 102"/>
          <p:cNvPicPr preferRelativeResize="0"/>
          <p:nvPr/>
        </p:nvPicPr>
        <p:blipFill>
          <a:blip r:embed="rId4">
            <a:alphaModFix/>
          </a:blip>
          <a:stretch>
            <a:fillRect/>
          </a:stretch>
        </p:blipFill>
        <p:spPr>
          <a:xfrm>
            <a:off x="13309175" y="3647902"/>
            <a:ext cx="5551297" cy="672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Image-net Challenge</a:t>
            </a:r>
          </a:p>
        </p:txBody>
      </p:sp>
      <p:pic>
        <p:nvPicPr>
          <p:cNvPr id="216" name="Shape 216"/>
          <p:cNvPicPr preferRelativeResize="0"/>
          <p:nvPr/>
        </p:nvPicPr>
        <p:blipFill>
          <a:blip r:embed="rId3">
            <a:alphaModFix/>
          </a:blip>
          <a:stretch>
            <a:fillRect/>
          </a:stretch>
        </p:blipFill>
        <p:spPr>
          <a:xfrm>
            <a:off x="3928150" y="3359100"/>
            <a:ext cx="14642375" cy="7436300"/>
          </a:xfrm>
          <a:prstGeom prst="rect">
            <a:avLst/>
          </a:prstGeom>
          <a:noFill/>
          <a:ln>
            <a:noFill/>
          </a:ln>
        </p:spPr>
      </p:pic>
      <p:pic>
        <p:nvPicPr>
          <p:cNvPr id="217" name="Shape 217"/>
          <p:cNvPicPr preferRelativeResize="0"/>
          <p:nvPr/>
        </p:nvPicPr>
        <p:blipFill rotWithShape="1">
          <a:blip r:embed="rId4">
            <a:alphaModFix/>
          </a:blip>
          <a:srcRect l="-252889" t="55970" r="252889" b="-55970"/>
          <a:stretch/>
        </p:blipFill>
        <p:spPr>
          <a:xfrm>
            <a:off x="152400" y="10947800"/>
            <a:ext cx="6926859" cy="2615801"/>
          </a:xfrm>
          <a:prstGeom prst="rect">
            <a:avLst/>
          </a:prstGeom>
          <a:noFill/>
          <a:ln>
            <a:noFill/>
          </a:ln>
        </p:spPr>
      </p:pic>
      <p:sp>
        <p:nvSpPr>
          <p:cNvPr id="218" name="Shape 218"/>
          <p:cNvSpPr txBox="1"/>
          <p:nvPr/>
        </p:nvSpPr>
        <p:spPr>
          <a:xfrm>
            <a:off x="18185250" y="9375150"/>
            <a:ext cx="4983000" cy="3000000"/>
          </a:xfrm>
          <a:prstGeom prst="rect">
            <a:avLst/>
          </a:prstGeom>
          <a:noFill/>
          <a:ln>
            <a:noFill/>
          </a:ln>
        </p:spPr>
        <p:txBody>
          <a:bodyPr wrap="square" lIns="91425" tIns="91425" rIns="91425" bIns="91425" anchor="ctr" anchorCtr="0">
            <a:noAutofit/>
          </a:bodyPr>
          <a:lstStyle/>
          <a:p>
            <a:pPr marL="0" lvl="0" indent="0" rtl="0">
              <a:lnSpc>
                <a:spcPct val="94000"/>
              </a:lnSpc>
              <a:spcBef>
                <a:spcPts val="1000"/>
              </a:spcBef>
              <a:spcAft>
                <a:spcPts val="200"/>
              </a:spcAft>
              <a:buNone/>
            </a:pPr>
            <a:r>
              <a:rPr lang="en-US" sz="3000" u="sng">
                <a:solidFill>
                  <a:schemeClr val="hlink"/>
                </a:solidFill>
                <a:hlinkClick r:id="rId5"/>
              </a:rPr>
              <a:t>http://www.image-net.org/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Visualizing the Conv Layers – Layer 1</a:t>
            </a:r>
          </a:p>
        </p:txBody>
      </p:sp>
      <p:pic>
        <p:nvPicPr>
          <p:cNvPr id="224" name="Shape 224"/>
          <p:cNvPicPr preferRelativeResize="0"/>
          <p:nvPr/>
        </p:nvPicPr>
        <p:blipFill rotWithShape="1">
          <a:blip r:embed="rId3">
            <a:alphaModFix/>
          </a:blip>
          <a:srcRect l="-252889" t="55970" r="252889" b="-55970"/>
          <a:stretch/>
        </p:blipFill>
        <p:spPr>
          <a:xfrm>
            <a:off x="152400" y="10947800"/>
            <a:ext cx="6926859" cy="2615801"/>
          </a:xfrm>
          <a:prstGeom prst="rect">
            <a:avLst/>
          </a:prstGeom>
          <a:noFill/>
          <a:ln>
            <a:noFill/>
          </a:ln>
        </p:spPr>
      </p:pic>
      <p:sp>
        <p:nvSpPr>
          <p:cNvPr id="225" name="Shape 225"/>
          <p:cNvSpPr txBox="1"/>
          <p:nvPr/>
        </p:nvSpPr>
        <p:spPr>
          <a:xfrm>
            <a:off x="12226250" y="9375150"/>
            <a:ext cx="10941900" cy="3000000"/>
          </a:xfrm>
          <a:prstGeom prst="rect">
            <a:avLst/>
          </a:prstGeom>
          <a:noFill/>
          <a:ln>
            <a:noFill/>
          </a:ln>
        </p:spPr>
        <p:txBody>
          <a:bodyPr wrap="square" lIns="91425" tIns="91425" rIns="91425" bIns="91425" anchor="ctr" anchorCtr="0">
            <a:noAutofit/>
          </a:bodyPr>
          <a:lstStyle/>
          <a:p>
            <a:pPr marL="0" lvl="0" indent="0" rtl="0">
              <a:lnSpc>
                <a:spcPct val="94000"/>
              </a:lnSpc>
              <a:spcBef>
                <a:spcPts val="1000"/>
              </a:spcBef>
              <a:spcAft>
                <a:spcPts val="200"/>
              </a:spcAft>
              <a:buNone/>
            </a:pPr>
            <a:r>
              <a:rPr lang="en-US" sz="3000"/>
              <a:t>Source: Visualizing and Understanding Convolutional Networks - Matthew D. Zeiler &amp; Rob Fergus</a:t>
            </a:r>
          </a:p>
        </p:txBody>
      </p:sp>
      <p:pic>
        <p:nvPicPr>
          <p:cNvPr id="226" name="Shape 226"/>
          <p:cNvPicPr preferRelativeResize="0"/>
          <p:nvPr/>
        </p:nvPicPr>
        <p:blipFill>
          <a:blip r:embed="rId4">
            <a:alphaModFix/>
          </a:blip>
          <a:stretch>
            <a:fillRect/>
          </a:stretch>
        </p:blipFill>
        <p:spPr>
          <a:xfrm>
            <a:off x="3696975" y="3076550"/>
            <a:ext cx="14950600" cy="702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Visualizing the Conv Layers – Layer 2</a:t>
            </a:r>
          </a:p>
        </p:txBody>
      </p:sp>
      <p:pic>
        <p:nvPicPr>
          <p:cNvPr id="232" name="Shape 232"/>
          <p:cNvPicPr preferRelativeResize="0"/>
          <p:nvPr/>
        </p:nvPicPr>
        <p:blipFill rotWithShape="1">
          <a:blip r:embed="rId3">
            <a:alphaModFix/>
          </a:blip>
          <a:srcRect l="-252889" t="55970" r="252889" b="-55970"/>
          <a:stretch/>
        </p:blipFill>
        <p:spPr>
          <a:xfrm>
            <a:off x="152400" y="10947800"/>
            <a:ext cx="6926859" cy="2615801"/>
          </a:xfrm>
          <a:prstGeom prst="rect">
            <a:avLst/>
          </a:prstGeom>
          <a:noFill/>
          <a:ln>
            <a:noFill/>
          </a:ln>
        </p:spPr>
      </p:pic>
      <p:sp>
        <p:nvSpPr>
          <p:cNvPr id="233" name="Shape 233"/>
          <p:cNvSpPr txBox="1"/>
          <p:nvPr/>
        </p:nvSpPr>
        <p:spPr>
          <a:xfrm>
            <a:off x="12226250" y="9375150"/>
            <a:ext cx="10941900" cy="3000000"/>
          </a:xfrm>
          <a:prstGeom prst="rect">
            <a:avLst/>
          </a:prstGeom>
          <a:noFill/>
          <a:ln>
            <a:noFill/>
          </a:ln>
        </p:spPr>
        <p:txBody>
          <a:bodyPr wrap="square" lIns="91425" tIns="91425" rIns="91425" bIns="91425" anchor="ctr" anchorCtr="0">
            <a:noAutofit/>
          </a:bodyPr>
          <a:lstStyle/>
          <a:p>
            <a:pPr marL="0" lvl="0" indent="0" rtl="0">
              <a:lnSpc>
                <a:spcPct val="94000"/>
              </a:lnSpc>
              <a:spcBef>
                <a:spcPts val="1000"/>
              </a:spcBef>
              <a:spcAft>
                <a:spcPts val="200"/>
              </a:spcAft>
              <a:buNone/>
            </a:pPr>
            <a:r>
              <a:rPr lang="en-US" sz="3000"/>
              <a:t>Source: Visualizing and Understanding Convolutional Networks - Matthew D. Zeiler &amp; Rob Fergus</a:t>
            </a:r>
          </a:p>
        </p:txBody>
      </p:sp>
      <p:pic>
        <p:nvPicPr>
          <p:cNvPr id="234" name="Shape 234"/>
          <p:cNvPicPr preferRelativeResize="0"/>
          <p:nvPr/>
        </p:nvPicPr>
        <p:blipFill>
          <a:blip r:embed="rId4">
            <a:alphaModFix/>
          </a:blip>
          <a:stretch>
            <a:fillRect/>
          </a:stretch>
        </p:blipFill>
        <p:spPr>
          <a:xfrm>
            <a:off x="3799725" y="2564575"/>
            <a:ext cx="15207475" cy="7438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Visualizing the Conv Layers – Layer 3</a:t>
            </a:r>
          </a:p>
        </p:txBody>
      </p:sp>
      <p:pic>
        <p:nvPicPr>
          <p:cNvPr id="240" name="Shape 240"/>
          <p:cNvPicPr preferRelativeResize="0"/>
          <p:nvPr/>
        </p:nvPicPr>
        <p:blipFill rotWithShape="1">
          <a:blip r:embed="rId3">
            <a:alphaModFix/>
          </a:blip>
          <a:srcRect l="-252889" t="55970" r="252889" b="-55970"/>
          <a:stretch/>
        </p:blipFill>
        <p:spPr>
          <a:xfrm>
            <a:off x="152400" y="10947800"/>
            <a:ext cx="6926859" cy="2615801"/>
          </a:xfrm>
          <a:prstGeom prst="rect">
            <a:avLst/>
          </a:prstGeom>
          <a:noFill/>
          <a:ln>
            <a:noFill/>
          </a:ln>
        </p:spPr>
      </p:pic>
      <p:sp>
        <p:nvSpPr>
          <p:cNvPr id="241" name="Shape 241"/>
          <p:cNvSpPr txBox="1"/>
          <p:nvPr/>
        </p:nvSpPr>
        <p:spPr>
          <a:xfrm>
            <a:off x="12226250" y="9375150"/>
            <a:ext cx="10941900" cy="3000000"/>
          </a:xfrm>
          <a:prstGeom prst="rect">
            <a:avLst/>
          </a:prstGeom>
          <a:noFill/>
          <a:ln>
            <a:noFill/>
          </a:ln>
        </p:spPr>
        <p:txBody>
          <a:bodyPr wrap="square" lIns="91425" tIns="91425" rIns="91425" bIns="91425" anchor="ctr" anchorCtr="0">
            <a:noAutofit/>
          </a:bodyPr>
          <a:lstStyle/>
          <a:p>
            <a:pPr marL="0" lvl="0" indent="0" rtl="0">
              <a:lnSpc>
                <a:spcPct val="94000"/>
              </a:lnSpc>
              <a:spcBef>
                <a:spcPts val="1000"/>
              </a:spcBef>
              <a:spcAft>
                <a:spcPts val="200"/>
              </a:spcAft>
              <a:buNone/>
            </a:pPr>
            <a:r>
              <a:rPr lang="en-US" sz="3000"/>
              <a:t>Source: Visualizing and Understanding Convolutional Networks - Matthew D. Zeiler &amp; Rob Fergus</a:t>
            </a:r>
          </a:p>
        </p:txBody>
      </p:sp>
      <p:pic>
        <p:nvPicPr>
          <p:cNvPr id="242" name="Shape 242"/>
          <p:cNvPicPr preferRelativeResize="0"/>
          <p:nvPr/>
        </p:nvPicPr>
        <p:blipFill>
          <a:blip r:embed="rId4">
            <a:alphaModFix/>
          </a:blip>
          <a:stretch>
            <a:fillRect/>
          </a:stretch>
        </p:blipFill>
        <p:spPr>
          <a:xfrm>
            <a:off x="4133625" y="3179325"/>
            <a:ext cx="14560868" cy="665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Visualizing the Conv Layers – Layer 4 &amp; 5</a:t>
            </a:r>
          </a:p>
        </p:txBody>
      </p:sp>
      <p:pic>
        <p:nvPicPr>
          <p:cNvPr id="248" name="Shape 248"/>
          <p:cNvPicPr preferRelativeResize="0"/>
          <p:nvPr/>
        </p:nvPicPr>
        <p:blipFill rotWithShape="1">
          <a:blip r:embed="rId3">
            <a:alphaModFix/>
          </a:blip>
          <a:srcRect l="-252889" t="55970" r="252889" b="-55970"/>
          <a:stretch/>
        </p:blipFill>
        <p:spPr>
          <a:xfrm>
            <a:off x="152400" y="10947800"/>
            <a:ext cx="6926859" cy="2615801"/>
          </a:xfrm>
          <a:prstGeom prst="rect">
            <a:avLst/>
          </a:prstGeom>
          <a:noFill/>
          <a:ln>
            <a:noFill/>
          </a:ln>
        </p:spPr>
      </p:pic>
      <p:sp>
        <p:nvSpPr>
          <p:cNvPr id="249" name="Shape 249"/>
          <p:cNvSpPr txBox="1"/>
          <p:nvPr/>
        </p:nvSpPr>
        <p:spPr>
          <a:xfrm>
            <a:off x="12226250" y="9375150"/>
            <a:ext cx="10941900" cy="3000000"/>
          </a:xfrm>
          <a:prstGeom prst="rect">
            <a:avLst/>
          </a:prstGeom>
          <a:noFill/>
          <a:ln>
            <a:noFill/>
          </a:ln>
        </p:spPr>
        <p:txBody>
          <a:bodyPr wrap="square" lIns="91425" tIns="91425" rIns="91425" bIns="91425" anchor="ctr" anchorCtr="0">
            <a:noAutofit/>
          </a:bodyPr>
          <a:lstStyle/>
          <a:p>
            <a:pPr marL="0" lvl="0" indent="0" rtl="0">
              <a:lnSpc>
                <a:spcPct val="94000"/>
              </a:lnSpc>
              <a:spcBef>
                <a:spcPts val="1000"/>
              </a:spcBef>
              <a:spcAft>
                <a:spcPts val="200"/>
              </a:spcAft>
              <a:buNone/>
            </a:pPr>
            <a:endParaRPr sz="3000"/>
          </a:p>
          <a:p>
            <a:pPr marL="0" lvl="0" indent="0" rtl="0">
              <a:lnSpc>
                <a:spcPct val="94000"/>
              </a:lnSpc>
              <a:spcBef>
                <a:spcPts val="1000"/>
              </a:spcBef>
              <a:spcAft>
                <a:spcPts val="200"/>
              </a:spcAft>
              <a:buNone/>
            </a:pPr>
            <a:r>
              <a:rPr lang="en-US" sz="3000"/>
              <a:t>Source: Visualizing and Understanding Convolutional Networks - Matthew D. Zeiler &amp; Rob Fergus</a:t>
            </a:r>
          </a:p>
        </p:txBody>
      </p:sp>
      <p:pic>
        <p:nvPicPr>
          <p:cNvPr id="250" name="Shape 250"/>
          <p:cNvPicPr preferRelativeResize="0"/>
          <p:nvPr/>
        </p:nvPicPr>
        <p:blipFill>
          <a:blip r:embed="rId4">
            <a:alphaModFix/>
          </a:blip>
          <a:stretch>
            <a:fillRect/>
          </a:stretch>
        </p:blipFill>
        <p:spPr>
          <a:xfrm>
            <a:off x="3157600" y="2716975"/>
            <a:ext cx="14924925" cy="7754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p:nvPr/>
        </p:nvSpPr>
        <p:spPr>
          <a:xfrm>
            <a:off x="2097075" y="3616500"/>
            <a:ext cx="20069400" cy="81966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dirty="0">
                <a:solidFill>
                  <a:schemeClr val="dk2"/>
                </a:solidFill>
                <a:latin typeface="Nunito"/>
                <a:ea typeface="Nunito"/>
                <a:cs typeface="Nunito"/>
                <a:sym typeface="Nunito"/>
              </a:rPr>
              <a:t>Pre-train a </a:t>
            </a:r>
            <a:r>
              <a:rPr lang="en-US" sz="3600" dirty="0" err="1">
                <a:solidFill>
                  <a:schemeClr val="dk2"/>
                </a:solidFill>
                <a:latin typeface="Nunito"/>
                <a:ea typeface="Nunito"/>
                <a:cs typeface="Nunito"/>
                <a:sym typeface="Nunito"/>
              </a:rPr>
              <a:t>ConvNet</a:t>
            </a:r>
            <a:r>
              <a:rPr lang="en-US" sz="3600" dirty="0">
                <a:solidFill>
                  <a:schemeClr val="dk2"/>
                </a:solidFill>
                <a:latin typeface="Nunito"/>
                <a:ea typeface="Nunito"/>
                <a:cs typeface="Nunito"/>
                <a:sym typeface="Nunito"/>
              </a:rPr>
              <a:t> on a very large dataset (e.g. ImageNet, which contains 1.2 million images with 1000 categories), and then use the </a:t>
            </a:r>
            <a:r>
              <a:rPr lang="en-US" sz="3600" dirty="0" err="1">
                <a:solidFill>
                  <a:schemeClr val="dk2"/>
                </a:solidFill>
                <a:latin typeface="Nunito"/>
                <a:ea typeface="Nunito"/>
                <a:cs typeface="Nunito"/>
                <a:sym typeface="Nunito"/>
              </a:rPr>
              <a:t>ConvNet</a:t>
            </a:r>
            <a:r>
              <a:rPr lang="en-US" sz="3600" dirty="0">
                <a:solidFill>
                  <a:schemeClr val="dk2"/>
                </a:solidFill>
                <a:latin typeface="Nunito"/>
                <a:ea typeface="Nunito"/>
                <a:cs typeface="Nunito"/>
                <a:sym typeface="Nunito"/>
              </a:rPr>
              <a:t> either as an initialization or a fixed feature extractor for the task of interest.</a:t>
            </a:r>
          </a:p>
          <a:p>
            <a:pPr marL="0" marR="0" lvl="0" indent="0" algn="l" rtl="0">
              <a:lnSpc>
                <a:spcPct val="140000"/>
              </a:lnSpc>
              <a:spcBef>
                <a:spcPts val="0"/>
              </a:spcBef>
              <a:buNone/>
            </a:pPr>
            <a:endParaRPr sz="3600" dirty="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3 Ways:</a:t>
            </a:r>
          </a:p>
          <a:p>
            <a:pPr marL="1371600" marR="0" lvl="2" indent="-457200" algn="l" rtl="0">
              <a:lnSpc>
                <a:spcPct val="140000"/>
              </a:lnSpc>
              <a:spcBef>
                <a:spcPts val="0"/>
              </a:spcBef>
              <a:spcAft>
                <a:spcPts val="0"/>
              </a:spcAft>
              <a:buClr>
                <a:schemeClr val="dk2"/>
              </a:buClr>
              <a:buSzPts val="3600"/>
              <a:buFont typeface="Nunito"/>
              <a:buChar char="■"/>
            </a:pPr>
            <a:r>
              <a:rPr lang="en-US" sz="3600" dirty="0" err="1">
                <a:solidFill>
                  <a:schemeClr val="dk2"/>
                </a:solidFill>
                <a:latin typeface="Nunito"/>
                <a:ea typeface="Nunito"/>
                <a:cs typeface="Nunito"/>
                <a:sym typeface="Nunito"/>
              </a:rPr>
              <a:t>ConvNet</a:t>
            </a:r>
            <a:r>
              <a:rPr lang="en-US" sz="3600" dirty="0">
                <a:solidFill>
                  <a:schemeClr val="dk2"/>
                </a:solidFill>
                <a:latin typeface="Nunito"/>
                <a:ea typeface="Nunito"/>
                <a:cs typeface="Nunito"/>
                <a:sym typeface="Nunito"/>
              </a:rPr>
              <a:t> as fixed feature extractor -&gt; Remove the last FC layer.</a:t>
            </a:r>
          </a:p>
          <a:p>
            <a:pPr marL="1371600" marR="0" lvl="2"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Fine-tuning the </a:t>
            </a:r>
            <a:r>
              <a:rPr lang="en-US" sz="3600" dirty="0" err="1">
                <a:solidFill>
                  <a:schemeClr val="dk2"/>
                </a:solidFill>
                <a:latin typeface="Nunito"/>
                <a:ea typeface="Nunito"/>
                <a:cs typeface="Nunito"/>
                <a:sym typeface="Nunito"/>
              </a:rPr>
              <a:t>ConvNet</a:t>
            </a:r>
            <a:r>
              <a:rPr lang="en-US" sz="3600" dirty="0">
                <a:solidFill>
                  <a:schemeClr val="dk2"/>
                </a:solidFill>
                <a:latin typeface="Nunito"/>
                <a:ea typeface="Nunito"/>
                <a:cs typeface="Nunito"/>
                <a:sym typeface="Nunito"/>
              </a:rPr>
              <a:t> -&gt; Fine-tuning complete or only higher-level layers.</a:t>
            </a:r>
          </a:p>
          <a:p>
            <a:pPr marL="1371600" marR="0" lvl="2" indent="-457200" algn="l" rtl="0">
              <a:lnSpc>
                <a:spcPct val="140000"/>
              </a:lnSpc>
              <a:spcBef>
                <a:spcPts val="0"/>
              </a:spcBef>
              <a:buClr>
                <a:schemeClr val="dk2"/>
              </a:buClr>
              <a:buSzPts val="3600"/>
              <a:buFont typeface="Nunito"/>
              <a:buChar char="■"/>
            </a:pPr>
            <a:r>
              <a:rPr lang="en-US" sz="3600" dirty="0">
                <a:solidFill>
                  <a:schemeClr val="dk2"/>
                </a:solidFill>
                <a:latin typeface="Nunito"/>
                <a:ea typeface="Nunito"/>
                <a:cs typeface="Nunito"/>
                <a:sym typeface="Nunito"/>
              </a:rPr>
              <a:t>Pre-trained models -&gt; Use modern </a:t>
            </a:r>
            <a:r>
              <a:rPr lang="en-US" sz="3600" dirty="0" err="1">
                <a:solidFill>
                  <a:schemeClr val="dk2"/>
                </a:solidFill>
                <a:latin typeface="Nunito"/>
                <a:ea typeface="Nunito"/>
                <a:cs typeface="Nunito"/>
                <a:sym typeface="Nunito"/>
              </a:rPr>
              <a:t>ConvNets</a:t>
            </a:r>
            <a:r>
              <a:rPr lang="en-US" sz="3600" dirty="0">
                <a:solidFill>
                  <a:schemeClr val="dk2"/>
                </a:solidFill>
                <a:latin typeface="Nunito"/>
                <a:ea typeface="Nunito"/>
                <a:cs typeface="Nunito"/>
                <a:sym typeface="Nunito"/>
              </a:rPr>
              <a:t> as is for similar problems.</a:t>
            </a:r>
          </a:p>
          <a:p>
            <a:pPr marL="0" marR="0" lvl="0" indent="0" algn="l" rtl="0">
              <a:lnSpc>
                <a:spcPct val="140000"/>
              </a:lnSpc>
              <a:spcBef>
                <a:spcPts val="0"/>
              </a:spcBef>
              <a:buNone/>
            </a:pPr>
            <a:endParaRPr sz="3600" dirty="0">
              <a:solidFill>
                <a:schemeClr val="dk2"/>
              </a:solidFill>
              <a:latin typeface="Nunito"/>
              <a:ea typeface="Nunito"/>
              <a:cs typeface="Nunito"/>
              <a:sym typeface="Nunito"/>
            </a:endParaRPr>
          </a:p>
          <a:p>
            <a:pPr marL="457200" marR="0" lvl="0" indent="-457200" algn="l" rtl="0">
              <a:lnSpc>
                <a:spcPct val="140000"/>
              </a:lnSpc>
              <a:spcBef>
                <a:spcPts val="0"/>
              </a:spcBef>
              <a:buClr>
                <a:schemeClr val="dk2"/>
              </a:buClr>
              <a:buSzPts val="3600"/>
              <a:buFont typeface="Nunito"/>
              <a:buChar char="●"/>
            </a:pPr>
            <a:r>
              <a:rPr lang="en-US" sz="3600" dirty="0">
                <a:solidFill>
                  <a:schemeClr val="dk2"/>
                </a:solidFill>
                <a:latin typeface="Nunito"/>
                <a:ea typeface="Nunito"/>
                <a:cs typeface="Nunito"/>
                <a:sym typeface="Nunito"/>
              </a:rPr>
              <a:t>Fine-tuning is decided based on size of the dataset and its similarity to the original dataset.</a:t>
            </a:r>
          </a:p>
          <a:p>
            <a:pPr marL="0" marR="0" lvl="0" indent="0" algn="l" rtl="0">
              <a:lnSpc>
                <a:spcPct val="140000"/>
              </a:lnSpc>
              <a:spcBef>
                <a:spcPts val="0"/>
              </a:spcBef>
              <a:buNone/>
            </a:pPr>
            <a:endParaRPr sz="3600" dirty="0">
              <a:solidFill>
                <a:schemeClr val="dk2"/>
              </a:solidFill>
              <a:latin typeface="Nunito"/>
              <a:ea typeface="Nunito"/>
              <a:cs typeface="Nunito"/>
              <a:sym typeface="Nunito"/>
            </a:endParaRPr>
          </a:p>
        </p:txBody>
      </p:sp>
      <p:sp>
        <p:nvSpPr>
          <p:cNvPr id="256" name="Shape 256"/>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Transfer Learning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p:nvPr/>
        </p:nvSpPr>
        <p:spPr>
          <a:xfrm>
            <a:off x="2097803" y="3822978"/>
            <a:ext cx="21381629" cy="79704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Regularization -&gt; Drop Out</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Data Augmentation -&gt; Changing the image to consider different angles, rotations, stretching, shearing etc.</a:t>
            </a:r>
          </a:p>
          <a:p>
            <a:pPr marL="1371600" marR="0" lvl="2"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Not to be overdone -&gt; flipping.</a:t>
            </a:r>
          </a:p>
          <a:p>
            <a:pPr marL="457200" marR="0" lvl="0"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Batch Normalization -&gt; </a:t>
            </a:r>
          </a:p>
          <a:p>
            <a:pPr marL="1371600" marR="0" lvl="2"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Scaling at input layer was done earlier as well.</a:t>
            </a:r>
          </a:p>
          <a:p>
            <a:pPr marL="1371600" marR="0" lvl="2"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Normalizing the activation outputs were undone by SGD.</a:t>
            </a:r>
          </a:p>
          <a:p>
            <a:pPr marL="1371600" marR="0" lvl="2" indent="-457200" algn="l" rtl="0">
              <a:lnSpc>
                <a:spcPct val="140000"/>
              </a:lnSpc>
              <a:spcBef>
                <a:spcPts val="0"/>
              </a:spcBef>
              <a:spcAft>
                <a:spcPts val="0"/>
              </a:spcAft>
              <a:buClr>
                <a:schemeClr val="dk2"/>
              </a:buClr>
              <a:buSzPts val="3600"/>
              <a:buFont typeface="Nunito"/>
              <a:buChar char="■"/>
            </a:pPr>
            <a:r>
              <a:rPr lang="en-US" sz="3600" dirty="0">
                <a:solidFill>
                  <a:schemeClr val="dk2"/>
                </a:solidFill>
                <a:latin typeface="Nunito"/>
                <a:ea typeface="Nunito"/>
                <a:cs typeface="Nunito"/>
                <a:sym typeface="Nunito"/>
              </a:rPr>
              <a:t>Two new parameters are added to the activation output and train them during back-propagation using SGD itself.</a:t>
            </a:r>
          </a:p>
          <a:p>
            <a:pPr marL="1371600" marR="0" lvl="2" indent="-457200" algn="l" rtl="0">
              <a:lnSpc>
                <a:spcPct val="140000"/>
              </a:lnSpc>
              <a:spcBef>
                <a:spcPts val="0"/>
              </a:spcBef>
              <a:buClr>
                <a:schemeClr val="dk2"/>
              </a:buClr>
              <a:buSzPts val="3600"/>
              <a:buFont typeface="Nunito"/>
              <a:buChar char="■"/>
            </a:pPr>
            <a:r>
              <a:rPr lang="en-US" sz="3600" dirty="0">
                <a:solidFill>
                  <a:schemeClr val="dk2"/>
                </a:solidFill>
                <a:latin typeface="Nunito"/>
                <a:ea typeface="Nunito"/>
                <a:cs typeface="Nunito"/>
                <a:sym typeface="Nunito"/>
              </a:rPr>
              <a:t>Modern NN uses this - 10x faster and outlier effect is reduced.</a:t>
            </a:r>
          </a:p>
          <a:p>
            <a:pPr marL="0" marR="0" lvl="0" indent="0" algn="l" rtl="0">
              <a:lnSpc>
                <a:spcPct val="140000"/>
              </a:lnSpc>
              <a:spcBef>
                <a:spcPts val="0"/>
              </a:spcBef>
              <a:buNone/>
            </a:pPr>
            <a:endParaRPr sz="3600" dirty="0">
              <a:solidFill>
                <a:schemeClr val="dk2"/>
              </a:solidFill>
              <a:latin typeface="Nunito"/>
              <a:ea typeface="Nunito"/>
              <a:cs typeface="Nunito"/>
              <a:sym typeface="Nunito"/>
            </a:endParaRPr>
          </a:p>
        </p:txBody>
      </p:sp>
      <p:sp>
        <p:nvSpPr>
          <p:cNvPr id="262" name="Shape 262"/>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7200" b="1">
                <a:solidFill>
                  <a:schemeClr val="dk1"/>
                </a:solidFill>
                <a:latin typeface="Nunito"/>
                <a:ea typeface="Nunito"/>
                <a:cs typeface="Nunito"/>
                <a:sym typeface="Nunito"/>
              </a:rPr>
              <a:t>Overfitting: Regularization, Data Augmentation and Batch Normalization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Text to Vectors -&gt; Mapping of words from a vocabulary to a corresponding vector of real numbers.</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Bag of Words -&gt; Sparse one-hot encoded vectors.</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Idea of word embeddings:</a:t>
            </a:r>
          </a:p>
          <a:p>
            <a:pPr marL="914400" marR="0" lvl="1"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Dimension Reduction</a:t>
            </a:r>
          </a:p>
          <a:p>
            <a:pPr marL="914400" marR="0" lvl="1"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Contextual Similarity</a:t>
            </a:r>
          </a:p>
          <a:p>
            <a:pPr marL="914400" marR="0" lvl="1"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Semantic Information of words and relations between them</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268" name="Shape 268"/>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Word Embeddings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Dimension Reduction:</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9144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If the vocabulary is of 50,000 words, and if the document has a maximum of 500 words, then the document is represented by 50000 * 500 matrix</a:t>
            </a:r>
          </a:p>
          <a:p>
            <a:pPr marL="457200" marR="0" lvl="0" indent="0" algn="l" rtl="0">
              <a:lnSpc>
                <a:spcPct val="140000"/>
              </a:lnSpc>
              <a:spcBef>
                <a:spcPts val="0"/>
              </a:spcBef>
              <a:buNone/>
            </a:pPr>
            <a:endParaRPr sz="3600">
              <a:solidFill>
                <a:schemeClr val="dk2"/>
              </a:solidFill>
              <a:latin typeface="Nunito"/>
              <a:ea typeface="Nunito"/>
              <a:cs typeface="Nunito"/>
              <a:sym typeface="Nunito"/>
            </a:endParaRPr>
          </a:p>
          <a:p>
            <a:pPr marL="9144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However, with word embeddings, imagine we assume 20 vector length for a word, then the embedding matrix would be of 50000 * 20.</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274" name="Shape 274"/>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Word Embeddings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Contextual Similarity – Captures meaning of the word enabling natural language understanding.</a:t>
            </a:r>
          </a:p>
        </p:txBody>
      </p:sp>
      <p:sp>
        <p:nvSpPr>
          <p:cNvPr id="280" name="Shape 280"/>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Word Embeddings</a:t>
            </a:r>
          </a:p>
        </p:txBody>
      </p:sp>
      <p:pic>
        <p:nvPicPr>
          <p:cNvPr id="281" name="Shape 281"/>
          <p:cNvPicPr preferRelativeResize="0"/>
          <p:nvPr/>
        </p:nvPicPr>
        <p:blipFill>
          <a:blip r:embed="rId3">
            <a:alphaModFix/>
          </a:blip>
          <a:stretch>
            <a:fillRect/>
          </a:stretch>
        </p:blipFill>
        <p:spPr>
          <a:xfrm>
            <a:off x="3542850" y="5724600"/>
            <a:ext cx="16491724" cy="438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Input Image * Filter/Kernel =&gt; Feature Map/Activation Map.</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Image Reduction – very helpful as generally the input image size is huge.</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Information Loss – Yes, but we are trying to extract the features.</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Position Invariance</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Zero-Padding </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08" name="Shape 108"/>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Convolution</a:t>
            </a:r>
          </a:p>
        </p:txBody>
      </p:sp>
      <p:pic>
        <p:nvPicPr>
          <p:cNvPr id="109" name="Shape 109"/>
          <p:cNvPicPr preferRelativeResize="0"/>
          <p:nvPr/>
        </p:nvPicPr>
        <p:blipFill>
          <a:blip r:embed="rId3">
            <a:alphaModFix/>
          </a:blip>
          <a:stretch>
            <a:fillRect/>
          </a:stretch>
        </p:blipFill>
        <p:spPr>
          <a:xfrm>
            <a:off x="8243300" y="4819725"/>
            <a:ext cx="3494925" cy="3018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Visualizing the vectors on 2-dimensional space after applying dimension-reduction technique (t-SNE) shows the semantic information about words and their relationships to one another.</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287" name="Shape 287"/>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Word Embeddings</a:t>
            </a:r>
          </a:p>
        </p:txBody>
      </p:sp>
      <p:pic>
        <p:nvPicPr>
          <p:cNvPr id="288" name="Shape 288"/>
          <p:cNvPicPr preferRelativeResize="0"/>
          <p:nvPr/>
        </p:nvPicPr>
        <p:blipFill>
          <a:blip r:embed="rId3">
            <a:alphaModFix/>
          </a:blip>
          <a:stretch>
            <a:fillRect/>
          </a:stretch>
        </p:blipFill>
        <p:spPr>
          <a:xfrm>
            <a:off x="4566575" y="6005425"/>
            <a:ext cx="15130400" cy="5461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Named Entity Recognition</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Document Classification</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Sentiment Analysis</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Paraphrasing</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Word Clustering</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Machine Translation</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294" name="Shape 294"/>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Applications of Word Embeddings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Variable Length Sequence</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Long-term dependency</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Memory</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Stateful representation</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300" name="Shape 300"/>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RNN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4207" y="2043266"/>
            <a:ext cx="18126492" cy="7956141"/>
          </a:xfrm>
          <a:prstGeom prst="rect">
            <a:avLst/>
          </a:prstGeom>
        </p:spPr>
      </p:pic>
    </p:spTree>
    <p:extLst>
      <p:ext uri="{BB962C8B-B14F-4D97-AF65-F5344CB8AC3E}">
        <p14:creationId xmlns:p14="http://schemas.microsoft.com/office/powerpoint/2010/main" val="113494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p:nvPr/>
        </p:nvSpPr>
        <p:spPr>
          <a:xfrm>
            <a:off x="7375595" y="2277978"/>
            <a:ext cx="9671100" cy="4488300"/>
          </a:xfrm>
          <a:prstGeom prst="rect">
            <a:avLst/>
          </a:prstGeom>
          <a:noFill/>
          <a:ln>
            <a:noFill/>
          </a:ln>
        </p:spPr>
        <p:txBody>
          <a:bodyPr wrap="square" lIns="91425" tIns="1097275" rIns="91425" bIns="45700" anchor="t" anchorCtr="0">
            <a:noAutofit/>
          </a:bodyPr>
          <a:lstStyle/>
          <a:p>
            <a:pPr marL="0" marR="0" lvl="0" indent="0" algn="ctr" rtl="0">
              <a:lnSpc>
                <a:spcPct val="66326"/>
              </a:lnSpc>
              <a:spcBef>
                <a:spcPts val="0"/>
              </a:spcBef>
              <a:buNone/>
            </a:pPr>
            <a:endParaRPr sz="19600" b="1" dirty="0">
              <a:solidFill>
                <a:schemeClr val="dk2"/>
              </a:solidFill>
              <a:latin typeface="Nunito"/>
              <a:ea typeface="Nunito"/>
              <a:cs typeface="Nunito"/>
              <a:sym typeface="Nunito"/>
            </a:endParaRPr>
          </a:p>
          <a:p>
            <a:pPr marL="0" marR="0" lvl="0" indent="0" algn="ctr" rtl="0">
              <a:lnSpc>
                <a:spcPct val="66326"/>
              </a:lnSpc>
              <a:spcBef>
                <a:spcPts val="0"/>
              </a:spcBef>
              <a:buNone/>
            </a:pPr>
            <a:r>
              <a:rPr lang="en-US" sz="19600" b="1" dirty="0">
                <a:solidFill>
                  <a:schemeClr val="dk2"/>
                </a:solidFill>
                <a:latin typeface="Nunito"/>
                <a:ea typeface="Nunito"/>
                <a:cs typeface="Nunito"/>
                <a:sym typeface="Nunito"/>
              </a:rPr>
              <a:t>Thanks!</a:t>
            </a:r>
          </a:p>
        </p:txBody>
      </p:sp>
      <p:sp>
        <p:nvSpPr>
          <p:cNvPr id="306" name="Shape 306"/>
          <p:cNvSpPr txBox="1"/>
          <p:nvPr/>
        </p:nvSpPr>
        <p:spPr>
          <a:xfrm>
            <a:off x="9881815" y="7654804"/>
            <a:ext cx="4658700" cy="7695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4400">
                <a:solidFill>
                  <a:schemeClr val="accent2"/>
                </a:solidFill>
                <a:latin typeface="Nunito"/>
                <a:ea typeface="Nunito"/>
                <a:cs typeface="Nunito"/>
                <a:sym typeface="Nunito"/>
              </a:rPr>
              <a:t>Any questions?</a:t>
            </a:r>
          </a:p>
        </p:txBody>
      </p:sp>
      <p:sp>
        <p:nvSpPr>
          <p:cNvPr id="307" name="Shape 307"/>
          <p:cNvSpPr/>
          <p:nvPr/>
        </p:nvSpPr>
        <p:spPr>
          <a:xfrm>
            <a:off x="11085395" y="2081928"/>
            <a:ext cx="2251500" cy="2440200"/>
          </a:xfrm>
          <a:custGeom>
            <a:avLst/>
            <a:gdLst/>
            <a:ahLst/>
            <a:cxnLst/>
            <a:rect l="0" t="0" r="0" b="0"/>
            <a:pathLst>
              <a:path w="120000" h="120000" extrusionOk="0">
                <a:moveTo>
                  <a:pt x="116273" y="67075"/>
                </a:moveTo>
                <a:lnTo>
                  <a:pt x="116273" y="67075"/>
                </a:lnTo>
                <a:cubicBezTo>
                  <a:pt x="118696" y="63486"/>
                  <a:pt x="119979" y="59614"/>
                  <a:pt x="119979" y="55292"/>
                </a:cubicBezTo>
                <a:cubicBezTo>
                  <a:pt x="119979" y="50368"/>
                  <a:pt x="118045" y="46045"/>
                  <a:pt x="114176" y="42474"/>
                </a:cubicBezTo>
                <a:cubicBezTo>
                  <a:pt x="110123" y="38753"/>
                  <a:pt x="105440" y="36967"/>
                  <a:pt x="99962" y="36967"/>
                </a:cubicBezTo>
                <a:cubicBezTo>
                  <a:pt x="86217" y="36967"/>
                  <a:pt x="86217" y="36967"/>
                  <a:pt x="86217" y="36967"/>
                </a:cubicBezTo>
                <a:cubicBezTo>
                  <a:pt x="88803" y="32194"/>
                  <a:pt x="90106" y="27570"/>
                  <a:pt x="90106" y="23097"/>
                </a:cubicBezTo>
                <a:cubicBezTo>
                  <a:pt x="90106" y="17440"/>
                  <a:pt x="89129" y="12967"/>
                  <a:pt x="87357" y="9678"/>
                </a:cubicBezTo>
                <a:cubicBezTo>
                  <a:pt x="85423" y="6408"/>
                  <a:pt x="82837" y="3871"/>
                  <a:pt x="79294" y="2386"/>
                </a:cubicBezTo>
                <a:cubicBezTo>
                  <a:pt x="75893" y="751"/>
                  <a:pt x="71861" y="0"/>
                  <a:pt x="67503" y="0"/>
                </a:cubicBezTo>
                <a:cubicBezTo>
                  <a:pt x="64917" y="0"/>
                  <a:pt x="62494" y="902"/>
                  <a:pt x="60559" y="2687"/>
                </a:cubicBezTo>
                <a:cubicBezTo>
                  <a:pt x="58299" y="4773"/>
                  <a:pt x="56670" y="7310"/>
                  <a:pt x="55713" y="10430"/>
                </a:cubicBezTo>
                <a:cubicBezTo>
                  <a:pt x="54736" y="13719"/>
                  <a:pt x="53921" y="16689"/>
                  <a:pt x="53290" y="19527"/>
                </a:cubicBezTo>
                <a:cubicBezTo>
                  <a:pt x="52638" y="22515"/>
                  <a:pt x="51681" y="24601"/>
                  <a:pt x="50541" y="25785"/>
                </a:cubicBezTo>
                <a:cubicBezTo>
                  <a:pt x="47955" y="28322"/>
                  <a:pt x="45206" y="31442"/>
                  <a:pt x="42151" y="35032"/>
                </a:cubicBezTo>
                <a:cubicBezTo>
                  <a:pt x="36816" y="41290"/>
                  <a:pt x="33253" y="45011"/>
                  <a:pt x="31481" y="46195"/>
                </a:cubicBezTo>
                <a:cubicBezTo>
                  <a:pt x="9998" y="46195"/>
                  <a:pt x="9998" y="46195"/>
                  <a:pt x="9998" y="46195"/>
                </a:cubicBezTo>
                <a:cubicBezTo>
                  <a:pt x="7269" y="46195"/>
                  <a:pt x="4846" y="47097"/>
                  <a:pt x="2891" y="48883"/>
                </a:cubicBezTo>
                <a:cubicBezTo>
                  <a:pt x="957" y="50668"/>
                  <a:pt x="0" y="52924"/>
                  <a:pt x="0" y="55442"/>
                </a:cubicBezTo>
                <a:cubicBezTo>
                  <a:pt x="0" y="101506"/>
                  <a:pt x="0" y="101506"/>
                  <a:pt x="0" y="101506"/>
                </a:cubicBezTo>
                <a:cubicBezTo>
                  <a:pt x="0" y="104025"/>
                  <a:pt x="957" y="106280"/>
                  <a:pt x="2891" y="108065"/>
                </a:cubicBezTo>
                <a:cubicBezTo>
                  <a:pt x="4846" y="109851"/>
                  <a:pt x="7269" y="110734"/>
                  <a:pt x="9998" y="110734"/>
                </a:cubicBezTo>
                <a:cubicBezTo>
                  <a:pt x="32458" y="110734"/>
                  <a:pt x="32458" y="110734"/>
                  <a:pt x="32458" y="110734"/>
                </a:cubicBezTo>
                <a:cubicBezTo>
                  <a:pt x="33741" y="110734"/>
                  <a:pt x="37305" y="111787"/>
                  <a:pt x="43271" y="113722"/>
                </a:cubicBezTo>
                <a:cubicBezTo>
                  <a:pt x="49726" y="115658"/>
                  <a:pt x="55387" y="117293"/>
                  <a:pt x="60234" y="118346"/>
                </a:cubicBezTo>
                <a:cubicBezTo>
                  <a:pt x="65080" y="119379"/>
                  <a:pt x="70089" y="119981"/>
                  <a:pt x="75078" y="119981"/>
                </a:cubicBezTo>
                <a:cubicBezTo>
                  <a:pt x="85097" y="119981"/>
                  <a:pt x="85097" y="119981"/>
                  <a:pt x="85097" y="119981"/>
                </a:cubicBezTo>
                <a:cubicBezTo>
                  <a:pt x="92367" y="119981"/>
                  <a:pt x="98333" y="118045"/>
                  <a:pt x="102854" y="114173"/>
                </a:cubicBezTo>
                <a:cubicBezTo>
                  <a:pt x="107374" y="110302"/>
                  <a:pt x="109492" y="105077"/>
                  <a:pt x="109492" y="98368"/>
                </a:cubicBezTo>
                <a:cubicBezTo>
                  <a:pt x="112547" y="94646"/>
                  <a:pt x="114176" y="90324"/>
                  <a:pt x="114176" y="85550"/>
                </a:cubicBezTo>
                <a:cubicBezTo>
                  <a:pt x="114176" y="84516"/>
                  <a:pt x="114013" y="83464"/>
                  <a:pt x="114013" y="82411"/>
                </a:cubicBezTo>
                <a:cubicBezTo>
                  <a:pt x="115947" y="79141"/>
                  <a:pt x="116925" y="75721"/>
                  <a:pt x="116925" y="71981"/>
                </a:cubicBezTo>
                <a:cubicBezTo>
                  <a:pt x="116925" y="70346"/>
                  <a:pt x="116599" y="68711"/>
                  <a:pt x="116273" y="67075"/>
                </a:cubicBezTo>
                <a:close/>
                <a:moveTo>
                  <a:pt x="18571" y="100153"/>
                </a:moveTo>
                <a:lnTo>
                  <a:pt x="18571" y="100153"/>
                </a:lnTo>
                <a:cubicBezTo>
                  <a:pt x="17593" y="101055"/>
                  <a:pt x="16473" y="101506"/>
                  <a:pt x="15007" y="101506"/>
                </a:cubicBezTo>
                <a:cubicBezTo>
                  <a:pt x="13724" y="101506"/>
                  <a:pt x="12421" y="101055"/>
                  <a:pt x="11464" y="100153"/>
                </a:cubicBezTo>
                <a:cubicBezTo>
                  <a:pt x="10487" y="99270"/>
                  <a:pt x="9998" y="98217"/>
                  <a:pt x="9998" y="96883"/>
                </a:cubicBezTo>
                <a:cubicBezTo>
                  <a:pt x="9998" y="95680"/>
                  <a:pt x="10487" y="94646"/>
                  <a:pt x="11464" y="93744"/>
                </a:cubicBezTo>
                <a:cubicBezTo>
                  <a:pt x="12421" y="92711"/>
                  <a:pt x="13724" y="92259"/>
                  <a:pt x="15007" y="92259"/>
                </a:cubicBezTo>
                <a:cubicBezTo>
                  <a:pt x="16473" y="92259"/>
                  <a:pt x="17593" y="92711"/>
                  <a:pt x="18571" y="93744"/>
                </a:cubicBezTo>
                <a:cubicBezTo>
                  <a:pt x="19528" y="94646"/>
                  <a:pt x="20016" y="95680"/>
                  <a:pt x="20016" y="96883"/>
                </a:cubicBezTo>
                <a:cubicBezTo>
                  <a:pt x="20016" y="98217"/>
                  <a:pt x="19528" y="99270"/>
                  <a:pt x="18571" y="100153"/>
                </a:cubicBezTo>
                <a:close/>
                <a:moveTo>
                  <a:pt x="108352" y="61268"/>
                </a:moveTo>
                <a:lnTo>
                  <a:pt x="108352" y="61268"/>
                </a:lnTo>
                <a:cubicBezTo>
                  <a:pt x="107232" y="63486"/>
                  <a:pt x="105766" y="64538"/>
                  <a:pt x="104157" y="64689"/>
                </a:cubicBezTo>
                <a:cubicBezTo>
                  <a:pt x="104972" y="65440"/>
                  <a:pt x="105603" y="66624"/>
                  <a:pt x="106091" y="68109"/>
                </a:cubicBezTo>
                <a:cubicBezTo>
                  <a:pt x="106580" y="69444"/>
                  <a:pt x="106906" y="70797"/>
                  <a:pt x="106906" y="71981"/>
                </a:cubicBezTo>
                <a:cubicBezTo>
                  <a:pt x="106906" y="75420"/>
                  <a:pt x="105440" y="78239"/>
                  <a:pt x="102711" y="80626"/>
                </a:cubicBezTo>
                <a:cubicBezTo>
                  <a:pt x="103668" y="82129"/>
                  <a:pt x="104157" y="83765"/>
                  <a:pt x="104157" y="85550"/>
                </a:cubicBezTo>
                <a:cubicBezTo>
                  <a:pt x="104157" y="87335"/>
                  <a:pt x="103668" y="89140"/>
                  <a:pt x="102854" y="90925"/>
                </a:cubicBezTo>
                <a:cubicBezTo>
                  <a:pt x="101897" y="92711"/>
                  <a:pt x="100593" y="93895"/>
                  <a:pt x="99148" y="94646"/>
                </a:cubicBezTo>
                <a:cubicBezTo>
                  <a:pt x="99311" y="96131"/>
                  <a:pt x="99473" y="97465"/>
                  <a:pt x="99473" y="98668"/>
                </a:cubicBezTo>
                <a:cubicBezTo>
                  <a:pt x="99473" y="106712"/>
                  <a:pt x="94464" y="110734"/>
                  <a:pt x="84466" y="110734"/>
                </a:cubicBezTo>
                <a:cubicBezTo>
                  <a:pt x="75078" y="110734"/>
                  <a:pt x="75078" y="110734"/>
                  <a:pt x="75078" y="110734"/>
                </a:cubicBezTo>
                <a:cubicBezTo>
                  <a:pt x="68135" y="110734"/>
                  <a:pt x="59256" y="108949"/>
                  <a:pt x="48281" y="105528"/>
                </a:cubicBezTo>
                <a:cubicBezTo>
                  <a:pt x="48118" y="105378"/>
                  <a:pt x="47303" y="105227"/>
                  <a:pt x="46020" y="104776"/>
                </a:cubicBezTo>
                <a:cubicBezTo>
                  <a:pt x="44737" y="104325"/>
                  <a:pt x="43923" y="104025"/>
                  <a:pt x="43271" y="103893"/>
                </a:cubicBezTo>
                <a:cubicBezTo>
                  <a:pt x="42620" y="103592"/>
                  <a:pt x="41825" y="103442"/>
                  <a:pt x="40522" y="102991"/>
                </a:cubicBezTo>
                <a:cubicBezTo>
                  <a:pt x="39239" y="102690"/>
                  <a:pt x="38262" y="102389"/>
                  <a:pt x="37631" y="102239"/>
                </a:cubicBezTo>
                <a:cubicBezTo>
                  <a:pt x="36816" y="102089"/>
                  <a:pt x="36022" y="101938"/>
                  <a:pt x="35044" y="101807"/>
                </a:cubicBezTo>
                <a:cubicBezTo>
                  <a:pt x="34067" y="101638"/>
                  <a:pt x="33253" y="101506"/>
                  <a:pt x="32458" y="101506"/>
                </a:cubicBezTo>
                <a:cubicBezTo>
                  <a:pt x="30035" y="101506"/>
                  <a:pt x="30035" y="101506"/>
                  <a:pt x="30035" y="101506"/>
                </a:cubicBezTo>
                <a:cubicBezTo>
                  <a:pt x="30035" y="55442"/>
                  <a:pt x="30035" y="55442"/>
                  <a:pt x="30035" y="55442"/>
                </a:cubicBezTo>
                <a:cubicBezTo>
                  <a:pt x="32458" y="55442"/>
                  <a:pt x="32458" y="55442"/>
                  <a:pt x="32458" y="55442"/>
                </a:cubicBezTo>
                <a:cubicBezTo>
                  <a:pt x="33436" y="55442"/>
                  <a:pt x="34230" y="55141"/>
                  <a:pt x="35370" y="54709"/>
                </a:cubicBezTo>
                <a:cubicBezTo>
                  <a:pt x="36327" y="54258"/>
                  <a:pt x="37305" y="53657"/>
                  <a:pt x="38425" y="52754"/>
                </a:cubicBezTo>
                <a:cubicBezTo>
                  <a:pt x="39565" y="51871"/>
                  <a:pt x="40522" y="51119"/>
                  <a:pt x="41500" y="50236"/>
                </a:cubicBezTo>
                <a:cubicBezTo>
                  <a:pt x="42294" y="49334"/>
                  <a:pt x="43434" y="48281"/>
                  <a:pt x="44574" y="47097"/>
                </a:cubicBezTo>
                <a:cubicBezTo>
                  <a:pt x="45694" y="45763"/>
                  <a:pt x="46672" y="44711"/>
                  <a:pt x="47303" y="43978"/>
                </a:cubicBezTo>
                <a:cubicBezTo>
                  <a:pt x="47955" y="43226"/>
                  <a:pt x="48769" y="42173"/>
                  <a:pt x="49726" y="40989"/>
                </a:cubicBezTo>
                <a:cubicBezTo>
                  <a:pt x="50704" y="39805"/>
                  <a:pt x="51355" y="39204"/>
                  <a:pt x="51518" y="38903"/>
                </a:cubicBezTo>
                <a:cubicBezTo>
                  <a:pt x="54410" y="35614"/>
                  <a:pt x="56344" y="33397"/>
                  <a:pt x="57485" y="32344"/>
                </a:cubicBezTo>
                <a:cubicBezTo>
                  <a:pt x="59582" y="30258"/>
                  <a:pt x="61191" y="27570"/>
                  <a:pt x="62168" y="24451"/>
                </a:cubicBezTo>
                <a:cubicBezTo>
                  <a:pt x="63146" y="21162"/>
                  <a:pt x="63940" y="18173"/>
                  <a:pt x="64591" y="15354"/>
                </a:cubicBezTo>
                <a:cubicBezTo>
                  <a:pt x="65243" y="12516"/>
                  <a:pt x="66200" y="10430"/>
                  <a:pt x="67503" y="9246"/>
                </a:cubicBezTo>
                <a:cubicBezTo>
                  <a:pt x="72513" y="9246"/>
                  <a:pt x="75893" y="10430"/>
                  <a:pt x="77502" y="12667"/>
                </a:cubicBezTo>
                <a:cubicBezTo>
                  <a:pt x="79131" y="14903"/>
                  <a:pt x="80088" y="18342"/>
                  <a:pt x="80088" y="23097"/>
                </a:cubicBezTo>
                <a:cubicBezTo>
                  <a:pt x="80088" y="25935"/>
                  <a:pt x="78805" y="29807"/>
                  <a:pt x="76219" y="34731"/>
                </a:cubicBezTo>
                <a:cubicBezTo>
                  <a:pt x="73796" y="39486"/>
                  <a:pt x="72513" y="43376"/>
                  <a:pt x="72513" y="46195"/>
                </a:cubicBezTo>
                <a:cubicBezTo>
                  <a:pt x="99962" y="46195"/>
                  <a:pt x="99962" y="46195"/>
                  <a:pt x="99962" y="46195"/>
                </a:cubicBezTo>
                <a:cubicBezTo>
                  <a:pt x="102711" y="46195"/>
                  <a:pt x="104972" y="47097"/>
                  <a:pt x="106906" y="48883"/>
                </a:cubicBezTo>
                <a:cubicBezTo>
                  <a:pt x="109003" y="50819"/>
                  <a:pt x="109960" y="52924"/>
                  <a:pt x="109960" y="55442"/>
                </a:cubicBezTo>
                <a:cubicBezTo>
                  <a:pt x="109960" y="57096"/>
                  <a:pt x="109492" y="59013"/>
                  <a:pt x="108352" y="61268"/>
                </a:cubicBezTo>
                <a:close/>
                <a:moveTo>
                  <a:pt x="108352" y="61268"/>
                </a:moveTo>
                <a:lnTo>
                  <a:pt x="108352" y="61268"/>
                </a:lnTo>
                <a:close/>
              </a:path>
            </a:pathLst>
          </a:custGeom>
          <a:solidFill>
            <a:schemeClr val="accent2"/>
          </a:solidFill>
          <a:ln>
            <a:noFill/>
          </a:ln>
        </p:spPr>
        <p:txBody>
          <a:bodyPr wrap="square" lIns="91425" tIns="45700" rIns="91425" bIns="45700" anchor="ctr" anchorCtr="0">
            <a:noAutofit/>
          </a:bodyPr>
          <a:lstStyle/>
          <a:p>
            <a:pPr marL="0" marR="0" lvl="0" indent="0" algn="l" rtl="0">
              <a:spcBef>
                <a:spcPts val="0"/>
              </a:spcBef>
              <a:buNone/>
            </a:pPr>
            <a:endParaRPr sz="7197">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p:nvPr/>
        </p:nvSpPr>
        <p:spPr>
          <a:xfrm>
            <a:off x="2508025" y="8703925"/>
            <a:ext cx="11875800" cy="2774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Multiple filters to get multiple feature maps -&gt; Each feature map tries to extract different information.</a:t>
            </a:r>
          </a:p>
        </p:txBody>
      </p:sp>
      <p:sp>
        <p:nvSpPr>
          <p:cNvPr id="115" name="Shape 115"/>
          <p:cNvSpPr txBox="1"/>
          <p:nvPr/>
        </p:nvSpPr>
        <p:spPr>
          <a:xfrm>
            <a:off x="3985382" y="1241274"/>
            <a:ext cx="164424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Convolution</a:t>
            </a:r>
          </a:p>
        </p:txBody>
      </p:sp>
      <p:pic>
        <p:nvPicPr>
          <p:cNvPr id="116" name="Shape 116"/>
          <p:cNvPicPr preferRelativeResize="0"/>
          <p:nvPr/>
        </p:nvPicPr>
        <p:blipFill>
          <a:blip r:embed="rId3">
            <a:alphaModFix/>
          </a:blip>
          <a:stretch>
            <a:fillRect/>
          </a:stretch>
        </p:blipFill>
        <p:spPr>
          <a:xfrm>
            <a:off x="6034375" y="3119402"/>
            <a:ext cx="12870101" cy="5029700"/>
          </a:xfrm>
          <a:prstGeom prst="rect">
            <a:avLst/>
          </a:prstGeom>
          <a:noFill/>
          <a:ln>
            <a:noFill/>
          </a:ln>
        </p:spPr>
      </p:pic>
      <p:pic>
        <p:nvPicPr>
          <p:cNvPr id="117" name="Shape 117"/>
          <p:cNvPicPr preferRelativeResize="0"/>
          <p:nvPr/>
        </p:nvPicPr>
        <p:blipFill>
          <a:blip r:embed="rId4">
            <a:alphaModFix/>
          </a:blip>
          <a:stretch>
            <a:fillRect/>
          </a:stretch>
        </p:blipFill>
        <p:spPr>
          <a:xfrm>
            <a:off x="14150949" y="10242802"/>
            <a:ext cx="12870099" cy="14693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Feature engineering is automatic</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No pre-defined filters are required.</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Optimal filter weights are based off of the raw data</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Learns the best features.</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23" name="Shape 123"/>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Feature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Filters are 4-dimensional</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 No of filters * 3-D tensors</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Tensors – Size (m*n) * channel</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Input Layer = Number of samples * Color (Channel) * Width * Height</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Filter layer = # Feature in, # Features out, filter width, filter height</a:t>
            </a:r>
          </a:p>
          <a:p>
            <a:pPr marL="914400" marR="0" lvl="1"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So, what all of the above 4 should we specify?</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29" name="Shape 129"/>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Filter’s Size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Input shape size = (30, 3, 64, 64)</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Filter shape = (?, 32, 3, 3 )</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Assuming we have zero-padded</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What is the shape after convolution?</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35" name="Shape 135"/>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Filter’s Size - Example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Images have non-linearity -&gt; Borders, colors, Intensity	</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ReLU (Rectifier Linear Unit) – To add non-linearity</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41" name="Shape 141"/>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Activation Function</a:t>
            </a:r>
          </a:p>
        </p:txBody>
      </p:sp>
      <p:pic>
        <p:nvPicPr>
          <p:cNvPr id="142" name="Shape 142"/>
          <p:cNvPicPr preferRelativeResize="0"/>
          <p:nvPr/>
        </p:nvPicPr>
        <p:blipFill>
          <a:blip r:embed="rId3">
            <a:alphaModFix/>
          </a:blip>
          <a:stretch>
            <a:fillRect/>
          </a:stretch>
        </p:blipFill>
        <p:spPr>
          <a:xfrm>
            <a:off x="3876800" y="5724600"/>
            <a:ext cx="15104725" cy="578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p:nvPr/>
        </p:nvSpPr>
        <p:spPr>
          <a:xfrm>
            <a:off x="2097075" y="3616500"/>
            <a:ext cx="20069400" cy="2108100"/>
          </a:xfrm>
          <a:prstGeom prst="rect">
            <a:avLst/>
          </a:prstGeom>
          <a:noFill/>
          <a:ln>
            <a:noFill/>
          </a:ln>
        </p:spPr>
        <p:txBody>
          <a:bodyPr wrap="square" lIns="91425" tIns="45700" rIns="91425" bIns="45700" anchor="t" anchorCtr="0">
            <a:noAutofit/>
          </a:bodyPr>
          <a:lstStyle/>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“A common practice to gain invariant features in object recognition models is to aggregate multiple low-level features over a small neighborhood.”</a:t>
            </a:r>
          </a:p>
          <a:p>
            <a:pPr marL="457200" marR="0" lvl="0" indent="-457200" algn="l" rtl="0">
              <a:lnSpc>
                <a:spcPct val="140000"/>
              </a:lnSpc>
              <a:spcBef>
                <a:spcPts val="0"/>
              </a:spcBef>
              <a:spcAft>
                <a:spcPts val="0"/>
              </a:spcAft>
              <a:buClr>
                <a:schemeClr val="dk2"/>
              </a:buClr>
              <a:buSzPts val="3600"/>
              <a:buFont typeface="Nunito"/>
              <a:buChar char="●"/>
            </a:pPr>
            <a:r>
              <a:rPr lang="en-US" sz="3600">
                <a:solidFill>
                  <a:schemeClr val="dk2"/>
                </a:solidFill>
                <a:latin typeface="Nunito"/>
                <a:ea typeface="Nunito"/>
                <a:cs typeface="Nunito"/>
                <a:sym typeface="Nunito"/>
              </a:rPr>
              <a:t>Take max of n * n dimension of the feature map.</a:t>
            </a:r>
          </a:p>
          <a:p>
            <a:pPr marL="457200" marR="0" lvl="0" indent="-457200" algn="l" rtl="0">
              <a:lnSpc>
                <a:spcPct val="140000"/>
              </a:lnSpc>
              <a:spcBef>
                <a:spcPts val="0"/>
              </a:spcBef>
              <a:buClr>
                <a:schemeClr val="dk2"/>
              </a:buClr>
              <a:buSzPts val="3600"/>
              <a:buFont typeface="Nunito"/>
              <a:buChar char="●"/>
            </a:pPr>
            <a:r>
              <a:rPr lang="en-US" sz="3600">
                <a:solidFill>
                  <a:schemeClr val="dk2"/>
                </a:solidFill>
                <a:latin typeface="Nunito"/>
                <a:ea typeface="Nunito"/>
                <a:cs typeface="Nunito"/>
                <a:sym typeface="Nunito"/>
              </a:rPr>
              <a:t>For instance, 2 * 2 is as below:</a:t>
            </a:r>
          </a:p>
          <a:p>
            <a:pPr marL="0" marR="0" lvl="0" indent="0" algn="l" rtl="0">
              <a:lnSpc>
                <a:spcPct val="140000"/>
              </a:lnSpc>
              <a:spcBef>
                <a:spcPts val="0"/>
              </a:spcBef>
              <a:buNone/>
            </a:pPr>
            <a:endParaRPr sz="3600">
              <a:solidFill>
                <a:schemeClr val="dk2"/>
              </a:solidFill>
              <a:latin typeface="Nunito"/>
              <a:ea typeface="Nunito"/>
              <a:cs typeface="Nunito"/>
              <a:sym typeface="Nunito"/>
            </a:endParaRPr>
          </a:p>
          <a:p>
            <a:pPr marL="0" marR="0" lvl="0" indent="0" algn="l" rtl="0">
              <a:lnSpc>
                <a:spcPct val="140000"/>
              </a:lnSpc>
              <a:spcBef>
                <a:spcPts val="0"/>
              </a:spcBef>
              <a:buNone/>
            </a:pPr>
            <a:endParaRPr sz="3600">
              <a:solidFill>
                <a:schemeClr val="dk2"/>
              </a:solidFill>
              <a:latin typeface="Nunito"/>
              <a:ea typeface="Nunito"/>
              <a:cs typeface="Nunito"/>
              <a:sym typeface="Nunito"/>
            </a:endParaRPr>
          </a:p>
        </p:txBody>
      </p:sp>
      <p:sp>
        <p:nvSpPr>
          <p:cNvPr id="148" name="Shape 148"/>
          <p:cNvSpPr txBox="1"/>
          <p:nvPr/>
        </p:nvSpPr>
        <p:spPr>
          <a:xfrm>
            <a:off x="436650" y="1241275"/>
            <a:ext cx="23450700" cy="1323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8000" b="1">
                <a:solidFill>
                  <a:schemeClr val="dk1"/>
                </a:solidFill>
                <a:latin typeface="Nunito"/>
                <a:ea typeface="Nunito"/>
                <a:cs typeface="Nunito"/>
                <a:sym typeface="Nunito"/>
              </a:rPr>
              <a:t>Max Pooling/ Down sampling</a:t>
            </a:r>
          </a:p>
        </p:txBody>
      </p:sp>
      <p:pic>
        <p:nvPicPr>
          <p:cNvPr id="149" name="Shape 149"/>
          <p:cNvPicPr preferRelativeResize="0"/>
          <p:nvPr/>
        </p:nvPicPr>
        <p:blipFill>
          <a:blip r:embed="rId3">
            <a:alphaModFix/>
          </a:blip>
          <a:stretch>
            <a:fillRect/>
          </a:stretch>
        </p:blipFill>
        <p:spPr>
          <a:xfrm>
            <a:off x="1861275" y="7495175"/>
            <a:ext cx="20305200" cy="3498175"/>
          </a:xfrm>
          <a:prstGeom prst="rect">
            <a:avLst/>
          </a:prstGeom>
          <a:noFill/>
          <a:ln>
            <a:noFill/>
          </a:ln>
        </p:spPr>
      </p:pic>
    </p:spTree>
  </p:cSld>
  <p:clrMapOvr>
    <a:masterClrMapping/>
  </p:clrMapOvr>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1144</Words>
  <Application>Microsoft Office PowerPoint</Application>
  <PresentationFormat>Custom</PresentationFormat>
  <Paragraphs>149</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Nunito</vt:lpstr>
      <vt:lpstr>Calibri</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Bhansali, Naveen</cp:lastModifiedBy>
  <cp:revision>17</cp:revision>
  <dcterms:modified xsi:type="dcterms:W3CDTF">2017-12-13T14:20:50Z</dcterms:modified>
</cp:coreProperties>
</file>