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5" r:id="rId1"/>
  </p:sldMasterIdLst>
  <p:notesMasterIdLst>
    <p:notesMasterId r:id="rId12"/>
  </p:notesMasterIdLst>
  <p:sldIdLst>
    <p:sldId id="256" r:id="rId2"/>
    <p:sldId id="269" r:id="rId3"/>
    <p:sldId id="271" r:id="rId4"/>
    <p:sldId id="277" r:id="rId5"/>
    <p:sldId id="273" r:id="rId6"/>
    <p:sldId id="278" r:id="rId7"/>
    <p:sldId id="279" r:id="rId8"/>
    <p:sldId id="280" r:id="rId9"/>
    <p:sldId id="274" r:id="rId10"/>
    <p:sldId id="276"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8026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2142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7720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02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3668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489EFA0-AEC6-8810-B851-128F6E2591FB}"/>
            </a:ext>
          </a:extLst>
        </p:cNvPr>
        <p:cNvGrpSpPr/>
        <p:nvPr/>
      </p:nvGrpSpPr>
      <p:grpSpPr>
        <a:xfrm>
          <a:off x="0" y="0"/>
          <a:ext cx="0" cy="0"/>
          <a:chOff x="0" y="0"/>
          <a:chExt cx="0" cy="0"/>
        </a:xfrm>
      </p:grpSpPr>
      <p:sp>
        <p:nvSpPr>
          <p:cNvPr id="1528" name="Google Shape;1528;p:notes">
            <a:extLst>
              <a:ext uri="{FF2B5EF4-FFF2-40B4-BE49-F238E27FC236}">
                <a16:creationId xmlns:a16="http://schemas.microsoft.com/office/drawing/2014/main" id="{03CE663F-0915-5D89-6EC0-8A95D528AC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a:extLst>
              <a:ext uri="{FF2B5EF4-FFF2-40B4-BE49-F238E27FC236}">
                <a16:creationId xmlns:a16="http://schemas.microsoft.com/office/drawing/2014/main" id="{927E5276-CAC9-500F-F497-D9D3FF2C77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6778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833FAC9-6071-077A-99A4-03966EBD4821}"/>
            </a:ext>
          </a:extLst>
        </p:cNvPr>
        <p:cNvGrpSpPr/>
        <p:nvPr/>
      </p:nvGrpSpPr>
      <p:grpSpPr>
        <a:xfrm>
          <a:off x="0" y="0"/>
          <a:ext cx="0" cy="0"/>
          <a:chOff x="0" y="0"/>
          <a:chExt cx="0" cy="0"/>
        </a:xfrm>
      </p:grpSpPr>
      <p:sp>
        <p:nvSpPr>
          <p:cNvPr id="1528" name="Google Shape;1528;p:notes">
            <a:extLst>
              <a:ext uri="{FF2B5EF4-FFF2-40B4-BE49-F238E27FC236}">
                <a16:creationId xmlns:a16="http://schemas.microsoft.com/office/drawing/2014/main" id="{4FED8B73-6A07-FF54-D8D1-41229118BF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a:extLst>
              <a:ext uri="{FF2B5EF4-FFF2-40B4-BE49-F238E27FC236}">
                <a16:creationId xmlns:a16="http://schemas.microsoft.com/office/drawing/2014/main" id="{6D2D66CA-652A-53A4-AE8B-1C291154F5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2398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22B4935-F18A-29D1-C780-AC806CE7B6BA}"/>
            </a:ext>
          </a:extLst>
        </p:cNvPr>
        <p:cNvGrpSpPr/>
        <p:nvPr/>
      </p:nvGrpSpPr>
      <p:grpSpPr>
        <a:xfrm>
          <a:off x="0" y="0"/>
          <a:ext cx="0" cy="0"/>
          <a:chOff x="0" y="0"/>
          <a:chExt cx="0" cy="0"/>
        </a:xfrm>
      </p:grpSpPr>
      <p:sp>
        <p:nvSpPr>
          <p:cNvPr id="1528" name="Google Shape;1528;p:notes">
            <a:extLst>
              <a:ext uri="{FF2B5EF4-FFF2-40B4-BE49-F238E27FC236}">
                <a16:creationId xmlns:a16="http://schemas.microsoft.com/office/drawing/2014/main" id="{20FA82F4-B884-3020-E880-551BC0FB87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a:extLst>
              <a:ext uri="{FF2B5EF4-FFF2-40B4-BE49-F238E27FC236}">
                <a16:creationId xmlns:a16="http://schemas.microsoft.com/office/drawing/2014/main" id="{85EFF127-7B3B-4CC8-9644-987637D2AF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3187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7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140"/>
          <p:cNvSpPr txBox="1">
            <a:spLocks noGrp="1"/>
          </p:cNvSpPr>
          <p:nvPr>
            <p:ph type="ctrTitle"/>
          </p:nvPr>
        </p:nvSpPr>
        <p:spPr>
          <a:xfrm>
            <a:off x="311700" y="1342225"/>
            <a:ext cx="8520600" cy="3030600"/>
          </a:xfrm>
          <a:prstGeom prst="rect">
            <a:avLst/>
          </a:prstGeom>
        </p:spPr>
        <p:txBody>
          <a:bodyPr spcFirstLastPara="1" wrap="square" lIns="91425" tIns="91425" rIns="91425" bIns="91425" anchor="b" anchorCtr="0">
            <a:spAutoFit/>
          </a:bodyPr>
          <a:lstStyle/>
          <a:p>
            <a:pPr marL="0" lvl="0" indent="0" algn="ctr" rtl="0">
              <a:lnSpc>
                <a:spcPct val="115000"/>
              </a:lnSpc>
              <a:spcBef>
                <a:spcPts val="1200"/>
              </a:spcBef>
              <a:spcAft>
                <a:spcPts val="0"/>
              </a:spcAft>
              <a:buClr>
                <a:schemeClr val="dk1"/>
              </a:buClr>
              <a:buSzPts val="1100"/>
              <a:buFont typeface="Arial"/>
              <a:buNone/>
            </a:pPr>
            <a:r>
              <a:rPr lang="vi" sz="1800" b="1" dirty="0"/>
              <a:t>Chuyên đề 4(CE) Lập trình Ô Tô</a:t>
            </a:r>
            <a:endParaRPr sz="1800" b="1" dirty="0"/>
          </a:p>
          <a:p>
            <a:pPr marL="0" lvl="0" indent="0" algn="ctr" rtl="0">
              <a:lnSpc>
                <a:spcPct val="115000"/>
              </a:lnSpc>
              <a:spcBef>
                <a:spcPts val="1200"/>
              </a:spcBef>
              <a:spcAft>
                <a:spcPts val="0"/>
              </a:spcAft>
              <a:buClr>
                <a:schemeClr val="dk1"/>
              </a:buClr>
              <a:buSzPts val="1100"/>
              <a:buFont typeface="Arial"/>
              <a:buNone/>
            </a:pPr>
            <a:r>
              <a:rPr lang="vi" sz="1800" b="1" dirty="0"/>
              <a:t>Thiết kế và triển khai hệ thống giám sát tốc độ, vòng tua máy và trạng thái trên xe ô tô</a:t>
            </a:r>
            <a:r>
              <a:rPr lang="vi" sz="1300" dirty="0"/>
              <a:t> </a:t>
            </a:r>
            <a:endParaRPr sz="1300" dirty="0"/>
          </a:p>
          <a:p>
            <a:pPr marL="3657600" lvl="0" indent="457200" algn="l" rtl="0">
              <a:lnSpc>
                <a:spcPct val="115000"/>
              </a:lnSpc>
              <a:spcBef>
                <a:spcPts val="1200"/>
              </a:spcBef>
              <a:spcAft>
                <a:spcPts val="0"/>
              </a:spcAft>
              <a:buClr>
                <a:schemeClr val="dk1"/>
              </a:buClr>
              <a:buSzPts val="1100"/>
              <a:buFont typeface="Arial"/>
              <a:buNone/>
            </a:pPr>
            <a:r>
              <a:rPr lang="vi" sz="1300" dirty="0"/>
              <a:t>Sinh viên thực hiện: </a:t>
            </a:r>
            <a:r>
              <a:rPr lang="vi" sz="1300" b="1" dirty="0"/>
              <a:t>Võ Văn Tuấn</a:t>
            </a:r>
            <a:endParaRPr sz="1300" b="1" dirty="0"/>
          </a:p>
          <a:p>
            <a:pPr marL="5029200" lvl="0" indent="457200" algn="l" rtl="0">
              <a:lnSpc>
                <a:spcPct val="115000"/>
              </a:lnSpc>
              <a:spcBef>
                <a:spcPts val="1200"/>
              </a:spcBef>
              <a:spcAft>
                <a:spcPts val="0"/>
              </a:spcAft>
              <a:buClr>
                <a:schemeClr val="dk1"/>
              </a:buClr>
              <a:buSzPts val="1100"/>
              <a:buFont typeface="Arial"/>
              <a:buNone/>
            </a:pPr>
            <a:r>
              <a:rPr lang="vi" sz="1300" b="1" dirty="0"/>
              <a:t>   Trần Anh Tuấn</a:t>
            </a:r>
            <a:endParaRPr sz="1300" b="1" dirty="0"/>
          </a:p>
          <a:p>
            <a:pPr marL="5029200" lvl="0" indent="457200" algn="l" rtl="0">
              <a:lnSpc>
                <a:spcPct val="115000"/>
              </a:lnSpc>
              <a:spcBef>
                <a:spcPts val="1200"/>
              </a:spcBef>
              <a:spcAft>
                <a:spcPts val="0"/>
              </a:spcAft>
              <a:buClr>
                <a:schemeClr val="dk1"/>
              </a:buClr>
              <a:buSzPts val="1100"/>
              <a:buFont typeface="Arial"/>
              <a:buNone/>
            </a:pPr>
            <a:r>
              <a:rPr lang="vi" sz="1300" b="1" dirty="0"/>
              <a:t>    Nguyễn Duy Đại Thạch</a:t>
            </a:r>
            <a:endParaRPr sz="1300" b="1" dirty="0"/>
          </a:p>
          <a:p>
            <a:pPr marL="5029200" lvl="0" indent="457200" algn="l" rtl="0">
              <a:lnSpc>
                <a:spcPct val="115000"/>
              </a:lnSpc>
              <a:spcBef>
                <a:spcPts val="1200"/>
              </a:spcBef>
              <a:spcAft>
                <a:spcPts val="1200"/>
              </a:spcAft>
              <a:buNone/>
            </a:pPr>
            <a:r>
              <a:rPr lang="vi" sz="1300" b="1" dirty="0"/>
              <a:t>    Hoàng Minh Nghĩa</a:t>
            </a:r>
            <a:br>
              <a:rPr lang="vi" sz="1300" b="1" dirty="0"/>
            </a:br>
            <a:r>
              <a:rPr lang="vi" sz="1300" b="1" dirty="0"/>
              <a:t>	    Trương Đắc Trường</a:t>
            </a:r>
            <a:endParaRPr dirty="0"/>
          </a:p>
        </p:txBody>
      </p:sp>
      <p:pic>
        <p:nvPicPr>
          <p:cNvPr id="1532" name="Google Shape;1532;p140"/>
          <p:cNvPicPr preferRelativeResize="0"/>
          <p:nvPr/>
        </p:nvPicPr>
        <p:blipFill>
          <a:blip r:embed="rId3">
            <a:alphaModFix/>
          </a:blip>
          <a:stretch>
            <a:fillRect/>
          </a:stretch>
        </p:blipFill>
        <p:spPr>
          <a:xfrm>
            <a:off x="0" y="0"/>
            <a:ext cx="9144001" cy="1250751"/>
          </a:xfrm>
          <a:prstGeom prst="rect">
            <a:avLst/>
          </a:prstGeom>
          <a:noFill/>
          <a:ln>
            <a:noFill/>
          </a:ln>
        </p:spPr>
      </p:pic>
      <p:sp>
        <p:nvSpPr>
          <p:cNvPr id="1533" name="Google Shape;1533;p140"/>
          <p:cNvSpPr txBox="1"/>
          <p:nvPr/>
        </p:nvSpPr>
        <p:spPr>
          <a:xfrm>
            <a:off x="3829375" y="4464300"/>
            <a:ext cx="43428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1200"/>
              </a:spcAft>
              <a:buNone/>
            </a:pPr>
            <a:r>
              <a:rPr lang="vi" sz="1300">
                <a:solidFill>
                  <a:schemeClr val="dk1"/>
                </a:solidFill>
              </a:rPr>
              <a:t>Giảng viên hướng dẫn: TS.Nguyễn Vũ Anh Quang</a:t>
            </a:r>
            <a:endParaRPr sz="13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pic>
        <p:nvPicPr>
          <p:cNvPr id="1532" name="Google Shape;1532;p140"/>
          <p:cNvPicPr preferRelativeResize="0"/>
          <p:nvPr/>
        </p:nvPicPr>
        <p:blipFill>
          <a:blip r:embed="rId3">
            <a:alphaModFix/>
          </a:blip>
          <a:stretch>
            <a:fillRect/>
          </a:stretch>
        </p:blipFill>
        <p:spPr>
          <a:xfrm>
            <a:off x="-1" y="-131636"/>
            <a:ext cx="9144001" cy="1250751"/>
          </a:xfrm>
          <a:prstGeom prst="rect">
            <a:avLst/>
          </a:prstGeom>
          <a:noFill/>
          <a:ln>
            <a:noFill/>
          </a:ln>
        </p:spPr>
      </p:pic>
      <p:sp>
        <p:nvSpPr>
          <p:cNvPr id="4" name="Google Shape;1538;p141">
            <a:extLst>
              <a:ext uri="{FF2B5EF4-FFF2-40B4-BE49-F238E27FC236}">
                <a16:creationId xmlns:a16="http://schemas.microsoft.com/office/drawing/2014/main" id="{42A6F448-DA81-8808-6363-80C9E99022F4}"/>
              </a:ext>
            </a:extLst>
          </p:cNvPr>
          <p:cNvSpPr txBox="1">
            <a:spLocks/>
          </p:cNvSpPr>
          <p:nvPr/>
        </p:nvSpPr>
        <p:spPr>
          <a:xfrm>
            <a:off x="566249" y="1073541"/>
            <a:ext cx="80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2400" b="1" dirty="0">
                <a:latin typeface="Times New Roman" panose="02020603050405020304" pitchFamily="18" charset="0"/>
                <a:cs typeface="Times New Roman" panose="02020603050405020304" pitchFamily="18" charset="0"/>
              </a:rPr>
              <a:t>KẾT QUẢ ĐẠT ĐƯỢC</a:t>
            </a:r>
          </a:p>
        </p:txBody>
      </p:sp>
      <p:sp>
        <p:nvSpPr>
          <p:cNvPr id="5" name="Google Shape;1539;p141">
            <a:extLst>
              <a:ext uri="{FF2B5EF4-FFF2-40B4-BE49-F238E27FC236}">
                <a16:creationId xmlns:a16="http://schemas.microsoft.com/office/drawing/2014/main" id="{612FAA4F-E930-623C-5C31-EFFC49BCB70C}"/>
              </a:ext>
            </a:extLst>
          </p:cNvPr>
          <p:cNvSpPr txBox="1">
            <a:spLocks/>
          </p:cNvSpPr>
          <p:nvPr/>
        </p:nvSpPr>
        <p:spPr>
          <a:xfrm>
            <a:off x="566249" y="1646241"/>
            <a:ext cx="3067288" cy="572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r>
              <a:rPr lang="vi-VN" sz="1200" dirty="0">
                <a:solidFill>
                  <a:schemeClr val="tx1"/>
                </a:solidFill>
                <a:latin typeface="Times New Roman" panose="02020603050405020304" pitchFamily="18" charset="0"/>
                <a:cs typeface="Times New Roman" panose="02020603050405020304" pitchFamily="18" charset="0"/>
              </a:rPr>
              <a:t>Thiết kế hoàn thành hệ thống: </a:t>
            </a:r>
          </a:p>
        </p:txBody>
      </p:sp>
      <p:pic>
        <p:nvPicPr>
          <p:cNvPr id="3" name="Hình ảnh 2">
            <a:extLst>
              <a:ext uri="{FF2B5EF4-FFF2-40B4-BE49-F238E27FC236}">
                <a16:creationId xmlns:a16="http://schemas.microsoft.com/office/drawing/2014/main" id="{E62D4F55-4955-83F6-37A0-D45F47C052D5}"/>
              </a:ext>
            </a:extLst>
          </p:cNvPr>
          <p:cNvPicPr>
            <a:picLocks noChangeAspect="1"/>
          </p:cNvPicPr>
          <p:nvPr/>
        </p:nvPicPr>
        <p:blipFill>
          <a:blip r:embed="rId4"/>
          <a:stretch>
            <a:fillRect/>
          </a:stretch>
        </p:blipFill>
        <p:spPr>
          <a:xfrm>
            <a:off x="5068558" y="2173367"/>
            <a:ext cx="3073558" cy="2368672"/>
          </a:xfrm>
          <a:prstGeom prst="rect">
            <a:avLst/>
          </a:prstGeom>
        </p:spPr>
      </p:pic>
      <p:pic>
        <p:nvPicPr>
          <p:cNvPr id="2" name="Picture 1" descr="A screenshot of a computer&#10;&#10;AI-generated content may be incorrect.">
            <a:extLst>
              <a:ext uri="{FF2B5EF4-FFF2-40B4-BE49-F238E27FC236}">
                <a16:creationId xmlns:a16="http://schemas.microsoft.com/office/drawing/2014/main" id="{D3157F1B-1AD1-43F6-1FF4-EB43B9CDCE4C}"/>
              </a:ext>
            </a:extLst>
          </p:cNvPr>
          <p:cNvPicPr>
            <a:picLocks noChangeAspect="1"/>
          </p:cNvPicPr>
          <p:nvPr/>
        </p:nvPicPr>
        <p:blipFill>
          <a:blip r:embed="rId5"/>
          <a:stretch>
            <a:fillRect/>
          </a:stretch>
        </p:blipFill>
        <p:spPr>
          <a:xfrm>
            <a:off x="891539" y="2173367"/>
            <a:ext cx="3680460" cy="2378710"/>
          </a:xfrm>
          <a:prstGeom prst="rect">
            <a:avLst/>
          </a:prstGeom>
        </p:spPr>
      </p:pic>
    </p:spTree>
    <p:extLst>
      <p:ext uri="{BB962C8B-B14F-4D97-AF65-F5344CB8AC3E}">
        <p14:creationId xmlns:p14="http://schemas.microsoft.com/office/powerpoint/2010/main" val="2957559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pic>
        <p:nvPicPr>
          <p:cNvPr id="1532" name="Google Shape;1532;p140"/>
          <p:cNvPicPr preferRelativeResize="0"/>
          <p:nvPr/>
        </p:nvPicPr>
        <p:blipFill>
          <a:blip r:embed="rId3">
            <a:alphaModFix/>
          </a:blip>
          <a:stretch>
            <a:fillRect/>
          </a:stretch>
        </p:blipFill>
        <p:spPr>
          <a:xfrm>
            <a:off x="-1" y="-195943"/>
            <a:ext cx="9144001" cy="1250751"/>
          </a:xfrm>
          <a:prstGeom prst="rect">
            <a:avLst/>
          </a:prstGeom>
          <a:noFill/>
          <a:ln>
            <a:noFill/>
          </a:ln>
        </p:spPr>
      </p:pic>
      <p:sp>
        <p:nvSpPr>
          <p:cNvPr id="4" name="Google Shape;1538;p141">
            <a:extLst>
              <a:ext uri="{FF2B5EF4-FFF2-40B4-BE49-F238E27FC236}">
                <a16:creationId xmlns:a16="http://schemas.microsoft.com/office/drawing/2014/main" id="{42A6F448-DA81-8808-6363-80C9E99022F4}"/>
              </a:ext>
            </a:extLst>
          </p:cNvPr>
          <p:cNvSpPr txBox="1">
            <a:spLocks/>
          </p:cNvSpPr>
          <p:nvPr/>
        </p:nvSpPr>
        <p:spPr>
          <a:xfrm>
            <a:off x="454800" y="936819"/>
            <a:ext cx="80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2400" b="1" dirty="0">
                <a:latin typeface="Times New Roman" panose="02020603050405020304" pitchFamily="18" charset="0"/>
                <a:cs typeface="Times New Roman" panose="02020603050405020304" pitchFamily="18" charset="0"/>
              </a:rPr>
              <a:t>MỤC TIÊU ĐỀ TÀI</a:t>
            </a:r>
          </a:p>
        </p:txBody>
      </p:sp>
      <p:sp>
        <p:nvSpPr>
          <p:cNvPr id="5" name="Google Shape;1539;p141">
            <a:extLst>
              <a:ext uri="{FF2B5EF4-FFF2-40B4-BE49-F238E27FC236}">
                <a16:creationId xmlns:a16="http://schemas.microsoft.com/office/drawing/2014/main" id="{612FAA4F-E930-623C-5C31-EFFC49BCB70C}"/>
              </a:ext>
            </a:extLst>
          </p:cNvPr>
          <p:cNvSpPr txBox="1">
            <a:spLocks/>
          </p:cNvSpPr>
          <p:nvPr/>
        </p:nvSpPr>
        <p:spPr>
          <a:xfrm>
            <a:off x="356831" y="1403384"/>
            <a:ext cx="8412415" cy="324356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algn="l">
              <a:buSzPct val="100000"/>
              <a:buFont typeface="Wingdings" panose="05000000000000000000" pitchFamily="2" charset="2"/>
              <a:buChar char="v"/>
            </a:pPr>
            <a:r>
              <a:rPr lang="vi-VN" sz="1300" dirty="0">
                <a:latin typeface="+mj-lt"/>
              </a:rPr>
              <a:t>Mục tiêu của dự án là xây dựng một hệ thống giám sát và hiển thị thông số của xe thông qua việc kết nối phần cứng (ESP32) và phần mềm (Qt):</a:t>
            </a:r>
          </a:p>
          <a:p>
            <a:pPr algn="l">
              <a:lnSpc>
                <a:spcPct val="150000"/>
              </a:lnSpc>
            </a:pPr>
            <a:r>
              <a:rPr lang="vi-VN" sz="1300" b="1" dirty="0">
                <a:latin typeface="+mj-lt"/>
              </a:rPr>
              <a:t>- Thông tin hiển thị trên giao diện</a:t>
            </a:r>
            <a:r>
              <a:rPr lang="vi-VN" sz="1300" dirty="0">
                <a:latin typeface="+mj-lt"/>
              </a:rPr>
              <a:t>:</a:t>
            </a:r>
          </a:p>
          <a:p>
            <a:pPr algn="l">
              <a:lnSpc>
                <a:spcPct val="150000"/>
              </a:lnSpc>
              <a:buFont typeface="Arial" panose="020B0604020202020204" pitchFamily="34" charset="0"/>
              <a:buChar char="•"/>
            </a:pPr>
            <a:r>
              <a:rPr lang="vi-VN" sz="1300" b="1" dirty="0">
                <a:latin typeface="+mj-lt"/>
              </a:rPr>
              <a:t>Tốc độ</a:t>
            </a:r>
            <a:r>
              <a:rPr lang="vi-VN" sz="1300" dirty="0">
                <a:latin typeface="+mj-lt"/>
              </a:rPr>
              <a:t> (</a:t>
            </a:r>
            <a:r>
              <a:rPr lang="vi-VN" sz="1300" dirty="0" err="1">
                <a:latin typeface="+mj-lt"/>
              </a:rPr>
              <a:t>Speed</a:t>
            </a:r>
            <a:r>
              <a:rPr lang="vi-VN" sz="1300" dirty="0">
                <a:latin typeface="+mj-lt"/>
              </a:rPr>
              <a:t>): Đo tốc độ xe, đơn vị </a:t>
            </a:r>
            <a:r>
              <a:rPr lang="vi-VN" sz="1300" dirty="0" err="1">
                <a:latin typeface="+mj-lt"/>
              </a:rPr>
              <a:t>km</a:t>
            </a:r>
            <a:r>
              <a:rPr lang="vi-VN" sz="1300" dirty="0">
                <a:latin typeface="+mj-lt"/>
              </a:rPr>
              <a:t>/h.</a:t>
            </a:r>
          </a:p>
          <a:p>
            <a:pPr algn="l">
              <a:lnSpc>
                <a:spcPct val="150000"/>
              </a:lnSpc>
              <a:buFont typeface="Arial" panose="020B0604020202020204" pitchFamily="34" charset="0"/>
              <a:buChar char="•"/>
            </a:pPr>
            <a:r>
              <a:rPr lang="vi-VN" sz="1300" b="1" dirty="0">
                <a:latin typeface="+mj-lt"/>
              </a:rPr>
              <a:t>Vòng tua máy</a:t>
            </a:r>
            <a:r>
              <a:rPr lang="vi-VN" sz="1300" dirty="0">
                <a:latin typeface="+mj-lt"/>
              </a:rPr>
              <a:t> (RPM): Đo tốc độ quay của động cơ, đơn vị vòng/phút.</a:t>
            </a:r>
          </a:p>
          <a:p>
            <a:pPr algn="l">
              <a:lnSpc>
                <a:spcPct val="150000"/>
              </a:lnSpc>
              <a:buFont typeface="Arial" panose="020B0604020202020204" pitchFamily="34" charset="0"/>
              <a:buChar char="•"/>
            </a:pPr>
            <a:r>
              <a:rPr lang="vi-VN" sz="1300" b="1" dirty="0">
                <a:latin typeface="+mj-lt"/>
              </a:rPr>
              <a:t>ODO (</a:t>
            </a:r>
            <a:r>
              <a:rPr lang="vi-VN" sz="1300" b="1" dirty="0" err="1">
                <a:latin typeface="+mj-lt"/>
              </a:rPr>
              <a:t>Odometer</a:t>
            </a:r>
            <a:r>
              <a:rPr lang="vi-VN" sz="1300" b="1" dirty="0">
                <a:latin typeface="+mj-lt"/>
              </a:rPr>
              <a:t>)</a:t>
            </a:r>
            <a:r>
              <a:rPr lang="vi-VN" sz="1300" dirty="0">
                <a:latin typeface="+mj-lt"/>
              </a:rPr>
              <a:t>: Quá trình di chuyển tổng, tính từ khi xe bắt đầu chạy.</a:t>
            </a:r>
          </a:p>
          <a:p>
            <a:pPr algn="l">
              <a:lnSpc>
                <a:spcPct val="150000"/>
              </a:lnSpc>
              <a:buFont typeface="Arial" panose="020B0604020202020204" pitchFamily="34" charset="0"/>
              <a:buChar char="•"/>
            </a:pPr>
            <a:r>
              <a:rPr lang="vi-VN" sz="1300" b="1" dirty="0" err="1">
                <a:latin typeface="+mj-lt"/>
              </a:rPr>
              <a:t>Trip</a:t>
            </a:r>
            <a:r>
              <a:rPr lang="vi-VN" sz="1300" dirty="0">
                <a:latin typeface="+mj-lt"/>
              </a:rPr>
              <a:t>: Quá trình di chuyển trong một chuyến đi cụ thể.</a:t>
            </a:r>
          </a:p>
          <a:p>
            <a:pPr algn="l">
              <a:lnSpc>
                <a:spcPct val="150000"/>
              </a:lnSpc>
              <a:buFont typeface="Arial" panose="020B0604020202020204" pitchFamily="34" charset="0"/>
              <a:buChar char="•"/>
            </a:pPr>
            <a:r>
              <a:rPr lang="vi-VN" sz="1300" b="1" dirty="0">
                <a:latin typeface="+mj-lt"/>
              </a:rPr>
              <a:t>Trạng thái số (</a:t>
            </a:r>
            <a:r>
              <a:rPr lang="vi-VN" sz="1300" b="1" dirty="0" err="1">
                <a:latin typeface="+mj-lt"/>
              </a:rPr>
              <a:t>Gear</a:t>
            </a:r>
            <a:r>
              <a:rPr lang="vi-VN" sz="1300" b="1" dirty="0">
                <a:latin typeface="+mj-lt"/>
              </a:rPr>
              <a:t>)</a:t>
            </a:r>
            <a:r>
              <a:rPr lang="vi-VN" sz="1300" dirty="0">
                <a:latin typeface="+mj-lt"/>
              </a:rPr>
              <a:t>: Hiển thị trạng thái hộp số của xe (Tiến/Lùi).</a:t>
            </a:r>
          </a:p>
          <a:p>
            <a:pPr algn="l">
              <a:lnSpc>
                <a:spcPct val="150000"/>
              </a:lnSpc>
            </a:pPr>
            <a:r>
              <a:rPr lang="vi-VN" sz="1200" b="1" dirty="0">
                <a:latin typeface="Times New Roman" panose="02020603050405020304" pitchFamily="18" charset="0"/>
                <a:cs typeface="Times New Roman" panose="02020603050405020304" pitchFamily="18" charset="0"/>
              </a:rPr>
              <a:t>- Giao tiếp giữa phần mềm và phần cứng</a:t>
            </a:r>
            <a:r>
              <a:rPr lang="vi-VN" sz="1200" dirty="0">
                <a:latin typeface="Times New Roman" panose="02020603050405020304" pitchFamily="18" charset="0"/>
                <a:cs typeface="Times New Roman" panose="02020603050405020304" pitchFamily="18" charset="0"/>
              </a:rPr>
              <a:t>:</a:t>
            </a:r>
          </a:p>
          <a:p>
            <a:pPr algn="l">
              <a:lnSpc>
                <a:spcPct val="150000"/>
              </a:lnSpc>
              <a:buFont typeface="Arial" panose="020B0604020202020204" pitchFamily="34" charset="0"/>
              <a:buChar char="•"/>
            </a:pPr>
            <a:r>
              <a:rPr lang="vi-VN" sz="1200" b="1" dirty="0">
                <a:latin typeface="Times New Roman" panose="02020603050405020304" pitchFamily="18" charset="0"/>
                <a:cs typeface="Times New Roman" panose="02020603050405020304" pitchFamily="18" charset="0"/>
              </a:rPr>
              <a:t>UART → USB</a:t>
            </a:r>
            <a:r>
              <a:rPr lang="vi-VN" sz="1200" dirty="0">
                <a:latin typeface="Times New Roman" panose="02020603050405020304" pitchFamily="18" charset="0"/>
                <a:cs typeface="Times New Roman" panose="02020603050405020304" pitchFamily="18" charset="0"/>
              </a:rPr>
              <a:t>: Giao tiếp cổng nối tiếp giữa phần mềm </a:t>
            </a:r>
            <a:r>
              <a:rPr lang="vi-VN" sz="1200" dirty="0" err="1">
                <a:latin typeface="Times New Roman" panose="02020603050405020304" pitchFamily="18" charset="0"/>
                <a:cs typeface="Times New Roman" panose="02020603050405020304" pitchFamily="18" charset="0"/>
              </a:rPr>
              <a:t>Qt</a:t>
            </a:r>
            <a:r>
              <a:rPr lang="vi-VN" sz="1200" dirty="0">
                <a:latin typeface="Times New Roman" panose="02020603050405020304" pitchFamily="18" charset="0"/>
                <a:cs typeface="Times New Roman" panose="02020603050405020304" pitchFamily="18" charset="0"/>
              </a:rPr>
              <a:t> trên PC và vi điều khiển ESP32.</a:t>
            </a:r>
          </a:p>
          <a:p>
            <a:pPr algn="l">
              <a:lnSpc>
                <a:spcPct val="150000"/>
              </a:lnSpc>
              <a:buFont typeface="Arial" panose="020B0604020202020204" pitchFamily="34" charset="0"/>
              <a:buChar char="•"/>
            </a:pPr>
            <a:r>
              <a:rPr lang="vi-VN" sz="1200" b="1" dirty="0">
                <a:latin typeface="Times New Roman" panose="02020603050405020304" pitchFamily="18" charset="0"/>
                <a:cs typeface="Times New Roman" panose="02020603050405020304" pitchFamily="18" charset="0"/>
              </a:rPr>
              <a:t>Lưu và cập nhật ODO</a:t>
            </a:r>
            <a:r>
              <a:rPr lang="vi-VN" sz="1200" dirty="0">
                <a:latin typeface="Times New Roman" panose="02020603050405020304" pitchFamily="18" charset="0"/>
                <a:cs typeface="Times New Roman" panose="02020603050405020304" pitchFamily="18" charset="0"/>
              </a:rPr>
              <a:t>: Dữ liệu quãng đường được lưu và cập nhật liên tục, không bị mất sau mỗi lần </a:t>
            </a:r>
            <a:r>
              <a:rPr lang="vi-VN" sz="1200" dirty="0" err="1">
                <a:latin typeface="Times New Roman" panose="02020603050405020304" pitchFamily="18" charset="0"/>
                <a:cs typeface="Times New Roman" panose="02020603050405020304" pitchFamily="18" charset="0"/>
              </a:rPr>
              <a:t>reset</a:t>
            </a:r>
            <a:r>
              <a:rPr lang="vi-VN" sz="1200" dirty="0">
                <a:latin typeface="Times New Roman" panose="02020603050405020304" pitchFamily="18" charset="0"/>
                <a:cs typeface="Times New Roman" panose="02020603050405020304" pitchFamily="18" charset="0"/>
              </a:rPr>
              <a:t> hoặc tắt nguồn.</a:t>
            </a:r>
          </a:p>
          <a:p>
            <a:pPr marL="114300" indent="0" algn="l">
              <a:buSzPct val="100000"/>
            </a:pPr>
            <a:endParaRPr lang="vi-VN" sz="1400" dirty="0">
              <a:latin typeface="+mj-lt"/>
            </a:endParaRPr>
          </a:p>
        </p:txBody>
      </p:sp>
    </p:spTree>
    <p:extLst>
      <p:ext uri="{BB962C8B-B14F-4D97-AF65-F5344CB8AC3E}">
        <p14:creationId xmlns:p14="http://schemas.microsoft.com/office/powerpoint/2010/main" val="4132921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pic>
        <p:nvPicPr>
          <p:cNvPr id="1532" name="Google Shape;1532;p140"/>
          <p:cNvPicPr preferRelativeResize="0"/>
          <p:nvPr/>
        </p:nvPicPr>
        <p:blipFill>
          <a:blip r:embed="rId3">
            <a:alphaModFix/>
          </a:blip>
          <a:stretch>
            <a:fillRect/>
          </a:stretch>
        </p:blipFill>
        <p:spPr>
          <a:xfrm>
            <a:off x="-1" y="-131636"/>
            <a:ext cx="9144001" cy="1250751"/>
          </a:xfrm>
          <a:prstGeom prst="rect">
            <a:avLst/>
          </a:prstGeom>
          <a:noFill/>
          <a:ln>
            <a:noFill/>
          </a:ln>
        </p:spPr>
      </p:pic>
      <p:sp>
        <p:nvSpPr>
          <p:cNvPr id="4" name="Google Shape;1538;p141">
            <a:extLst>
              <a:ext uri="{FF2B5EF4-FFF2-40B4-BE49-F238E27FC236}">
                <a16:creationId xmlns:a16="http://schemas.microsoft.com/office/drawing/2014/main" id="{42A6F448-DA81-8808-6363-80C9E99022F4}"/>
              </a:ext>
            </a:extLst>
          </p:cNvPr>
          <p:cNvSpPr txBox="1">
            <a:spLocks/>
          </p:cNvSpPr>
          <p:nvPr/>
        </p:nvSpPr>
        <p:spPr>
          <a:xfrm>
            <a:off x="454800" y="1027967"/>
            <a:ext cx="80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2400" b="1" dirty="0">
                <a:latin typeface="Times New Roman" panose="02020603050405020304" pitchFamily="18" charset="0"/>
                <a:cs typeface="Times New Roman" panose="02020603050405020304" pitchFamily="18" charset="0"/>
              </a:rPr>
              <a:t>PHẦN CỨNG SỬ DỤNG</a:t>
            </a:r>
          </a:p>
        </p:txBody>
      </p:sp>
      <p:sp>
        <p:nvSpPr>
          <p:cNvPr id="5" name="Google Shape;1539;p141">
            <a:extLst>
              <a:ext uri="{FF2B5EF4-FFF2-40B4-BE49-F238E27FC236}">
                <a16:creationId xmlns:a16="http://schemas.microsoft.com/office/drawing/2014/main" id="{612FAA4F-E930-623C-5C31-EFFC49BCB70C}"/>
              </a:ext>
            </a:extLst>
          </p:cNvPr>
          <p:cNvSpPr txBox="1">
            <a:spLocks/>
          </p:cNvSpPr>
          <p:nvPr/>
        </p:nvSpPr>
        <p:spPr>
          <a:xfrm>
            <a:off x="880068" y="1540706"/>
            <a:ext cx="6817974" cy="314024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1pPr>
            <a:lvl2pPr marL="914400" marR="0" lvl="1"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2pPr>
            <a:lvl3pPr marL="1371600" marR="0" lvl="2"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3pPr>
            <a:lvl4pPr marL="1828800" marR="0" lvl="3"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4pPr>
            <a:lvl5pPr marL="2286000" marR="0" lvl="4"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5pPr>
            <a:lvl6pPr marL="2743200" marR="0" lvl="5"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6pPr>
            <a:lvl7pPr marL="3200400" marR="0" lvl="6"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7pPr>
            <a:lvl8pPr marL="3657600" marR="0" lvl="7"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8pPr>
            <a:lvl9pPr marL="4114800" marR="0" lvl="8" indent="-317500" algn="ctr" rtl="0">
              <a:lnSpc>
                <a:spcPct val="100000"/>
              </a:lnSpc>
              <a:spcBef>
                <a:spcPts val="0"/>
              </a:spcBef>
              <a:spcAft>
                <a:spcPts val="0"/>
              </a:spcAft>
              <a:buClr>
                <a:schemeClr val="dk2"/>
              </a:buClr>
              <a:buSzPts val="2800"/>
              <a:buFont typeface="Arial"/>
              <a:buNone/>
              <a:defRPr sz="28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r>
              <a:rPr lang="vi-VN" sz="1200" dirty="0">
                <a:solidFill>
                  <a:schemeClr val="tx1"/>
                </a:solidFill>
                <a:latin typeface="Times New Roman" panose="02020603050405020304" pitchFamily="18" charset="0"/>
                <a:cs typeface="Times New Roman" panose="02020603050405020304" pitchFamily="18" charset="0"/>
              </a:rPr>
              <a:t>Xây dựng mạch phần cứng: Hãy đi sâu vào các thành phần làm cho hệ thống của chúng ta hoạt động:</a:t>
            </a:r>
          </a:p>
          <a:p>
            <a:pPr marL="457200" lvl="0" indent="-298450" algn="l" rtl="0">
              <a:spcBef>
                <a:spcPts val="1200"/>
              </a:spcBef>
              <a:spcAft>
                <a:spcPts val="0"/>
              </a:spcAft>
              <a:buSzPts val="1100"/>
              <a:buChar char="●"/>
            </a:pPr>
            <a:r>
              <a:rPr lang="vi-VN" sz="1200" b="1" dirty="0">
                <a:solidFill>
                  <a:schemeClr val="tx1"/>
                </a:solidFill>
                <a:latin typeface="Times New Roman" panose="02020603050405020304" pitchFamily="18" charset="0"/>
                <a:cs typeface="Times New Roman" panose="02020603050405020304" pitchFamily="18" charset="0"/>
              </a:rPr>
              <a:t>ESP32-WROOM32</a:t>
            </a:r>
            <a:r>
              <a:rPr lang="vi-VN" sz="1200" dirty="0">
                <a:solidFill>
                  <a:schemeClr val="tx1"/>
                </a:solidFill>
                <a:latin typeface="Times New Roman" panose="02020603050405020304" pitchFamily="18" charset="0"/>
                <a:cs typeface="Times New Roman" panose="02020603050405020304" pitchFamily="18" charset="0"/>
              </a:rPr>
              <a:t>: Bộ xử lý trung tâm để xử lý dữ liệu</a:t>
            </a:r>
          </a:p>
          <a:p>
            <a:pPr marL="457200" lvl="0" indent="-298450" algn="l" rtl="0">
              <a:spcBef>
                <a:spcPts val="0"/>
              </a:spcBef>
              <a:spcAft>
                <a:spcPts val="0"/>
              </a:spcAft>
              <a:buSzPts val="1100"/>
              <a:buChar char="●"/>
            </a:pPr>
            <a:r>
              <a:rPr lang="vi-VN" sz="1200" b="1" dirty="0">
                <a:solidFill>
                  <a:schemeClr val="tx1"/>
                </a:solidFill>
                <a:latin typeface="Times New Roman" panose="02020603050405020304" pitchFamily="18" charset="0"/>
                <a:cs typeface="Times New Roman" panose="02020603050405020304" pitchFamily="18" charset="0"/>
              </a:rPr>
              <a:t>Chiết áp </a:t>
            </a:r>
            <a:r>
              <a:rPr lang="vi-VN" sz="1200" dirty="0">
                <a:solidFill>
                  <a:schemeClr val="tx1"/>
                </a:solidFill>
                <a:latin typeface="Times New Roman" panose="02020603050405020304" pitchFamily="18" charset="0"/>
                <a:cs typeface="Times New Roman" panose="02020603050405020304" pitchFamily="18" charset="0"/>
              </a:rPr>
              <a:t>: Dùng để mô phỏng tốc độ và vòng tua của động cơ.</a:t>
            </a:r>
          </a:p>
          <a:p>
            <a:pPr marL="457200" lvl="0" indent="-298450" algn="l" rtl="0">
              <a:spcBef>
                <a:spcPts val="0"/>
              </a:spcBef>
              <a:spcAft>
                <a:spcPts val="0"/>
              </a:spcAft>
              <a:buSzPts val="1100"/>
              <a:buChar char="●"/>
            </a:pPr>
            <a:r>
              <a:rPr lang="vi-VN" sz="1200" b="1" dirty="0">
                <a:solidFill>
                  <a:schemeClr val="tx1"/>
                </a:solidFill>
                <a:latin typeface="Times New Roman" panose="02020603050405020304" pitchFamily="18" charset="0"/>
                <a:cs typeface="Times New Roman" panose="02020603050405020304" pitchFamily="18" charset="0"/>
              </a:rPr>
              <a:t>Cần gạt:  </a:t>
            </a:r>
            <a:r>
              <a:rPr lang="vi-VN" sz="1200" dirty="0">
                <a:solidFill>
                  <a:schemeClr val="tx1"/>
                </a:solidFill>
                <a:latin typeface="Times New Roman" panose="02020603050405020304" pitchFamily="18" charset="0"/>
                <a:cs typeface="Times New Roman" panose="02020603050405020304" pitchFamily="18" charset="0"/>
              </a:rPr>
              <a:t>Chuyển số tiến hoặc lùi</a:t>
            </a:r>
          </a:p>
          <a:p>
            <a:pPr marL="457200" lvl="0" indent="-298450" algn="l" rtl="0">
              <a:spcBef>
                <a:spcPts val="0"/>
              </a:spcBef>
              <a:spcAft>
                <a:spcPts val="0"/>
              </a:spcAft>
              <a:buSzPts val="1100"/>
              <a:buChar char="●"/>
            </a:pPr>
            <a:r>
              <a:rPr lang="vi-VN" sz="1200" b="1" dirty="0">
                <a:solidFill>
                  <a:schemeClr val="tx1"/>
                </a:solidFill>
                <a:latin typeface="Times New Roman" panose="02020603050405020304" pitchFamily="18" charset="0"/>
                <a:cs typeface="Times New Roman" panose="02020603050405020304" pitchFamily="18" charset="0"/>
              </a:rPr>
              <a:t>Nút ODO / Trip</a:t>
            </a:r>
            <a:r>
              <a:rPr lang="vi-VN" sz="1200" dirty="0">
                <a:solidFill>
                  <a:schemeClr val="tx1"/>
                </a:solidFill>
                <a:latin typeface="Times New Roman" panose="02020603050405020304" pitchFamily="18" charset="0"/>
                <a:cs typeface="Times New Roman" panose="02020603050405020304" pitchFamily="18" charset="0"/>
              </a:rPr>
              <a:t>: Reset dữ liệu quãng đường hoặc trip.</a:t>
            </a:r>
          </a:p>
          <a:p>
            <a:pPr marL="457200" lvl="0" indent="-298450" algn="l" rtl="0">
              <a:spcBef>
                <a:spcPts val="0"/>
              </a:spcBef>
              <a:spcAft>
                <a:spcPts val="0"/>
              </a:spcAft>
              <a:buSzPts val="1100"/>
              <a:buChar char="●"/>
            </a:pPr>
            <a:r>
              <a:rPr lang="vi-VN" sz="1200" b="1" dirty="0">
                <a:solidFill>
                  <a:schemeClr val="tx1"/>
                </a:solidFill>
                <a:latin typeface="Times New Roman" panose="02020603050405020304" pitchFamily="18" charset="0"/>
                <a:cs typeface="Times New Roman" panose="02020603050405020304" pitchFamily="18" charset="0"/>
              </a:rPr>
              <a:t>Kết nối USB TTL</a:t>
            </a:r>
            <a:r>
              <a:rPr lang="vi-VN" sz="1200" dirty="0">
                <a:solidFill>
                  <a:schemeClr val="tx1"/>
                </a:solidFill>
                <a:latin typeface="Times New Roman" panose="02020603050405020304" pitchFamily="18" charset="0"/>
                <a:cs typeface="Times New Roman" panose="02020603050405020304" pitchFamily="18" charset="0"/>
              </a:rPr>
              <a:t>: Truyền dữ liệu sang máy tính.</a:t>
            </a:r>
          </a:p>
          <a:p>
            <a:pPr marL="457200" lvl="0" indent="-298450" algn="l" rtl="0">
              <a:spcBef>
                <a:spcPts val="0"/>
              </a:spcBef>
              <a:spcAft>
                <a:spcPts val="0"/>
              </a:spcAft>
              <a:buSzPts val="1100"/>
              <a:buChar char="●"/>
            </a:pPr>
            <a:endParaRPr lang="vi-VN" sz="1200" dirty="0">
              <a:solidFill>
                <a:schemeClr val="tx1"/>
              </a:solidFill>
              <a:latin typeface="Times New Roman" panose="02020603050405020304" pitchFamily="18" charset="0"/>
              <a:cs typeface="Times New Roman" panose="02020603050405020304" pitchFamily="18" charset="0"/>
            </a:endParaRPr>
          </a:p>
          <a:p>
            <a:pPr marL="0" lvl="0" indent="0" algn="l" rtl="0">
              <a:spcBef>
                <a:spcPts val="1200"/>
              </a:spcBef>
              <a:spcAft>
                <a:spcPts val="0"/>
              </a:spcAft>
              <a:buNone/>
            </a:pPr>
            <a:r>
              <a:rPr lang="vi-VN" sz="1200" dirty="0">
                <a:solidFill>
                  <a:schemeClr val="tx1"/>
                </a:solidFill>
                <a:latin typeface="Times New Roman" panose="02020603050405020304" pitchFamily="18" charset="0"/>
                <a:cs typeface="Times New Roman" panose="02020603050405020304" pitchFamily="18" charset="0"/>
              </a:rPr>
              <a:t>Các thành phần bổ sung: IC ổn áp AMS1117, điện trở, tụ điện và đầu nối để ổn định</a:t>
            </a:r>
          </a:p>
        </p:txBody>
      </p:sp>
      <p:pic>
        <p:nvPicPr>
          <p:cNvPr id="2" name="Picture 1" descr="Image result for IC ổn áp AMS1117">
            <a:extLst>
              <a:ext uri="{FF2B5EF4-FFF2-40B4-BE49-F238E27FC236}">
                <a16:creationId xmlns:a16="http://schemas.microsoft.com/office/drawing/2014/main" id="{4AF2288F-7577-13AD-DEB4-C7DDCC0A74A5}"/>
              </a:ext>
            </a:extLst>
          </p:cNvPr>
          <p:cNvPicPr>
            <a:picLocks noChangeAspect="1"/>
          </p:cNvPicPr>
          <p:nvPr/>
        </p:nvPicPr>
        <p:blipFill rotWithShape="1">
          <a:blip r:embed="rId4">
            <a:extLst>
              <a:ext uri="{28A0092B-C50C-407E-A947-70E740481C1C}">
                <a14:useLocalDpi xmlns:a14="http://schemas.microsoft.com/office/drawing/2010/main" val="0"/>
              </a:ext>
            </a:extLst>
          </a:blip>
          <a:srcRect b="16822"/>
          <a:stretch/>
        </p:blipFill>
        <p:spPr bwMode="auto">
          <a:xfrm>
            <a:off x="2260761" y="3542834"/>
            <a:ext cx="1158594" cy="963690"/>
          </a:xfrm>
          <a:prstGeom prst="rect">
            <a:avLst/>
          </a:prstGeom>
          <a:noFill/>
          <a:ln>
            <a:noFill/>
          </a:ln>
          <a:extLst>
            <a:ext uri="{53640926-AAD7-44D8-BBD7-CCE9431645EC}">
              <a14:shadowObscured xmlns:a14="http://schemas.microsoft.com/office/drawing/2010/main"/>
            </a:ext>
          </a:extLst>
        </p:spPr>
      </p:pic>
      <p:pic>
        <p:nvPicPr>
          <p:cNvPr id="3" name="Picture 2" descr="Image result for esp32 wroom 32">
            <a:extLst>
              <a:ext uri="{FF2B5EF4-FFF2-40B4-BE49-F238E27FC236}">
                <a16:creationId xmlns:a16="http://schemas.microsoft.com/office/drawing/2014/main" id="{8599C8A1-C4DA-D305-1093-7DAF287AAD5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5906" y="3502250"/>
            <a:ext cx="1092943" cy="1124170"/>
          </a:xfrm>
          <a:prstGeom prst="rect">
            <a:avLst/>
          </a:prstGeom>
          <a:noFill/>
          <a:ln>
            <a:noFill/>
          </a:ln>
        </p:spPr>
      </p:pic>
      <p:pic>
        <p:nvPicPr>
          <p:cNvPr id="1028" name="Picture 4" descr="100SP1T1B4M2QE E-Switch | Switches | DigiKey">
            <a:extLst>
              <a:ext uri="{FF2B5EF4-FFF2-40B4-BE49-F238E27FC236}">
                <a16:creationId xmlns:a16="http://schemas.microsoft.com/office/drawing/2014/main" id="{FD31B841-C0F0-954F-C31E-6880160B3C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8111" y="3465121"/>
            <a:ext cx="1119115" cy="11191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Nút Nhấn 4 Chân 12x12x10mm Chất Lượng Cao | Linh Kiện Điện Tử 3M">
            <a:extLst>
              <a:ext uri="{FF2B5EF4-FFF2-40B4-BE49-F238E27FC236}">
                <a16:creationId xmlns:a16="http://schemas.microsoft.com/office/drawing/2014/main" id="{8CD73BA3-92DF-FED7-9AB2-371A0B0D8B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78283" y="3432197"/>
            <a:ext cx="1119115" cy="11191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Купити⭐Програматор (CH340) USB to TTL UART⭐Доставка">
            <a:extLst>
              <a:ext uri="{FF2B5EF4-FFF2-40B4-BE49-F238E27FC236}">
                <a16:creationId xmlns:a16="http://schemas.microsoft.com/office/drawing/2014/main" id="{5CAA1A15-2A6E-73D0-7AC8-C0E4526191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3681" y="3465121"/>
            <a:ext cx="1119115" cy="1119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313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pic>
        <p:nvPicPr>
          <p:cNvPr id="1532" name="Google Shape;1532;p140"/>
          <p:cNvPicPr preferRelativeResize="0"/>
          <p:nvPr/>
        </p:nvPicPr>
        <p:blipFill>
          <a:blip r:embed="rId3">
            <a:alphaModFix/>
          </a:blip>
          <a:stretch>
            <a:fillRect/>
          </a:stretch>
        </p:blipFill>
        <p:spPr>
          <a:xfrm>
            <a:off x="-1" y="-131636"/>
            <a:ext cx="9144001" cy="1250751"/>
          </a:xfrm>
          <a:prstGeom prst="rect">
            <a:avLst/>
          </a:prstGeom>
          <a:noFill/>
          <a:ln>
            <a:noFill/>
          </a:ln>
        </p:spPr>
      </p:pic>
      <p:sp>
        <p:nvSpPr>
          <p:cNvPr id="4" name="Google Shape;1538;p141">
            <a:extLst>
              <a:ext uri="{FF2B5EF4-FFF2-40B4-BE49-F238E27FC236}">
                <a16:creationId xmlns:a16="http://schemas.microsoft.com/office/drawing/2014/main" id="{42A6F448-DA81-8808-6363-80C9E99022F4}"/>
              </a:ext>
            </a:extLst>
          </p:cNvPr>
          <p:cNvSpPr txBox="1">
            <a:spLocks/>
          </p:cNvSpPr>
          <p:nvPr/>
        </p:nvSpPr>
        <p:spPr>
          <a:xfrm>
            <a:off x="454800" y="1027967"/>
            <a:ext cx="80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2400" b="1" dirty="0">
                <a:latin typeface="Times New Roman" panose="02020603050405020304" pitchFamily="18" charset="0"/>
                <a:cs typeface="Times New Roman" panose="02020603050405020304" pitchFamily="18" charset="0"/>
              </a:rPr>
              <a:t>THIẾT KẾ PCB VÀ SƠ ĐỒ MẠCH</a:t>
            </a:r>
          </a:p>
        </p:txBody>
      </p:sp>
      <p:pic>
        <p:nvPicPr>
          <p:cNvPr id="3074" name="Picture 2">
            <a:extLst>
              <a:ext uri="{FF2B5EF4-FFF2-40B4-BE49-F238E27FC236}">
                <a16:creationId xmlns:a16="http://schemas.microsoft.com/office/drawing/2014/main" id="{0BEA845D-8050-9978-F787-95B232987D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8876" y="1828800"/>
            <a:ext cx="3290303" cy="26499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7030B6F-D5FB-6CA0-88B4-319ED0C76F71}"/>
              </a:ext>
            </a:extLst>
          </p:cNvPr>
          <p:cNvPicPr>
            <a:picLocks noChangeAspect="1"/>
          </p:cNvPicPr>
          <p:nvPr/>
        </p:nvPicPr>
        <p:blipFill>
          <a:blip r:embed="rId5"/>
          <a:stretch>
            <a:fillRect/>
          </a:stretch>
        </p:blipFill>
        <p:spPr>
          <a:xfrm>
            <a:off x="4571999" y="1828800"/>
            <a:ext cx="4012311" cy="2649908"/>
          </a:xfrm>
          <a:prstGeom prst="rect">
            <a:avLst/>
          </a:prstGeom>
        </p:spPr>
      </p:pic>
      <p:sp>
        <p:nvSpPr>
          <p:cNvPr id="2" name="TextBox 1">
            <a:extLst>
              <a:ext uri="{FF2B5EF4-FFF2-40B4-BE49-F238E27FC236}">
                <a16:creationId xmlns:a16="http://schemas.microsoft.com/office/drawing/2014/main" id="{F5849947-6804-BC4E-0E70-10B6E1138ABC}"/>
              </a:ext>
            </a:extLst>
          </p:cNvPr>
          <p:cNvSpPr txBox="1"/>
          <p:nvPr/>
        </p:nvSpPr>
        <p:spPr>
          <a:xfrm>
            <a:off x="943701" y="1545775"/>
            <a:ext cx="757003" cy="292388"/>
          </a:xfrm>
          <a:prstGeom prst="rect">
            <a:avLst/>
          </a:prstGeom>
          <a:noFill/>
        </p:spPr>
        <p:txBody>
          <a:bodyPr wrap="square" rtlCol="0">
            <a:spAutoFit/>
          </a:bodyPr>
          <a:lstStyle/>
          <a:p>
            <a:r>
              <a:rPr lang="vi-VN" sz="1300" dirty="0">
                <a:latin typeface="+mj-lt"/>
              </a:rPr>
              <a:t>Mạch in</a:t>
            </a:r>
          </a:p>
        </p:txBody>
      </p:sp>
      <p:sp>
        <p:nvSpPr>
          <p:cNvPr id="5" name="TextBox 4">
            <a:extLst>
              <a:ext uri="{FF2B5EF4-FFF2-40B4-BE49-F238E27FC236}">
                <a16:creationId xmlns:a16="http://schemas.microsoft.com/office/drawing/2014/main" id="{190E5D94-15A2-030C-479A-9CB81F7BAE2A}"/>
              </a:ext>
            </a:extLst>
          </p:cNvPr>
          <p:cNvSpPr txBox="1"/>
          <p:nvPr/>
        </p:nvSpPr>
        <p:spPr>
          <a:xfrm>
            <a:off x="4503550" y="1578182"/>
            <a:ext cx="1277914" cy="292388"/>
          </a:xfrm>
          <a:prstGeom prst="rect">
            <a:avLst/>
          </a:prstGeom>
          <a:noFill/>
        </p:spPr>
        <p:txBody>
          <a:bodyPr wrap="none" rtlCol="0">
            <a:spAutoFit/>
          </a:bodyPr>
          <a:lstStyle/>
          <a:p>
            <a:r>
              <a:rPr lang="vi-VN" sz="1300" dirty="0">
                <a:latin typeface="+mj-lt"/>
              </a:rPr>
              <a:t>Sơ đồ nguyên lý</a:t>
            </a:r>
          </a:p>
        </p:txBody>
      </p:sp>
    </p:spTree>
    <p:extLst>
      <p:ext uri="{BB962C8B-B14F-4D97-AF65-F5344CB8AC3E}">
        <p14:creationId xmlns:p14="http://schemas.microsoft.com/office/powerpoint/2010/main" val="277363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pic>
        <p:nvPicPr>
          <p:cNvPr id="1532" name="Google Shape;1532;p140"/>
          <p:cNvPicPr preferRelativeResize="0"/>
          <p:nvPr/>
        </p:nvPicPr>
        <p:blipFill>
          <a:blip r:embed="rId3">
            <a:alphaModFix/>
          </a:blip>
          <a:stretch>
            <a:fillRect/>
          </a:stretch>
        </p:blipFill>
        <p:spPr>
          <a:xfrm>
            <a:off x="117149" y="0"/>
            <a:ext cx="8974385" cy="933610"/>
          </a:xfrm>
          <a:prstGeom prst="rect">
            <a:avLst/>
          </a:prstGeom>
          <a:noFill/>
          <a:ln>
            <a:noFill/>
          </a:ln>
        </p:spPr>
      </p:pic>
      <p:sp>
        <p:nvSpPr>
          <p:cNvPr id="4" name="Google Shape;1538;p141">
            <a:extLst>
              <a:ext uri="{FF2B5EF4-FFF2-40B4-BE49-F238E27FC236}">
                <a16:creationId xmlns:a16="http://schemas.microsoft.com/office/drawing/2014/main" id="{42A6F448-DA81-8808-6363-80C9E99022F4}"/>
              </a:ext>
            </a:extLst>
          </p:cNvPr>
          <p:cNvSpPr txBox="1">
            <a:spLocks/>
          </p:cNvSpPr>
          <p:nvPr/>
        </p:nvSpPr>
        <p:spPr>
          <a:xfrm>
            <a:off x="454799" y="933610"/>
            <a:ext cx="7902217" cy="3780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2400" b="1" dirty="0">
                <a:latin typeface="Times New Roman" panose="02020603050405020304" pitchFamily="18" charset="0"/>
                <a:cs typeface="Times New Roman" panose="02020603050405020304" pitchFamily="18" charset="0"/>
              </a:rPr>
              <a:t>SƠ ĐỒ KHỐI </a:t>
            </a:r>
          </a:p>
        </p:txBody>
      </p:sp>
      <p:pic>
        <p:nvPicPr>
          <p:cNvPr id="2" name="Picture 1" descr="Không có mô tả.">
            <a:extLst>
              <a:ext uri="{FF2B5EF4-FFF2-40B4-BE49-F238E27FC236}">
                <a16:creationId xmlns:a16="http://schemas.microsoft.com/office/drawing/2014/main" id="{E7A95149-C8D8-0526-DC20-985F78C02A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1127" y="1311639"/>
            <a:ext cx="4144780" cy="3575663"/>
          </a:xfrm>
          <a:prstGeom prst="rect">
            <a:avLst/>
          </a:prstGeom>
          <a:noFill/>
          <a:ln>
            <a:noFill/>
          </a:ln>
        </p:spPr>
      </p:pic>
      <p:pic>
        <p:nvPicPr>
          <p:cNvPr id="6" name="Picture 5" descr="A diagram of a computer program&#10;&#10;AI-generated content may be incorrect.">
            <a:extLst>
              <a:ext uri="{FF2B5EF4-FFF2-40B4-BE49-F238E27FC236}">
                <a16:creationId xmlns:a16="http://schemas.microsoft.com/office/drawing/2014/main" id="{D2B5555F-88B3-9A09-0E2F-677D8B5CD17B}"/>
              </a:ext>
            </a:extLst>
          </p:cNvPr>
          <p:cNvPicPr>
            <a:picLocks noChangeAspect="1"/>
          </p:cNvPicPr>
          <p:nvPr/>
        </p:nvPicPr>
        <p:blipFill>
          <a:blip r:embed="rId5"/>
          <a:stretch>
            <a:fillRect/>
          </a:stretch>
        </p:blipFill>
        <p:spPr>
          <a:xfrm>
            <a:off x="4899264" y="1754727"/>
            <a:ext cx="3812540" cy="2781300"/>
          </a:xfrm>
          <a:prstGeom prst="rect">
            <a:avLst/>
          </a:prstGeom>
        </p:spPr>
      </p:pic>
    </p:spTree>
    <p:extLst>
      <p:ext uri="{BB962C8B-B14F-4D97-AF65-F5344CB8AC3E}">
        <p14:creationId xmlns:p14="http://schemas.microsoft.com/office/powerpoint/2010/main" val="15152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3B9A7EA-2A64-4454-6FB2-13D860AB728E}"/>
            </a:ext>
          </a:extLst>
        </p:cNvPr>
        <p:cNvGrpSpPr/>
        <p:nvPr/>
      </p:nvGrpSpPr>
      <p:grpSpPr>
        <a:xfrm>
          <a:off x="0" y="0"/>
          <a:ext cx="0" cy="0"/>
          <a:chOff x="0" y="0"/>
          <a:chExt cx="0" cy="0"/>
        </a:xfrm>
      </p:grpSpPr>
      <p:pic>
        <p:nvPicPr>
          <p:cNvPr id="1532" name="Google Shape;1532;p140">
            <a:extLst>
              <a:ext uri="{FF2B5EF4-FFF2-40B4-BE49-F238E27FC236}">
                <a16:creationId xmlns:a16="http://schemas.microsoft.com/office/drawing/2014/main" id="{EDC9D216-A4F5-F724-4F4F-6160AD0F21CF}"/>
              </a:ext>
            </a:extLst>
          </p:cNvPr>
          <p:cNvPicPr preferRelativeResize="0"/>
          <p:nvPr/>
        </p:nvPicPr>
        <p:blipFill>
          <a:blip r:embed="rId3">
            <a:alphaModFix/>
          </a:blip>
          <a:stretch>
            <a:fillRect/>
          </a:stretch>
        </p:blipFill>
        <p:spPr>
          <a:xfrm>
            <a:off x="127904" y="79367"/>
            <a:ext cx="8888192" cy="948600"/>
          </a:xfrm>
          <a:prstGeom prst="rect">
            <a:avLst/>
          </a:prstGeom>
          <a:noFill/>
          <a:ln>
            <a:noFill/>
          </a:ln>
        </p:spPr>
      </p:pic>
      <p:sp>
        <p:nvSpPr>
          <p:cNvPr id="4" name="Google Shape;1538;p141">
            <a:extLst>
              <a:ext uri="{FF2B5EF4-FFF2-40B4-BE49-F238E27FC236}">
                <a16:creationId xmlns:a16="http://schemas.microsoft.com/office/drawing/2014/main" id="{BA133088-513B-5891-75E3-E42440638598}"/>
              </a:ext>
            </a:extLst>
          </p:cNvPr>
          <p:cNvSpPr txBox="1">
            <a:spLocks/>
          </p:cNvSpPr>
          <p:nvPr/>
        </p:nvSpPr>
        <p:spPr>
          <a:xfrm>
            <a:off x="1006888" y="886131"/>
            <a:ext cx="7130223" cy="2836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2400" b="1" dirty="0">
                <a:latin typeface="Times New Roman" panose="02020603050405020304" pitchFamily="18" charset="0"/>
                <a:cs typeface="Times New Roman" panose="02020603050405020304" pitchFamily="18" charset="0"/>
              </a:rPr>
              <a:t>SƠ ĐỒ LUỒNG</a:t>
            </a:r>
          </a:p>
        </p:txBody>
      </p:sp>
      <p:pic>
        <p:nvPicPr>
          <p:cNvPr id="3" name="Picture 2" descr="Không có mô tả.">
            <a:extLst>
              <a:ext uri="{FF2B5EF4-FFF2-40B4-BE49-F238E27FC236}">
                <a16:creationId xmlns:a16="http://schemas.microsoft.com/office/drawing/2014/main" id="{D35488C4-FCC2-27E6-209A-ADD319634D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11245" y="1310808"/>
            <a:ext cx="4603799" cy="3753325"/>
          </a:xfrm>
          <a:prstGeom prst="rect">
            <a:avLst/>
          </a:prstGeom>
          <a:noFill/>
          <a:ln>
            <a:noFill/>
          </a:ln>
        </p:spPr>
      </p:pic>
    </p:spTree>
    <p:extLst>
      <p:ext uri="{BB962C8B-B14F-4D97-AF65-F5344CB8AC3E}">
        <p14:creationId xmlns:p14="http://schemas.microsoft.com/office/powerpoint/2010/main" val="356826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F21E9C98-99EF-25B0-AC9B-8D12CC324F85}"/>
            </a:ext>
          </a:extLst>
        </p:cNvPr>
        <p:cNvGrpSpPr/>
        <p:nvPr/>
      </p:nvGrpSpPr>
      <p:grpSpPr>
        <a:xfrm>
          <a:off x="0" y="0"/>
          <a:ext cx="0" cy="0"/>
          <a:chOff x="0" y="0"/>
          <a:chExt cx="0" cy="0"/>
        </a:xfrm>
      </p:grpSpPr>
      <p:pic>
        <p:nvPicPr>
          <p:cNvPr id="1532" name="Google Shape;1532;p140">
            <a:extLst>
              <a:ext uri="{FF2B5EF4-FFF2-40B4-BE49-F238E27FC236}">
                <a16:creationId xmlns:a16="http://schemas.microsoft.com/office/drawing/2014/main" id="{5E8311AF-2EFA-DE36-5B01-5A4BBAB80355}"/>
              </a:ext>
            </a:extLst>
          </p:cNvPr>
          <p:cNvPicPr preferRelativeResize="0"/>
          <p:nvPr/>
        </p:nvPicPr>
        <p:blipFill>
          <a:blip r:embed="rId3">
            <a:alphaModFix/>
          </a:blip>
          <a:stretch>
            <a:fillRect/>
          </a:stretch>
        </p:blipFill>
        <p:spPr>
          <a:xfrm>
            <a:off x="127904" y="79367"/>
            <a:ext cx="8888192" cy="948600"/>
          </a:xfrm>
          <a:prstGeom prst="rect">
            <a:avLst/>
          </a:prstGeom>
          <a:noFill/>
          <a:ln>
            <a:noFill/>
          </a:ln>
        </p:spPr>
      </p:pic>
      <p:sp>
        <p:nvSpPr>
          <p:cNvPr id="4" name="Google Shape;1538;p141">
            <a:extLst>
              <a:ext uri="{FF2B5EF4-FFF2-40B4-BE49-F238E27FC236}">
                <a16:creationId xmlns:a16="http://schemas.microsoft.com/office/drawing/2014/main" id="{10727B6F-D8AF-07DF-AB4C-1C9D1F3E1E96}"/>
              </a:ext>
            </a:extLst>
          </p:cNvPr>
          <p:cNvSpPr txBox="1">
            <a:spLocks/>
          </p:cNvSpPr>
          <p:nvPr/>
        </p:nvSpPr>
        <p:spPr>
          <a:xfrm>
            <a:off x="1006888" y="886131"/>
            <a:ext cx="7130223" cy="2836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2400" b="1" dirty="0">
                <a:latin typeface="Times New Roman" panose="02020603050405020304" pitchFamily="18" charset="0"/>
                <a:cs typeface="Times New Roman" panose="02020603050405020304" pitchFamily="18" charset="0"/>
              </a:rPr>
              <a:t>SƠ ĐỒ LỚP</a:t>
            </a:r>
          </a:p>
        </p:txBody>
      </p:sp>
      <p:pic>
        <p:nvPicPr>
          <p:cNvPr id="2" name="Picture 1" descr="Không có mô tả.">
            <a:extLst>
              <a:ext uri="{FF2B5EF4-FFF2-40B4-BE49-F238E27FC236}">
                <a16:creationId xmlns:a16="http://schemas.microsoft.com/office/drawing/2014/main" id="{AA65218C-D095-440D-2F30-E21A8117BAC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97074" y="1759737"/>
            <a:ext cx="5149850" cy="2253615"/>
          </a:xfrm>
          <a:prstGeom prst="rect">
            <a:avLst/>
          </a:prstGeom>
          <a:noFill/>
          <a:ln>
            <a:noFill/>
          </a:ln>
        </p:spPr>
      </p:pic>
    </p:spTree>
    <p:extLst>
      <p:ext uri="{BB962C8B-B14F-4D97-AF65-F5344CB8AC3E}">
        <p14:creationId xmlns:p14="http://schemas.microsoft.com/office/powerpoint/2010/main" val="20927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6E59D82-E2F9-5190-02C7-A3CE1AF649F1}"/>
            </a:ext>
          </a:extLst>
        </p:cNvPr>
        <p:cNvGrpSpPr/>
        <p:nvPr/>
      </p:nvGrpSpPr>
      <p:grpSpPr>
        <a:xfrm>
          <a:off x="0" y="0"/>
          <a:ext cx="0" cy="0"/>
          <a:chOff x="0" y="0"/>
          <a:chExt cx="0" cy="0"/>
        </a:xfrm>
      </p:grpSpPr>
      <p:pic>
        <p:nvPicPr>
          <p:cNvPr id="1532" name="Google Shape;1532;p140">
            <a:extLst>
              <a:ext uri="{FF2B5EF4-FFF2-40B4-BE49-F238E27FC236}">
                <a16:creationId xmlns:a16="http://schemas.microsoft.com/office/drawing/2014/main" id="{4816B6A3-E3E9-0148-F660-45D551B30AA0}"/>
              </a:ext>
            </a:extLst>
          </p:cNvPr>
          <p:cNvPicPr preferRelativeResize="0"/>
          <p:nvPr/>
        </p:nvPicPr>
        <p:blipFill>
          <a:blip r:embed="rId3">
            <a:alphaModFix/>
          </a:blip>
          <a:stretch>
            <a:fillRect/>
          </a:stretch>
        </p:blipFill>
        <p:spPr>
          <a:xfrm>
            <a:off x="0" y="0"/>
            <a:ext cx="9144000" cy="821184"/>
          </a:xfrm>
          <a:prstGeom prst="rect">
            <a:avLst/>
          </a:prstGeom>
          <a:noFill/>
          <a:ln>
            <a:noFill/>
          </a:ln>
        </p:spPr>
      </p:pic>
      <p:sp>
        <p:nvSpPr>
          <p:cNvPr id="4" name="Google Shape;1538;p141">
            <a:extLst>
              <a:ext uri="{FF2B5EF4-FFF2-40B4-BE49-F238E27FC236}">
                <a16:creationId xmlns:a16="http://schemas.microsoft.com/office/drawing/2014/main" id="{B3E3BBD2-1C7B-F888-0B4C-54351095D855}"/>
              </a:ext>
            </a:extLst>
          </p:cNvPr>
          <p:cNvSpPr txBox="1">
            <a:spLocks/>
          </p:cNvSpPr>
          <p:nvPr/>
        </p:nvSpPr>
        <p:spPr>
          <a:xfrm>
            <a:off x="708657" y="802992"/>
            <a:ext cx="80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2400" b="1" dirty="0">
                <a:latin typeface="+mj-lt"/>
              </a:rPr>
              <a:t>Giao tiếp Serial giữa ESP32 và ứng dụng Qt</a:t>
            </a:r>
            <a:endParaRPr lang="vi-VN" sz="2400" b="1" dirty="0">
              <a:latin typeface="+mj-lt"/>
              <a:cs typeface="Times New Roman" panose="02020603050405020304" pitchFamily="18" charset="0"/>
            </a:endParaRPr>
          </a:p>
        </p:txBody>
      </p:sp>
      <p:sp>
        <p:nvSpPr>
          <p:cNvPr id="12" name="Rectangle 5">
            <a:extLst>
              <a:ext uri="{FF2B5EF4-FFF2-40B4-BE49-F238E27FC236}">
                <a16:creationId xmlns:a16="http://schemas.microsoft.com/office/drawing/2014/main" id="{D81B0FB7-0CD4-A216-0480-1C3CA1300CD9}"/>
              </a:ext>
            </a:extLst>
          </p:cNvPr>
          <p:cNvSpPr>
            <a:spLocks noChangeArrowheads="1"/>
          </p:cNvSpPr>
          <p:nvPr/>
        </p:nvSpPr>
        <p:spPr bwMode="auto">
          <a:xfrm>
            <a:off x="3091415" y="1477148"/>
            <a:ext cx="381905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1" i="0" u="none" strike="noStrike" cap="none" normalizeH="0" baseline="0" dirty="0">
                <a:ln>
                  <a:noFill/>
                </a:ln>
                <a:solidFill>
                  <a:schemeClr val="tx1"/>
                </a:solidFill>
                <a:effectLst/>
                <a:latin typeface="+mj-lt"/>
              </a:rPr>
              <a:t>Đây là code của file </a:t>
            </a:r>
            <a:r>
              <a:rPr lang="vi-VN" altLang="vi-VN" sz="800" b="1" dirty="0">
                <a:solidFill>
                  <a:schemeClr val="tx1"/>
                </a:solidFill>
                <a:latin typeface="+mj-lt"/>
              </a:rPr>
              <a:t>header</a:t>
            </a:r>
            <a:r>
              <a:rPr kumimoji="0" lang="vi-VN" altLang="vi-VN" sz="800" b="1" i="0" u="none" strike="noStrike" cap="none" normalizeH="0" baseline="0" dirty="0">
                <a:ln>
                  <a:noFill/>
                </a:ln>
                <a:solidFill>
                  <a:schemeClr val="tx1"/>
                </a:solidFill>
                <a:effectLst/>
                <a:latin typeface="+mj-lt"/>
              </a:rPr>
              <a:t> dùng để giao tiếp giữa esp32- và QT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1" i="0" u="none" strike="noStrike" cap="none" normalizeH="0" baseline="0" dirty="0">
                <a:ln>
                  <a:noFill/>
                </a:ln>
                <a:solidFill>
                  <a:schemeClr val="tx1"/>
                </a:solidFill>
                <a:effectLst/>
                <a:latin typeface="+mj-lt"/>
              </a:rPr>
              <a:t>Cấu trúc cơ bản của header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#ifndef SERIALHANDLER_H #define SERIALHANDLER_H</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#define SERIALHANDLER_H</a:t>
            </a:r>
          </a:p>
          <a:p>
            <a:pPr eaLnBrk="0" fontAlgn="base" hangingPunct="0">
              <a:spcBef>
                <a:spcPct val="0"/>
              </a:spcBef>
              <a:spcAft>
                <a:spcPct val="0"/>
              </a:spcAft>
              <a:buClrTx/>
            </a:pPr>
            <a:r>
              <a:rPr lang="vi-VN" sz="800" dirty="0">
                <a:latin typeface="+mj-lt"/>
              </a:rPr>
              <a:t>Đây là </a:t>
            </a:r>
            <a:r>
              <a:rPr lang="vi-VN" sz="800" b="1" dirty="0">
                <a:latin typeface="+mj-lt"/>
              </a:rPr>
              <a:t>include guard</a:t>
            </a:r>
            <a:r>
              <a:rPr lang="vi-VN" sz="800" dirty="0">
                <a:latin typeface="+mj-lt"/>
              </a:rPr>
              <a:t>: ngăn không cho file bị include nhiều lần trong quá trình biên dịch.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#include &lt;QObject&gt;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#include &lt;QSerialPort&gt;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QObject: Lớp cơ sở cho tất cả các đối tượng trong Qt (hỗ trợ signal/slot).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QSerialPort: Lớp để giao tiếp với cổng nối tiếp (serial) – dùng để giao tiếp với ESP32.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class SerialHandler : public QObject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Kế thừa từ QObject để dùng signal/slot.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Lớp này chịu trách nhiệm xử lý kết nối và đọc dữ liệu từ ESP32 qua UART.</a:t>
            </a:r>
          </a:p>
          <a:p>
            <a:pPr marL="0" marR="0" lvl="0" indent="0" algn="l" defTabSz="914400" rtl="0" eaLnBrk="0" fontAlgn="base" latinLnBrk="0" hangingPunct="0">
              <a:lnSpc>
                <a:spcPct val="100000"/>
              </a:lnSpc>
              <a:spcBef>
                <a:spcPct val="0"/>
              </a:spcBef>
              <a:spcAft>
                <a:spcPct val="0"/>
              </a:spcAft>
              <a:buClrTx/>
              <a:buSzTx/>
              <a:buFontTx/>
              <a:buNone/>
              <a:tabLst/>
            </a:pPr>
            <a:endParaRPr lang="vi-VN" altLang="vi-VN" sz="80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explicit SerialHandler(QObject *parent = nullptr);</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Hàm khởi tạo. explicit tránh lỗi khi gán ngầm.</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parent dùng để quản lý vòng đời đối tượng trong Qt.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Q_INVOKABLE void readData();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Q_INVOKABLE: cho phép hàm này gọi từ QML.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Dùng để đọc và xử lý dữ liệu nhận được từ ESP32 (qua Serial).</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signals:</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    void updateData(int speed, int rpm, int odo, int trip, QString gear);</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Đây là signal để phát dữ liệu mới vừa đọc được cho QML.</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Dữ liệu gồm: speed, rpm, odo, trip, cần số</a:t>
            </a:r>
          </a:p>
        </p:txBody>
      </p:sp>
      <p:sp>
        <p:nvSpPr>
          <p:cNvPr id="19" name="Rectangle 12">
            <a:extLst>
              <a:ext uri="{FF2B5EF4-FFF2-40B4-BE49-F238E27FC236}">
                <a16:creationId xmlns:a16="http://schemas.microsoft.com/office/drawing/2014/main" id="{7D2D7EEE-8593-4588-4AF4-BA6006C8B848}"/>
              </a:ext>
            </a:extLst>
          </p:cNvPr>
          <p:cNvSpPr>
            <a:spLocks noChangeArrowheads="1"/>
          </p:cNvSpPr>
          <p:nvPr/>
        </p:nvSpPr>
        <p:spPr bwMode="auto">
          <a:xfrm>
            <a:off x="6910467" y="3543062"/>
            <a:ext cx="1816319"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1" i="0" u="none" strike="noStrike" cap="none" normalizeH="0" baseline="0" dirty="0">
                <a:ln>
                  <a:noFill/>
                </a:ln>
                <a:solidFill>
                  <a:schemeClr val="tx1"/>
                </a:solidFill>
                <a:effectLst/>
                <a:latin typeface="+mj-lt"/>
              </a:rPr>
              <a:t>Luồng hoạt động</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vi-VN" altLang="vi-VN" sz="800" b="1" i="0" u="none" strike="noStrike" cap="none" normalizeH="0" baseline="0" dirty="0">
                <a:ln>
                  <a:noFill/>
                </a:ln>
                <a:solidFill>
                  <a:schemeClr val="tx1"/>
                </a:solidFill>
                <a:effectLst/>
                <a:latin typeface="+mj-lt"/>
              </a:rPr>
              <a:t>ESP32</a:t>
            </a:r>
            <a:r>
              <a:rPr kumimoji="0" lang="vi-VN" altLang="vi-VN" sz="800" b="0" i="0" u="none" strike="noStrike" cap="none" normalizeH="0" baseline="0" dirty="0">
                <a:ln>
                  <a:noFill/>
                </a:ln>
                <a:solidFill>
                  <a:schemeClr val="tx1"/>
                </a:solidFill>
                <a:effectLst/>
                <a:latin typeface="+mj-lt"/>
              </a:rPr>
              <a:t> gửi dữ liệu dạng chuỗi qua Serial (ví dụ: 45,3,12,5,D).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vi-VN" altLang="vi-VN" sz="800" b="0" i="0" u="none" strike="noStrike" cap="none" normalizeH="0" baseline="0" dirty="0">
                <a:ln>
                  <a:noFill/>
                </a:ln>
                <a:solidFill>
                  <a:schemeClr val="tx1"/>
                </a:solidFill>
                <a:effectLst/>
                <a:latin typeface="+mj-lt"/>
              </a:rPr>
              <a:t>SerialHandler đọc dữ liệu qua readData().</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vi-VN" altLang="vi-VN" sz="800" b="0" i="0" u="none" strike="noStrike" cap="none" normalizeH="0" baseline="0" dirty="0">
                <a:ln>
                  <a:noFill/>
                </a:ln>
                <a:solidFill>
                  <a:schemeClr val="tx1"/>
                </a:solidFill>
                <a:effectLst/>
                <a:latin typeface="+mj-lt"/>
              </a:rPr>
              <a:t>Phân tích chuỗi, chuyển thành int và QString.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vi-VN" altLang="vi-VN" sz="800" b="0" i="0" u="none" strike="noStrike" cap="none" normalizeH="0" baseline="0" dirty="0">
                <a:ln>
                  <a:noFill/>
                </a:ln>
                <a:solidFill>
                  <a:schemeClr val="tx1"/>
                </a:solidFill>
                <a:effectLst/>
                <a:latin typeface="+mj-lt"/>
              </a:rPr>
              <a:t>Phát tín hiệu updateData(...).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vi-VN" altLang="vi-VN" sz="800" b="0" i="0" u="none" strike="noStrike" cap="none" normalizeH="0" baseline="0" dirty="0">
                <a:ln>
                  <a:noFill/>
                </a:ln>
                <a:solidFill>
                  <a:schemeClr val="tx1"/>
                </a:solidFill>
                <a:effectLst/>
                <a:latin typeface="+mj-lt"/>
              </a:rPr>
              <a:t>Giao diện QML nhận được dữ liệu và cập nhật các đồng hồ hiển thị.</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5A2EB52-8FCA-5680-0D3E-D4875834A99C}"/>
              </a:ext>
            </a:extLst>
          </p:cNvPr>
          <p:cNvPicPr>
            <a:picLocks noChangeAspect="1"/>
          </p:cNvPicPr>
          <p:nvPr/>
        </p:nvPicPr>
        <p:blipFill>
          <a:blip r:embed="rId4"/>
          <a:stretch>
            <a:fillRect/>
          </a:stretch>
        </p:blipFill>
        <p:spPr>
          <a:xfrm>
            <a:off x="267685" y="1477148"/>
            <a:ext cx="2615409" cy="3222268"/>
          </a:xfrm>
          <a:prstGeom prst="rect">
            <a:avLst/>
          </a:prstGeom>
        </p:spPr>
      </p:pic>
    </p:spTree>
    <p:extLst>
      <p:ext uri="{BB962C8B-B14F-4D97-AF65-F5344CB8AC3E}">
        <p14:creationId xmlns:p14="http://schemas.microsoft.com/office/powerpoint/2010/main" val="3091765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pic>
        <p:nvPicPr>
          <p:cNvPr id="1532" name="Google Shape;1532;p140"/>
          <p:cNvPicPr preferRelativeResize="0"/>
          <p:nvPr/>
        </p:nvPicPr>
        <p:blipFill>
          <a:blip r:embed="rId3">
            <a:alphaModFix/>
          </a:blip>
          <a:stretch>
            <a:fillRect/>
          </a:stretch>
        </p:blipFill>
        <p:spPr>
          <a:xfrm>
            <a:off x="0" y="0"/>
            <a:ext cx="9144000" cy="821184"/>
          </a:xfrm>
          <a:prstGeom prst="rect">
            <a:avLst/>
          </a:prstGeom>
          <a:noFill/>
          <a:ln>
            <a:noFill/>
          </a:ln>
        </p:spPr>
      </p:pic>
      <p:sp>
        <p:nvSpPr>
          <p:cNvPr id="4" name="Google Shape;1538;p141">
            <a:extLst>
              <a:ext uri="{FF2B5EF4-FFF2-40B4-BE49-F238E27FC236}">
                <a16:creationId xmlns:a16="http://schemas.microsoft.com/office/drawing/2014/main" id="{42A6F448-DA81-8808-6363-80C9E99022F4}"/>
              </a:ext>
            </a:extLst>
          </p:cNvPr>
          <p:cNvSpPr txBox="1">
            <a:spLocks/>
          </p:cNvSpPr>
          <p:nvPr/>
        </p:nvSpPr>
        <p:spPr>
          <a:xfrm>
            <a:off x="708657" y="802992"/>
            <a:ext cx="80115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r>
              <a:rPr lang="vi-VN" sz="2400" b="1" dirty="0">
                <a:latin typeface="+mj-lt"/>
              </a:rPr>
              <a:t>Giao tiếp Serial giữa ESP32 và ứng dụng Qt</a:t>
            </a:r>
            <a:endParaRPr lang="vi-VN" sz="2400" b="1" dirty="0">
              <a:latin typeface="+mj-lt"/>
              <a:cs typeface="Times New Roman" panose="02020603050405020304" pitchFamily="18" charset="0"/>
            </a:endParaRPr>
          </a:p>
        </p:txBody>
      </p:sp>
      <p:sp>
        <p:nvSpPr>
          <p:cNvPr id="12" name="Rectangle 5">
            <a:extLst>
              <a:ext uri="{FF2B5EF4-FFF2-40B4-BE49-F238E27FC236}">
                <a16:creationId xmlns:a16="http://schemas.microsoft.com/office/drawing/2014/main" id="{F1FDE7FC-E47C-D4A4-DF92-28F2842ADBA6}"/>
              </a:ext>
            </a:extLst>
          </p:cNvPr>
          <p:cNvSpPr>
            <a:spLocks noChangeArrowheads="1"/>
          </p:cNvSpPr>
          <p:nvPr/>
        </p:nvSpPr>
        <p:spPr bwMode="auto">
          <a:xfrm>
            <a:off x="2974652" y="1431062"/>
            <a:ext cx="381905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1" i="0" u="none" strike="noStrike" cap="none" normalizeH="0" baseline="0" dirty="0">
                <a:ln>
                  <a:noFill/>
                </a:ln>
                <a:solidFill>
                  <a:schemeClr val="tx1"/>
                </a:solidFill>
                <a:effectLst/>
                <a:latin typeface="+mj-lt"/>
              </a:rPr>
              <a:t>Đây là code của file cpp dùng để giao tiếp giữa esp32- và QT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1" i="0" u="none" strike="noStrike" cap="none" normalizeH="0" baseline="0" dirty="0">
                <a:ln>
                  <a:noFill/>
                </a:ln>
                <a:solidFill>
                  <a:schemeClr val="tx1"/>
                </a:solidFill>
                <a:effectLst/>
                <a:latin typeface="+mj-lt"/>
              </a:rPr>
              <a:t>Cấu trúc cơ bản của cpp File</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#include "serialhandler.h"</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#include &lt;QDebug&gt;</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serialhandler.h: Khai báo lớp.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QDebug: Cho phép in debug ra terminal (sử dụng qDebug()).</a:t>
            </a:r>
          </a:p>
          <a:p>
            <a:pPr marL="0" marR="0" lvl="0" indent="0" algn="l" defTabSz="914400" rtl="0" eaLnBrk="0" fontAlgn="base" latinLnBrk="0" hangingPunct="0">
              <a:lnSpc>
                <a:spcPct val="100000"/>
              </a:lnSpc>
              <a:spcBef>
                <a:spcPct val="0"/>
              </a:spcBef>
              <a:spcAft>
                <a:spcPct val="0"/>
              </a:spcAft>
              <a:buClrTx/>
              <a:buSzTx/>
              <a:buFontTx/>
              <a:buNone/>
              <a:tabLst/>
            </a:pPr>
            <a:endParaRPr lang="vi-VN" altLang="vi-VN" sz="80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Hàm khởi tạo SerialHandler::SerialHandler</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serial = new QSerialPort(this):</a:t>
            </a:r>
            <a:r>
              <a:rPr lang="vi-VN" altLang="vi-VN" sz="800" dirty="0">
                <a:solidFill>
                  <a:schemeClr val="tx1"/>
                </a:solidFill>
                <a:latin typeface="+mj-lt"/>
              </a:rPr>
              <a:t> </a:t>
            </a:r>
            <a:r>
              <a:rPr kumimoji="0" lang="vi-VN" altLang="vi-VN" sz="800" b="0" i="0" u="none" strike="noStrike" cap="none" normalizeH="0" baseline="0" dirty="0">
                <a:ln>
                  <a:noFill/>
                </a:ln>
                <a:solidFill>
                  <a:schemeClr val="tx1"/>
                </a:solidFill>
                <a:effectLst/>
                <a:latin typeface="+mj-lt"/>
              </a:rPr>
              <a:t>Khởi tạo đối tượng Serial với this là cha để quản lý bộ nhớ.</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setPortName("COM3");//Chỉ định cổng COM (thường là COM3–COM10 tùy máy). Cần khớp với ESP32 khi kết nối.</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setBaudRate(...);//Tốc độ truyền, phải khớp với Serial.begin(115200) trên ESP32.</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open(QIODevice::ReadOnly); //Mở cổng ở chế độ chỉ đọc.</a:t>
            </a:r>
          </a:p>
          <a:p>
            <a:pPr marL="0" marR="0" lvl="0" indent="0" algn="l" defTabSz="914400" rtl="0" eaLnBrk="0" fontAlgn="base" latinLnBrk="0" hangingPunct="0">
              <a:lnSpc>
                <a:spcPct val="100000"/>
              </a:lnSpc>
              <a:spcBef>
                <a:spcPct val="0"/>
              </a:spcBef>
              <a:spcAft>
                <a:spcPct val="0"/>
              </a:spcAft>
              <a:buClrTx/>
              <a:buSzTx/>
              <a:buFontTx/>
              <a:buNone/>
              <a:tabLst/>
            </a:pPr>
            <a:endParaRPr lang="vi-VN" altLang="vi-VN" sz="80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Hàm readData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while (serial-&gt;canReadLine())//Kiểm tra nếu Serial có dòng mới (kết thúc bằng \n)</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serial-&gt;readLine().trimmed()//Đọc dòng, loại bỏ khoảng trắng hoặc \r\n dư</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line.split(',’)//Tách chuỗi thành danh sách theo dấu phẩy (,), định dạng từ ESP32: speed,rpm,odo,trip,gear</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if (parts.size() == 5)//Đảm bảo có đủ 5 phần tử hợp lệ</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toInt(), QString(...)//Chuyển đổi sang kiểu phù hợp</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0" i="0" u="none" strike="noStrike" cap="none" normalizeH="0" baseline="0" dirty="0">
                <a:ln>
                  <a:noFill/>
                </a:ln>
                <a:solidFill>
                  <a:schemeClr val="tx1"/>
                </a:solidFill>
                <a:effectLst/>
                <a:latin typeface="+mj-lt"/>
              </a:rPr>
              <a:t>emit updateData(...)//Phát tín hiệu đến QML, truyền các giá trị đo được</a:t>
            </a:r>
          </a:p>
        </p:txBody>
      </p:sp>
      <p:sp>
        <p:nvSpPr>
          <p:cNvPr id="19" name="Rectangle 12">
            <a:extLst>
              <a:ext uri="{FF2B5EF4-FFF2-40B4-BE49-F238E27FC236}">
                <a16:creationId xmlns:a16="http://schemas.microsoft.com/office/drawing/2014/main" id="{BD9B2BF3-B4FA-ADAD-3871-FA7BF4AD1E4B}"/>
              </a:ext>
            </a:extLst>
          </p:cNvPr>
          <p:cNvSpPr>
            <a:spLocks noChangeArrowheads="1"/>
          </p:cNvSpPr>
          <p:nvPr/>
        </p:nvSpPr>
        <p:spPr bwMode="auto">
          <a:xfrm>
            <a:off x="6976241" y="2983126"/>
            <a:ext cx="1816319"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1" i="0" u="none" strike="noStrike" cap="none" normalizeH="0" baseline="0" dirty="0">
                <a:ln>
                  <a:noFill/>
                </a:ln>
                <a:solidFill>
                  <a:schemeClr val="tx1"/>
                </a:solidFill>
                <a:effectLst/>
                <a:latin typeface="+mj-lt"/>
              </a:rPr>
              <a:t>Tổng luồng hoạt động</a:t>
            </a: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b="1" i="0" u="none" strike="noStrike" cap="none" normalizeH="0" baseline="0" dirty="0">
                <a:ln>
                  <a:noFill/>
                </a:ln>
                <a:solidFill>
                  <a:schemeClr val="tx1"/>
                </a:solidFill>
                <a:effectLst/>
                <a:latin typeface="+mj-lt"/>
              </a:rPr>
              <a:t>ESP32 </a:t>
            </a:r>
            <a:r>
              <a:rPr kumimoji="0" lang="vi-VN" altLang="vi-VN" sz="800" i="0" u="none" strike="noStrike" cap="none" normalizeH="0" baseline="0" dirty="0">
                <a:ln>
                  <a:noFill/>
                </a:ln>
                <a:solidFill>
                  <a:schemeClr val="tx1"/>
                </a:solidFill>
                <a:effectLst/>
                <a:latin typeface="+mj-lt"/>
              </a:rPr>
              <a:t>gửi chuỗi định dạng CSV.</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8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i="0" u="none" strike="noStrike" cap="none" normalizeH="0" baseline="0" dirty="0">
                <a:ln>
                  <a:noFill/>
                </a:ln>
                <a:solidFill>
                  <a:schemeClr val="tx1"/>
                </a:solidFill>
                <a:effectLst/>
                <a:latin typeface="+mj-lt"/>
              </a:rPr>
              <a:t>Qt readData() được gọi mỗi frame/tick (có thể từ QTimer hoặc readyRead()).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8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i="0" u="none" strike="noStrike" cap="none" normalizeH="0" baseline="0" dirty="0">
                <a:ln>
                  <a:noFill/>
                </a:ln>
                <a:solidFill>
                  <a:schemeClr val="tx1"/>
                </a:solidFill>
                <a:effectLst/>
                <a:latin typeface="+mj-lt"/>
              </a:rPr>
              <a:t>Nếu có dòng hợp lệ, tách và phát tín hiệu.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80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vi-VN" altLang="vi-VN" sz="800" i="0" u="none" strike="noStrike" cap="none" normalizeH="0" baseline="0" dirty="0">
                <a:ln>
                  <a:noFill/>
                </a:ln>
                <a:solidFill>
                  <a:schemeClr val="tx1"/>
                </a:solidFill>
                <a:effectLst/>
                <a:latin typeface="+mj-lt"/>
              </a:rPr>
              <a:t>QML xử lý tín hiệu updateData(...) và cập nhật UI.</a:t>
            </a:r>
            <a:endParaRPr kumimoji="0" lang="vi-VN" altLang="vi-VN" sz="1800" i="0" u="none" strike="noStrike" cap="none" normalizeH="0" baseline="0" dirty="0">
              <a:ln>
                <a:noFill/>
              </a:ln>
              <a:solidFill>
                <a:schemeClr val="tx1"/>
              </a:solidFill>
              <a:effectLst/>
              <a:latin typeface="Arial" panose="020B0604020202020204" pitchFamily="34" charset="0"/>
            </a:endParaRPr>
          </a:p>
        </p:txBody>
      </p:sp>
      <p:pic>
        <p:nvPicPr>
          <p:cNvPr id="22" name="Picture 21">
            <a:extLst>
              <a:ext uri="{FF2B5EF4-FFF2-40B4-BE49-F238E27FC236}">
                <a16:creationId xmlns:a16="http://schemas.microsoft.com/office/drawing/2014/main" id="{52677730-AB1F-FFF3-679E-17888775D364}"/>
              </a:ext>
            </a:extLst>
          </p:cNvPr>
          <p:cNvPicPr>
            <a:picLocks noChangeAspect="1"/>
          </p:cNvPicPr>
          <p:nvPr/>
        </p:nvPicPr>
        <p:blipFill>
          <a:blip r:embed="rId4"/>
          <a:stretch>
            <a:fillRect/>
          </a:stretch>
        </p:blipFill>
        <p:spPr>
          <a:xfrm>
            <a:off x="351440" y="1375692"/>
            <a:ext cx="2440675" cy="3402766"/>
          </a:xfrm>
          <a:prstGeom prst="rect">
            <a:avLst/>
          </a:prstGeom>
        </p:spPr>
      </p:pic>
    </p:spTree>
    <p:extLst>
      <p:ext uri="{BB962C8B-B14F-4D97-AF65-F5344CB8AC3E}">
        <p14:creationId xmlns:p14="http://schemas.microsoft.com/office/powerpoint/2010/main" val="57148814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TotalTime>
  <Words>1040</Words>
  <Application>Microsoft Office PowerPoint</Application>
  <PresentationFormat>On-screen Show (16:9)</PresentationFormat>
  <Paragraphs>99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Wingdings</vt:lpstr>
      <vt:lpstr>Arial</vt:lpstr>
      <vt:lpstr>Times New Roman</vt:lpstr>
      <vt:lpstr>Simple Light</vt:lpstr>
      <vt:lpstr>Chuyên đề 4(CE) Lập trình Ô Tô Thiết kế và triển khai hệ thống giám sát tốc độ, vòng tua máy và trạng thái trên xe ô tô  Sinh viên thực hiện: Võ Văn Tuấn    Trần Anh Tuấn     Nguyễn Duy Đại Thạch     Hoàng Minh Nghĩa      Trương Đắc Trường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Thạch Nguyễn Duy</cp:lastModifiedBy>
  <cp:revision>20</cp:revision>
  <dcterms:modified xsi:type="dcterms:W3CDTF">2025-05-09T17:37:25Z</dcterms:modified>
</cp:coreProperties>
</file>