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949080"/>
            <a:ext cx="10071360" cy="60192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365400" y="4133160"/>
            <a:ext cx="9326880" cy="360"/>
          </a:xfrm>
          <a:prstGeom prst="line">
            <a:avLst/>
          </a:prstGeom>
          <a:ln w="38160">
            <a:solidFill>
              <a:srgbClr val="13b5e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869680" y="7132320"/>
            <a:ext cx="1201320" cy="479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7199640"/>
            <a:ext cx="10071360" cy="351360"/>
          </a:xfrm>
          <a:prstGeom prst="rect">
            <a:avLst/>
          </a:prstGeom>
          <a:solidFill>
            <a:srgbClr val="00205b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360"/>
            <a:ext cx="10071360" cy="1611360"/>
          </a:xfrm>
          <a:prstGeom prst="rect">
            <a:avLst/>
          </a:prstGeom>
          <a:solidFill>
            <a:srgbClr val="00205b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67040" y="7209360"/>
            <a:ext cx="2293560" cy="280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1600" spc="-1" strike="noStrike">
                <a:solidFill>
                  <a:srgbClr val="13b5ea"/>
                </a:solidFill>
                <a:latin typeface="Arial"/>
                <a:ea typeface="DejaVu Sans"/>
              </a:rPr>
              <a:t>Duane Stanton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8869680" y="7132320"/>
            <a:ext cx="1201320" cy="479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519640" y="2520000"/>
            <a:ext cx="5031720" cy="2511360"/>
          </a:xfrm>
          <a:prstGeom prst="wedgeRectCallout">
            <a:avLst>
              <a:gd name="adj1" fmla="val 50067"/>
              <a:gd name="adj2" fmla="val 29158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59640" y="269784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205b"/>
                </a:solidFill>
                <a:latin typeface="Arial"/>
                <a:ea typeface="DejaVu Sans"/>
              </a:rPr>
              <a:t>MAT 8446 Survival Analysis Project: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24440" y="3566160"/>
            <a:ext cx="93513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5b"/>
                </a:solidFill>
                <a:latin typeface="Arial"/>
                <a:ea typeface="DejaVu Sans"/>
              </a:rPr>
              <a:t>Survival and Hazards Analysis of Clinical Trials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1440" y="7040880"/>
            <a:ext cx="3283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Duane Stanton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Final AFT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3"/>
          <p:cNvSpPr/>
          <p:nvPr/>
        </p:nvSpPr>
        <p:spPr>
          <a:xfrm>
            <a:off x="3571920" y="5140080"/>
            <a:ext cx="360" cy="274320"/>
          </a:xfrm>
          <a:prstGeom prst="line">
            <a:avLst/>
          </a:prstGeom>
          <a:ln w="29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411120" y="2345760"/>
            <a:ext cx="9364320" cy="359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Final AFT Model </a:t>
            </a:r>
            <a:r>
              <a:rPr b="1" i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cont’d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Stat. sig.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association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-value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&lt; 0.05) with decreased survival (negative coeff., shorter study) for these logical variables (“True”):</a:t>
            </a:r>
            <a:endParaRPr b="0" lang="en-US" sz="28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healthyCond, immuneSysCond, infectiousDiseaseCond, painCond, txDynamicsCond, txDynHealthyCond, comboProdInt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Stat. sig. association with increased survival (positive coeff., longer study) for these logical variables (“True”):</a:t>
            </a:r>
            <a:endParaRPr b="0" lang="en-US" sz="28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autoimmuneCond, cancerCond, cardiacCond, circulatoryCond, digestiveCond, neuralCond, opticalCond, psychCond, otherCond, behavioralInt, biologicalInt, deviceInt, geneticInt, procedureInt, fundedByTop15Pharma, maskingPartcpt, maskingNone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Quantitative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logEnrollment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and categorical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inOECDYes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also positive and stat. sig.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Final AFT Model: Goodness-of-Fit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Iffy survival curve, and red flags for hazard curve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09240" y="3108240"/>
            <a:ext cx="4443480" cy="274140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5030280" y="3110040"/>
            <a:ext cx="4443480" cy="274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Final AFT Model: Influence/Outlier Diagnostics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Based on ldcase residuals, at least one fairly influential study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(ldcase = 1.68; next three obs. were  1.12, 1.00, and 0.94)</a:t>
            </a:r>
            <a:endParaRPr b="0" lang="en-US" sz="24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Top case: </a:t>
            </a:r>
            <a:endParaRPr b="0" lang="en-US" sz="24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Phase 0 / Early Phase 1’, not censored, in OECD (Boston, MA hospital), enrollment size 133 (Adult-only Males)</a:t>
            </a:r>
            <a:endParaRPr b="0" lang="en-US" sz="24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Duration: 2,803 days (7.67 years)</a:t>
            </a:r>
            <a:endParaRPr b="0" lang="en-US" sz="24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Conditions: Healthy, Circulatory</a:t>
            </a:r>
            <a:endParaRPr b="0" lang="en-US" sz="24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Primary Purpose: Diagnostic</a:t>
            </a:r>
            <a:endParaRPr b="0" lang="en-US" sz="24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Study title: “Dietary Salt Intake and Vascular Function”</a:t>
            </a:r>
            <a:endParaRPr b="0" lang="en-US" sz="24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None of the top 10 funded by a top 15 pharma co., but all either exclusively funded by Industry or Other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Final AFT Model: Takeaways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an ideal fit, but (large) Weibull AFT model provides a less-than-great fit for survival – cumulative hazard is even more “off”</a:t>
            </a:r>
            <a:endParaRPr b="0" lang="en-US" sz="28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Several condition categories associated with shorter/longer studies</a:t>
            </a:r>
            <a:endParaRPr b="0" lang="en-US" sz="28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Studies with larger enrollment and hosted in OECD countries associated with longer studies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699640" y="2699640"/>
            <a:ext cx="4671360" cy="21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205b"/>
                </a:solidFill>
                <a:latin typeface="Georgia"/>
                <a:ea typeface="DejaVu Sans"/>
              </a:rPr>
              <a:t>Fin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Full Model Summary (1):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831600" y="1737360"/>
            <a:ext cx="8310960" cy="530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Full Model Summary (2):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809640" y="1737360"/>
            <a:ext cx="8632440" cy="530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Full Model Summary (3):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797040" y="1737360"/>
            <a:ext cx="8679960" cy="530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Appendix: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Summary table of analysis data by clinical trial phase: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188720" y="2926080"/>
            <a:ext cx="7017120" cy="246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Background/Introduction 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Survival analysis within clinical trials;</a:t>
            </a:r>
            <a:endParaRPr b="0" lang="en-US" sz="28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why not survival analysis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clinical trials?</a:t>
            </a:r>
            <a:endParaRPr b="0" lang="en-US" sz="28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 source: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ClinicalTrials.gov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Database of clinical trials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Maintained by the Nat’l Library of Medicine (NLM)    within the Nat’l Institute of Health (BIH)</a:t>
            </a:r>
            <a:endParaRPr b="0" lang="en-US" sz="2800" spc="-1" strike="noStrike">
              <a:latin typeface="Arial"/>
            </a:endParaRPr>
          </a:p>
          <a:p>
            <a:pPr lvl="1" marL="432000" indent="-211680"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 from all 50 states and 204 countries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Final dataset: 40,61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8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clinical trials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(137 countries/territories)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Appendix: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Top 15 Pharma companies by 2017 revenues:</a:t>
            </a:r>
            <a:endParaRPr b="0" lang="en-US" sz="2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Johnson &amp; Johnson, Hoffman-La Roche, Pfizer, Novartis, Sanofi,   Merck Sharp &amp; Dohme, GlaxoSmithKline, Bayer, AbbVie,               Gilead Sciences, Eli Lilly and Co., Amgen, AstraZeneca, Teva,      Bristol-Myers Squibb</a:t>
            </a:r>
            <a:endParaRPr b="0" lang="en-US" sz="22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https://www.fiercepharma.com/special-report/top-15-drugmakers-by-2017-revenue</a:t>
            </a:r>
            <a:endParaRPr b="0" lang="en-US" sz="16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Example terms for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cardiacCond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angina, arrhythmia, atria, atrioventricular, brachycardia, bradycardia, Brugada sydrome, cardiac, coronary, Ebstein's anomaly, heart, myocardial, myocarditis, inflammatory cardiomyopathy, Lev's disease, pericardial, tachycardia, mitrial, tricuspid, ventricle, ventricular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Appendix: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OECD member countries (35 as of 2018):</a:t>
            </a:r>
            <a:endParaRPr b="0" lang="en-US" sz="2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Australia, Austria, Belgium, Canada, Chile, Czechia, Denmark, Estonia, Finland, France, Germany, Greece, Hungary, Iceland, Ireland, Israel, Italy, Japan, Latvia, Lithuania, Luxembourg, Mexico, Netherlands, New Zealand, Norway, Poland, Portugal, Slovakia, Slovenia, South Korea, Spain, Sweden, Switzerland, Turkey, UK, US</a:t>
            </a:r>
            <a:endParaRPr b="0" lang="en-US" sz="22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https://www.oecd.org/about/membersandpartners/list-oecd-member-countries.htm </a:t>
            </a:r>
            <a:endParaRPr b="0" lang="en-US" sz="18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Age groups: Child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(0-&lt;18yrs)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, Adult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(18-&lt;65yrs)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, Older Adult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(65+yrs)</a:t>
            </a:r>
            <a:endParaRPr b="0" lang="en-US" sz="22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Stepwise AIC model AIC score: 584,124.7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+ Interaction: 583,185.6</a:t>
            </a:r>
            <a:endParaRPr b="0" lang="en-US" sz="24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Stepwise BIC model AIC score: 584,151.8</a:t>
            </a:r>
            <a:endParaRPr b="0" lang="en-US" sz="24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720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285 studies were censored (“Suspended”) - 0.7% of data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Background/Introduction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 information available: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Study phase (0/Early 1, 1, 2, 3, 4)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Study title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Condition(s) studied, Intervention(s) / treatment(s) involved, Study outcome measures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Participant details: gender(s), age group(s), enrollment size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Sponsor details: organization names, funder category (e.g. NIH, other U.S. Fed., Industry)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Background/Introduction 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 information available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(cont’d):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Study design (participant allocation, intervention model, masking type(s))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Study site location(s): institution, city, country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Study status: completed, suspended, terminated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 dates: start of study, primary completion date, (overall) completion date</a:t>
            </a:r>
            <a:endParaRPr b="0" lang="en-US" sz="2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Created variables: study location in OECD country, funded by a major pharma co. (both True/False)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Preliminary: K-M Survival Curves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Noticeable discrepancy for Phase 1 curve...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79360" y="3199680"/>
            <a:ext cx="4442760" cy="27406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034600" y="3200400"/>
            <a:ext cx="4442760" cy="27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Preliminary: K-M Hazard Curve (!)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...which is even more pronounced for the hazard curve.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en-US" sz="2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Proportional hazards assumption definitely doesn’t hold</a:t>
            </a:r>
            <a:endParaRPr b="0" lang="en-US" sz="24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Cox PH models checked, but same story as prior slide’s right plot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10320" y="2560680"/>
            <a:ext cx="4442760" cy="27406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027760" y="2561040"/>
            <a:ext cx="444492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Based on the ‘full’ model (45 potential variables):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en-US" sz="2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Gamma and Generalized gamma not considered;                       had to use survreg rather than flexsurvreg (data/full model size)</a:t>
            </a:r>
            <a:endParaRPr b="0" lang="en-US" sz="24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(Automated) Stepwise AIC and BIC selection applied</a:t>
            </a:r>
            <a:endParaRPr b="0" lang="en-US" sz="2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AIC: 71 covariates (35 variables) – Failed to reject H</a:t>
            </a:r>
            <a:r>
              <a:rPr b="0" lang="en-US" sz="24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for LRT</a:t>
            </a:r>
            <a:endParaRPr b="0" lang="en-US" sz="24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BIC: 62 covariates (26 variables) – subset of the AIC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AFT Model: Distribution and Selection Criterion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554480" y="2419200"/>
            <a:ext cx="6678720" cy="1784880"/>
          </a:xfrm>
          <a:prstGeom prst="rect">
            <a:avLst/>
          </a:prstGeom>
          <a:ln>
            <a:noFill/>
          </a:ln>
        </p:spPr>
      </p:pic>
      <p:sp>
        <p:nvSpPr>
          <p:cNvPr id="142" name="Line 3"/>
          <p:cNvSpPr/>
          <p:nvPr/>
        </p:nvSpPr>
        <p:spPr>
          <a:xfrm flipV="1">
            <a:off x="977760" y="2978640"/>
            <a:ext cx="45720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AFT Model: Covariate Forms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Only ‘Enrollment’ as quantitative variable in the selected model  (all others logical or categorical)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18520" y="2845440"/>
            <a:ext cx="4442760" cy="274068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856080" y="5724360"/>
            <a:ext cx="347256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Original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253040" y="5724360"/>
            <a:ext cx="5810400" cy="12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Log-transformed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5 cases of ‘0’ Enrollment;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4 Terminated, 1 Completed (</a:t>
            </a:r>
            <a:r>
              <a:rPr b="0" i="1" lang="en-US" sz="1600" spc="-1" strike="noStrike">
                <a:solidFill>
                  <a:srgbClr val="ce181e"/>
                </a:solidFill>
                <a:latin typeface="Arial"/>
                <a:ea typeface="DejaVu Sans"/>
              </a:rPr>
              <a:t>this case was removed and the analysis rerun with Enrollment = 0.1 for the remaining 4</a:t>
            </a:r>
            <a:r>
              <a:rPr b="0" lang="en-US" sz="1600" spc="-1" strike="noStrike">
                <a:solidFill>
                  <a:srgbClr val="ce181e"/>
                </a:solidFill>
                <a:latin typeface="Arial"/>
                <a:ea typeface="DejaVu Sans"/>
              </a:rPr>
              <a:t> )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755240" y="2845800"/>
            <a:ext cx="4442760" cy="274068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274320" y="6393240"/>
            <a:ext cx="414576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Minor change to coefficients / survival &amp; hazard curves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Line 6"/>
          <p:cNvSpPr/>
          <p:nvPr/>
        </p:nvSpPr>
        <p:spPr>
          <a:xfrm flipH="1">
            <a:off x="4785480" y="5920200"/>
            <a:ext cx="395640" cy="2286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59640" y="300960"/>
            <a:ext cx="935136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3b5ea"/>
                </a:solidFill>
                <a:latin typeface="Arial"/>
                <a:ea typeface="DejaVu Sans"/>
              </a:rPr>
              <a:t>AFT Model: Considering Interactions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59640" y="1979640"/>
            <a:ext cx="95990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53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Focused on condition(s) examined</a:t>
            </a:r>
            <a:endParaRPr b="0" lang="en-US" sz="2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32.4% of studies were ‘multi-condition’</a:t>
            </a:r>
            <a:endParaRPr b="0" lang="en-US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txDynamics most common among ‘multi-condition’ studies (64.9%), followed by healthy (20.3%) and cancer (18.7%)</a:t>
            </a:r>
            <a:endParaRPr b="0" lang="en-US" sz="2600" spc="-1" strike="noStrike">
              <a:latin typeface="Arial"/>
            </a:endParaRPr>
          </a:p>
          <a:p>
            <a:pPr marL="432000" indent="-315360">
              <a:lnSpc>
                <a:spcPct val="100000"/>
              </a:lnSpc>
              <a:spcBef>
                <a:spcPts val="1440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Checking txDynamics interation with top 8 ‘multi-condition’ variables (#8 in 9.3% of applicable cases):</a:t>
            </a:r>
            <a:endParaRPr b="0" lang="en-US" sz="2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Cancer, Diabetes, Digestive, Healthy, Respiratory each stat. sig. at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α = 0.05, but no noticeable survival/hazard curve improvement</a:t>
            </a:r>
            <a:endParaRPr b="0" lang="en-US" sz="24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Circulatory, Immune System, Infectious Disease not stat. sig.</a:t>
            </a:r>
            <a:endParaRPr b="0" lang="en-US" sz="24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txDynamics x Healthy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interaction kept in the final model   (applies to 5.7% of all data; other stat. sig. interactions were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&lt;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2%)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Application>LibreOffice/5.4.7.2$Windows_X86_64 LibreOffice_project/c838ef25c16710f8838b1faec480ebba495259d0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2018-04-29T17:26:41Z</dcterms:created>
  <dc:creator/>
  <dc:description/>
  <dc:language>en-US</dc:language>
  <cp:lastModifiedBy/>
  <dcterms:modified xsi:type="dcterms:W3CDTF">2018-07-25T16:18:37Z</dcterms:modified>
  <cp:revision>93</cp:revision>
  <dc:subject/>
  <dc:title/>
</cp:coreProperties>
</file>