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0233600" cy="27432000"/>
  <p:notesSz cx="6858000" cy="9144000"/>
  <p:defaultTextStyle>
    <a:defPPr>
      <a:defRPr lang="en-US"/>
    </a:defPPr>
    <a:lvl1pPr marL="0" algn="l" defTabSz="1933229" rtl="0" eaLnBrk="1" latinLnBrk="0" hangingPunct="1">
      <a:defRPr sz="7646" kern="1200">
        <a:solidFill>
          <a:schemeClr val="tx1"/>
        </a:solidFill>
        <a:latin typeface="+mn-lt"/>
        <a:ea typeface="+mn-ea"/>
        <a:cs typeface="+mn-cs"/>
      </a:defRPr>
    </a:lvl1pPr>
    <a:lvl2pPr marL="1933229" algn="l" defTabSz="1933229" rtl="0" eaLnBrk="1" latinLnBrk="0" hangingPunct="1">
      <a:defRPr sz="7646" kern="1200">
        <a:solidFill>
          <a:schemeClr val="tx1"/>
        </a:solidFill>
        <a:latin typeface="+mn-lt"/>
        <a:ea typeface="+mn-ea"/>
        <a:cs typeface="+mn-cs"/>
      </a:defRPr>
    </a:lvl2pPr>
    <a:lvl3pPr marL="3866458" algn="l" defTabSz="1933229" rtl="0" eaLnBrk="1" latinLnBrk="0" hangingPunct="1">
      <a:defRPr sz="7646" kern="1200">
        <a:solidFill>
          <a:schemeClr val="tx1"/>
        </a:solidFill>
        <a:latin typeface="+mn-lt"/>
        <a:ea typeface="+mn-ea"/>
        <a:cs typeface="+mn-cs"/>
      </a:defRPr>
    </a:lvl3pPr>
    <a:lvl4pPr marL="5799687" algn="l" defTabSz="1933229" rtl="0" eaLnBrk="1" latinLnBrk="0" hangingPunct="1">
      <a:defRPr sz="7646" kern="1200">
        <a:solidFill>
          <a:schemeClr val="tx1"/>
        </a:solidFill>
        <a:latin typeface="+mn-lt"/>
        <a:ea typeface="+mn-ea"/>
        <a:cs typeface="+mn-cs"/>
      </a:defRPr>
    </a:lvl4pPr>
    <a:lvl5pPr marL="7732917" algn="l" defTabSz="1933229" rtl="0" eaLnBrk="1" latinLnBrk="0" hangingPunct="1">
      <a:defRPr sz="7646" kern="1200">
        <a:solidFill>
          <a:schemeClr val="tx1"/>
        </a:solidFill>
        <a:latin typeface="+mn-lt"/>
        <a:ea typeface="+mn-ea"/>
        <a:cs typeface="+mn-cs"/>
      </a:defRPr>
    </a:lvl5pPr>
    <a:lvl6pPr marL="9666146" algn="l" defTabSz="1933229" rtl="0" eaLnBrk="1" latinLnBrk="0" hangingPunct="1">
      <a:defRPr sz="7646" kern="1200">
        <a:solidFill>
          <a:schemeClr val="tx1"/>
        </a:solidFill>
        <a:latin typeface="+mn-lt"/>
        <a:ea typeface="+mn-ea"/>
        <a:cs typeface="+mn-cs"/>
      </a:defRPr>
    </a:lvl6pPr>
    <a:lvl7pPr marL="11599375" algn="l" defTabSz="1933229" rtl="0" eaLnBrk="1" latinLnBrk="0" hangingPunct="1">
      <a:defRPr sz="7646" kern="1200">
        <a:solidFill>
          <a:schemeClr val="tx1"/>
        </a:solidFill>
        <a:latin typeface="+mn-lt"/>
        <a:ea typeface="+mn-ea"/>
        <a:cs typeface="+mn-cs"/>
      </a:defRPr>
    </a:lvl7pPr>
    <a:lvl8pPr marL="13532604" algn="l" defTabSz="1933229" rtl="0" eaLnBrk="1" latinLnBrk="0" hangingPunct="1">
      <a:defRPr sz="7646" kern="1200">
        <a:solidFill>
          <a:schemeClr val="tx1"/>
        </a:solidFill>
        <a:latin typeface="+mn-lt"/>
        <a:ea typeface="+mn-ea"/>
        <a:cs typeface="+mn-cs"/>
      </a:defRPr>
    </a:lvl8pPr>
    <a:lvl9pPr marL="15465833" algn="l" defTabSz="1933229" rtl="0" eaLnBrk="1" latinLnBrk="0" hangingPunct="1">
      <a:defRPr sz="764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79"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279"/>
    <a:srgbClr val="1F2361"/>
    <a:srgbClr val="0D2B48"/>
    <a:srgbClr val="051324"/>
    <a:srgbClr val="F4F3F3"/>
    <a:srgbClr val="840F0A"/>
    <a:srgbClr val="DBD7B9"/>
    <a:srgbClr val="0E2B47"/>
    <a:srgbClr val="8723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Objects="1">
      <p:cViewPr varScale="1">
        <p:scale>
          <a:sx n="16" d="100"/>
          <a:sy n="16" d="100"/>
        </p:scale>
        <p:origin x="1156" y="28"/>
      </p:cViewPr>
      <p:guideLst>
        <p:guide orient="horz" pos="17279"/>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anner\Documents\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anner\Documents\tim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 vs N3</a:t>
            </a:r>
          </a:p>
          <a:p>
            <a:pPr>
              <a:defRPr/>
            </a:pP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602537182852142"/>
          <c:y val="0.14435185185185184"/>
          <c:w val="0.79075240594925633"/>
          <c:h val="0.69881889763779537"/>
        </c:manualLayout>
      </c:layout>
      <c:scatterChart>
        <c:scatterStyle val="smoothMarker"/>
        <c:varyColors val="0"/>
        <c:ser>
          <c:idx val="0"/>
          <c:order val="0"/>
          <c:tx>
            <c:v>N!</c:v>
          </c:tx>
          <c:spPr>
            <a:ln w="19050" cap="rnd">
              <a:solidFill>
                <a:schemeClr val="accent2"/>
              </a:solidFill>
              <a:round/>
            </a:ln>
            <a:effectLst/>
          </c:spPr>
          <c:marker>
            <c:symbol val="none"/>
          </c:marker>
          <c:xVal>
            <c:numRef>
              <c:f>Sheet1!$B$3:$B$12</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Sheet1!$C$3:$C$12</c:f>
              <c:numCache>
                <c:formatCode>General</c:formatCode>
                <c:ptCount val="10"/>
                <c:pt idx="0">
                  <c:v>1</c:v>
                </c:pt>
                <c:pt idx="1">
                  <c:v>2</c:v>
                </c:pt>
                <c:pt idx="2">
                  <c:v>6</c:v>
                </c:pt>
                <c:pt idx="3">
                  <c:v>24</c:v>
                </c:pt>
                <c:pt idx="4">
                  <c:v>120</c:v>
                </c:pt>
                <c:pt idx="5">
                  <c:v>720</c:v>
                </c:pt>
                <c:pt idx="6">
                  <c:v>5040</c:v>
                </c:pt>
                <c:pt idx="7">
                  <c:v>40320</c:v>
                </c:pt>
                <c:pt idx="8">
                  <c:v>362880</c:v>
                </c:pt>
                <c:pt idx="9">
                  <c:v>3628800</c:v>
                </c:pt>
              </c:numCache>
            </c:numRef>
          </c:yVal>
          <c:smooth val="1"/>
        </c:ser>
        <c:ser>
          <c:idx val="1"/>
          <c:order val="1"/>
          <c:tx>
            <c:v>N^3</c:v>
          </c:tx>
          <c:spPr>
            <a:ln w="19050" cap="rnd">
              <a:solidFill>
                <a:schemeClr val="accent4"/>
              </a:solidFill>
              <a:round/>
            </a:ln>
            <a:effectLst/>
          </c:spPr>
          <c:marker>
            <c:symbol val="none"/>
          </c:marker>
          <c:xVal>
            <c:numRef>
              <c:f>Sheet1!$B$3:$B$12</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Sheet1!$D$3:$D$12</c:f>
              <c:numCache>
                <c:formatCode>General</c:formatCode>
                <c:ptCount val="10"/>
                <c:pt idx="0">
                  <c:v>1</c:v>
                </c:pt>
                <c:pt idx="1">
                  <c:v>8</c:v>
                </c:pt>
                <c:pt idx="2">
                  <c:v>27</c:v>
                </c:pt>
                <c:pt idx="3">
                  <c:v>64</c:v>
                </c:pt>
                <c:pt idx="4">
                  <c:v>125</c:v>
                </c:pt>
                <c:pt idx="5">
                  <c:v>216</c:v>
                </c:pt>
                <c:pt idx="6">
                  <c:v>343</c:v>
                </c:pt>
                <c:pt idx="7">
                  <c:v>512</c:v>
                </c:pt>
                <c:pt idx="8">
                  <c:v>729</c:v>
                </c:pt>
                <c:pt idx="9">
                  <c:v>1000</c:v>
                </c:pt>
              </c:numCache>
            </c:numRef>
          </c:yVal>
          <c:smooth val="1"/>
        </c:ser>
        <c:dLbls>
          <c:showLegendKey val="0"/>
          <c:showVal val="0"/>
          <c:showCatName val="0"/>
          <c:showSerName val="0"/>
          <c:showPercent val="0"/>
          <c:showBubbleSize val="0"/>
        </c:dLbls>
        <c:axId val="464727952"/>
        <c:axId val="464734224"/>
      </c:scatterChart>
      <c:valAx>
        <c:axId val="4647279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Number of Cities</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4734224"/>
        <c:crosses val="autoZero"/>
        <c:crossBetween val="midCat"/>
      </c:valAx>
      <c:valAx>
        <c:axId val="464734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Number of Steps</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472795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Cluster Algorithm vs Optimal TSP Solutions</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Sheet1!$C$2</c:f>
              <c:strCache>
                <c:ptCount val="1"/>
                <c:pt idx="0">
                  <c:v>Cluster</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c:spPr>
          <c:invertIfNegative val="0"/>
          <c:val>
            <c:numRef>
              <c:f>Sheet1!$C$3:$C$7</c:f>
              <c:numCache>
                <c:formatCode>0.00E+00</c:formatCode>
                <c:ptCount val="5"/>
                <c:pt idx="0" formatCode="General">
                  <c:v>766119.04852368601</c:v>
                </c:pt>
                <c:pt idx="1">
                  <c:v>78631663.941384107</c:v>
                </c:pt>
                <c:pt idx="2">
                  <c:v>28057010.116389599</c:v>
                </c:pt>
                <c:pt idx="3">
                  <c:v>28485889.974868398</c:v>
                </c:pt>
                <c:pt idx="4">
                  <c:v>31630655.870053802</c:v>
                </c:pt>
              </c:numCache>
            </c:numRef>
          </c:val>
        </c:ser>
        <c:ser>
          <c:idx val="1"/>
          <c:order val="1"/>
          <c:tx>
            <c:strRef>
              <c:f>Sheet1!$D$2</c:f>
              <c:strCache>
                <c:ptCount val="1"/>
                <c:pt idx="0">
                  <c:v>Optimal</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c:spPr>
          <c:invertIfNegative val="0"/>
          <c:val>
            <c:numRef>
              <c:f>Sheet1!$D$3:$D$7</c:f>
              <c:numCache>
                <c:formatCode>0.00E+00</c:formatCode>
                <c:ptCount val="5"/>
                <c:pt idx="0" formatCode="General">
                  <c:v>971533.76693726401</c:v>
                </c:pt>
                <c:pt idx="1">
                  <c:v>92737706.769118801</c:v>
                </c:pt>
                <c:pt idx="2">
                  <c:v>22465726.149261899</c:v>
                </c:pt>
                <c:pt idx="3">
                  <c:v>29462601.5798769</c:v>
                </c:pt>
                <c:pt idx="4">
                  <c:v>41048534.249804601</c:v>
                </c:pt>
              </c:numCache>
            </c:numRef>
          </c:val>
        </c:ser>
        <c:dLbls>
          <c:showLegendKey val="0"/>
          <c:showVal val="0"/>
          <c:showCatName val="0"/>
          <c:showSerName val="0"/>
          <c:showPercent val="0"/>
          <c:showBubbleSize val="0"/>
        </c:dLbls>
        <c:gapWidth val="100"/>
        <c:overlap val="-24"/>
        <c:axId val="464734616"/>
        <c:axId val="464724816"/>
      </c:barChart>
      <c:catAx>
        <c:axId val="464734616"/>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tx2"/>
                    </a:solidFill>
                    <a:latin typeface="+mn-lt"/>
                    <a:ea typeface="+mn-ea"/>
                    <a:cs typeface="+mn-cs"/>
                  </a:defRPr>
                </a:pPr>
                <a:r>
                  <a:rPr lang="en-US" sz="1800"/>
                  <a:t>City Sets</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2"/>
                  </a:solidFill>
                  <a:latin typeface="+mn-lt"/>
                  <a:ea typeface="+mn-ea"/>
                  <a:cs typeface="+mn-cs"/>
                </a:defRPr>
              </a:pPr>
              <a:endParaRPr lang="en-US"/>
            </a:p>
          </c:txPr>
        </c:title>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464724816"/>
        <c:crosses val="autoZero"/>
        <c:auto val="1"/>
        <c:lblAlgn val="ctr"/>
        <c:lblOffset val="100"/>
        <c:noMultiLvlLbl val="0"/>
      </c:catAx>
      <c:valAx>
        <c:axId val="464724816"/>
        <c:scaling>
          <c:orientation val="minMax"/>
        </c:scaling>
        <c:delete val="1"/>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2"/>
                    </a:solidFill>
                    <a:latin typeface="+mn-lt"/>
                    <a:ea typeface="+mn-ea"/>
                    <a:cs typeface="+mn-cs"/>
                  </a:defRPr>
                </a:pPr>
                <a:r>
                  <a:rPr lang="en-US" sz="1800"/>
                  <a:t>Work</a:t>
                </a:r>
              </a:p>
            </c:rich>
          </c:tx>
          <c:layout/>
          <c:overlay val="0"/>
          <c:spPr>
            <a:noFill/>
            <a:ln>
              <a:noFill/>
            </a:ln>
            <a:effectLst/>
          </c:spPr>
          <c:txPr>
            <a:bodyPr rot="-5400000" spcFirstLastPara="1" vertOverflow="ellipsis" vert="horz" wrap="square" anchor="ctr" anchorCtr="1"/>
            <a:lstStyle/>
            <a:p>
              <a:pPr>
                <a:defRPr sz="18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crossAx val="4647346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Number of Cities vs Time</a:t>
            </a:r>
          </a:p>
        </c:rich>
      </c:tx>
      <c:layout>
        <c:manualLayout>
          <c:xMode val="edge"/>
          <c:yMode val="edge"/>
          <c:x val="0.24002279161091053"/>
          <c:y val="3.104440416398671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0377280848471493"/>
          <c:y val="0.13933617127176379"/>
          <c:w val="0.84059284315548422"/>
          <c:h val="0.58924081642528636"/>
        </c:manualLayout>
      </c:layout>
      <c:scatterChart>
        <c:scatterStyle val="lineMarker"/>
        <c:varyColors val="0"/>
        <c:ser>
          <c:idx val="0"/>
          <c:order val="0"/>
          <c:tx>
            <c:strRef>
              <c:f>Sheet1!$D$1</c:f>
              <c:strCache>
                <c:ptCount val="1"/>
                <c:pt idx="0">
                  <c:v>FullTime</c:v>
                </c:pt>
              </c:strCache>
            </c:strRef>
          </c:tx>
          <c:spPr>
            <a:ln w="25400" cap="rnd">
              <a:noFill/>
              <a:round/>
            </a:ln>
            <a:effectLst>
              <a:outerShdw blurRad="50800" dist="38100" dir="5400000" rotWithShape="0">
                <a:srgbClr val="000000">
                  <a:alpha val="35000"/>
                </a:srgbClr>
              </a:outerShdw>
            </a:effectLst>
          </c:spPr>
          <c:marker>
            <c:symbol val="circle"/>
            <c:size val="6"/>
            <c:spPr>
              <a:gradFill rotWithShape="1">
                <a:gsLst>
                  <a:gs pos="0">
                    <a:schemeClr val="accent1">
                      <a:tint val="96000"/>
                      <a:lumMod val="100000"/>
                    </a:schemeClr>
                  </a:gs>
                  <a:gs pos="78000">
                    <a:schemeClr val="accent1">
                      <a:shade val="94000"/>
                      <a:lumMod val="94000"/>
                    </a:schemeClr>
                  </a:gs>
                </a:gsLst>
                <a:lin ang="5400000" scaled="0"/>
              </a:gradFill>
              <a:ln w="9525" cap="rnd">
                <a:solidFill>
                  <a:schemeClr val="accent1"/>
                </a:solidFill>
                <a:roun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trendline>
            <c:spPr>
              <a:ln w="19050" cap="rnd">
                <a:solidFill>
                  <a:schemeClr val="accent1"/>
                </a:solidFill>
                <a:prstDash val="sysDash"/>
              </a:ln>
              <a:effectLst/>
            </c:spPr>
            <c:trendlineType val="poly"/>
            <c:order val="3"/>
            <c:dispRSqr val="1"/>
            <c:dispEq val="1"/>
            <c:trendlineLbl>
              <c:layout>
                <c:manualLayout>
                  <c:x val="0.11613531963775535"/>
                  <c:y val="0.65812471970341346"/>
                </c:manualLayout>
              </c:layout>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sz="1800" baseline="0"/>
                      <a:t>y = 6E-08x</a:t>
                    </a:r>
                    <a:r>
                      <a:rPr lang="en-US" sz="1800" baseline="30000"/>
                      <a:t>3</a:t>
                    </a:r>
                    <a:r>
                      <a:rPr lang="en-US" sz="1800" baseline="0"/>
                      <a:t> - 0.0001x</a:t>
                    </a:r>
                    <a:r>
                      <a:rPr lang="en-US" sz="1800" baseline="30000"/>
                      <a:t>2</a:t>
                    </a:r>
                    <a:r>
                      <a:rPr lang="en-US" sz="1800" baseline="0"/>
                      <a:t> + 0.09x - 13.481</a:t>
                    </a:r>
                    <a:br>
                      <a:rPr lang="en-US" sz="1800" baseline="0"/>
                    </a:br>
                    <a:r>
                      <a:rPr lang="en-US" sz="1800" baseline="0"/>
                      <a:t>R² = 0.9994</a:t>
                    </a:r>
                    <a:endParaRPr lang="en-US" sz="1800"/>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Sheet1!$B$2:$B$6</c:f>
              <c:numCache>
                <c:formatCode>General</c:formatCode>
                <c:ptCount val="5"/>
                <c:pt idx="0">
                  <c:v>194</c:v>
                </c:pt>
                <c:pt idx="1">
                  <c:v>734</c:v>
                </c:pt>
                <c:pt idx="2">
                  <c:v>929</c:v>
                </c:pt>
                <c:pt idx="3">
                  <c:v>1621</c:v>
                </c:pt>
                <c:pt idx="4">
                  <c:v>1979</c:v>
                </c:pt>
              </c:numCache>
            </c:numRef>
          </c:xVal>
          <c:yVal>
            <c:numRef>
              <c:f>Sheet1!$D$2:$D$6</c:f>
              <c:numCache>
                <c:formatCode>General</c:formatCode>
                <c:ptCount val="5"/>
                <c:pt idx="0">
                  <c:v>0.93400000000000005</c:v>
                </c:pt>
                <c:pt idx="1">
                  <c:v>18.809000000000001</c:v>
                </c:pt>
                <c:pt idx="2">
                  <c:v>36.109000000000002</c:v>
                </c:pt>
                <c:pt idx="3">
                  <c:v>133.30500000000001</c:v>
                </c:pt>
                <c:pt idx="4">
                  <c:v>258.72399999999999</c:v>
                </c:pt>
              </c:numCache>
            </c:numRef>
          </c:yVal>
          <c:smooth val="0"/>
        </c:ser>
        <c:dLbls>
          <c:dLblPos val="t"/>
          <c:showLegendKey val="0"/>
          <c:showVal val="1"/>
          <c:showCatName val="0"/>
          <c:showSerName val="0"/>
          <c:showPercent val="0"/>
          <c:showBubbleSize val="0"/>
        </c:dLbls>
        <c:axId val="464731088"/>
        <c:axId val="464725992"/>
      </c:scatterChart>
      <c:valAx>
        <c:axId val="46473108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Number of cities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4725992"/>
        <c:crosses val="autoZero"/>
        <c:crossBetween val="midCat"/>
      </c:valAx>
      <c:valAx>
        <c:axId val="46472599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Time</a:t>
                </a:r>
                <a:r>
                  <a:rPr lang="en-US" baseline="0"/>
                  <a:t> (seconds)</a:t>
                </a:r>
                <a:endParaRPr lang="en-US"/>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4731088"/>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8F2FFF-CBCB-F54D-B145-2292C6F6568C}" type="datetimeFigureOut">
              <a:rPr lang="en-US" smtClean="0"/>
              <a:pPr/>
              <a:t>9/18/2016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F9FB5D-417B-B147-9DCE-4655F6B9EE38}" type="slidenum">
              <a:rPr lang="en-US" smtClean="0"/>
              <a:pPr/>
              <a:t>‹#›</a:t>
            </a:fld>
            <a:endParaRPr lang="en-US"/>
          </a:p>
        </p:txBody>
      </p:sp>
    </p:spTree>
    <p:extLst>
      <p:ext uri="{BB962C8B-B14F-4D97-AF65-F5344CB8AC3E}">
        <p14:creationId xmlns:p14="http://schemas.microsoft.com/office/powerpoint/2010/main" val="1435073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B3DACF-A0C1-7444-81BD-2BBB4AC66C9B}" type="datetimeFigureOut">
              <a:rPr lang="en-US" smtClean="0"/>
              <a:pPr/>
              <a:t>9/18/2016</a:t>
            </a:fld>
            <a:endParaRPr lang="en-US"/>
          </a:p>
        </p:txBody>
      </p:sp>
      <p:sp>
        <p:nvSpPr>
          <p:cNvPr id="4" name="Slide Image Placeholder 3"/>
          <p:cNvSpPr>
            <a:spLocks noGrp="1" noRot="1" noChangeAspect="1"/>
          </p:cNvSpPr>
          <p:nvPr>
            <p:ph type="sldImg" idx="2"/>
          </p:nvPr>
        </p:nvSpPr>
        <p:spPr>
          <a:xfrm>
            <a:off x="914400" y="685800"/>
            <a:ext cx="5029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1F04A7-E3C0-8446-B15A-4B2A862FE8DD}" type="slidenum">
              <a:rPr lang="en-US" smtClean="0"/>
              <a:pPr/>
              <a:t>‹#›</a:t>
            </a:fld>
            <a:endParaRPr lang="en-US"/>
          </a:p>
        </p:txBody>
      </p:sp>
    </p:spTree>
    <p:extLst>
      <p:ext uri="{BB962C8B-B14F-4D97-AF65-F5344CB8AC3E}">
        <p14:creationId xmlns:p14="http://schemas.microsoft.com/office/powerpoint/2010/main" val="2577517749"/>
      </p:ext>
    </p:extLst>
  </p:cSld>
  <p:clrMap bg1="lt1" tx1="dk1" bg2="lt2" tx2="dk2" accent1="accent1" accent2="accent2" accent3="accent3" accent4="accent4" accent5="accent5" accent6="accent6" hlink="hlink" folHlink="folHlink"/>
  <p:notesStyle>
    <a:lvl1pPr marL="0" algn="l" defTabSz="375910" rtl="0" eaLnBrk="1" latinLnBrk="0" hangingPunct="1">
      <a:defRPr sz="987" kern="1200">
        <a:solidFill>
          <a:schemeClr val="tx1"/>
        </a:solidFill>
        <a:latin typeface="+mn-lt"/>
        <a:ea typeface="+mn-ea"/>
        <a:cs typeface="+mn-cs"/>
      </a:defRPr>
    </a:lvl1pPr>
    <a:lvl2pPr marL="375910" algn="l" defTabSz="375910" rtl="0" eaLnBrk="1" latinLnBrk="0" hangingPunct="1">
      <a:defRPr sz="987" kern="1200">
        <a:solidFill>
          <a:schemeClr val="tx1"/>
        </a:solidFill>
        <a:latin typeface="+mn-lt"/>
        <a:ea typeface="+mn-ea"/>
        <a:cs typeface="+mn-cs"/>
      </a:defRPr>
    </a:lvl2pPr>
    <a:lvl3pPr marL="751820" algn="l" defTabSz="375910" rtl="0" eaLnBrk="1" latinLnBrk="0" hangingPunct="1">
      <a:defRPr sz="987" kern="1200">
        <a:solidFill>
          <a:schemeClr val="tx1"/>
        </a:solidFill>
        <a:latin typeface="+mn-lt"/>
        <a:ea typeface="+mn-ea"/>
        <a:cs typeface="+mn-cs"/>
      </a:defRPr>
    </a:lvl3pPr>
    <a:lvl4pPr marL="1127730" algn="l" defTabSz="375910" rtl="0" eaLnBrk="1" latinLnBrk="0" hangingPunct="1">
      <a:defRPr sz="987" kern="1200">
        <a:solidFill>
          <a:schemeClr val="tx1"/>
        </a:solidFill>
        <a:latin typeface="+mn-lt"/>
        <a:ea typeface="+mn-ea"/>
        <a:cs typeface="+mn-cs"/>
      </a:defRPr>
    </a:lvl4pPr>
    <a:lvl5pPr marL="1503639" algn="l" defTabSz="375910" rtl="0" eaLnBrk="1" latinLnBrk="0" hangingPunct="1">
      <a:defRPr sz="987" kern="1200">
        <a:solidFill>
          <a:schemeClr val="tx1"/>
        </a:solidFill>
        <a:latin typeface="+mn-lt"/>
        <a:ea typeface="+mn-ea"/>
        <a:cs typeface="+mn-cs"/>
      </a:defRPr>
    </a:lvl5pPr>
    <a:lvl6pPr marL="1879549" algn="l" defTabSz="375910" rtl="0" eaLnBrk="1" latinLnBrk="0" hangingPunct="1">
      <a:defRPr sz="987" kern="1200">
        <a:solidFill>
          <a:schemeClr val="tx1"/>
        </a:solidFill>
        <a:latin typeface="+mn-lt"/>
        <a:ea typeface="+mn-ea"/>
        <a:cs typeface="+mn-cs"/>
      </a:defRPr>
    </a:lvl6pPr>
    <a:lvl7pPr marL="2255459" algn="l" defTabSz="375910" rtl="0" eaLnBrk="1" latinLnBrk="0" hangingPunct="1">
      <a:defRPr sz="987" kern="1200">
        <a:solidFill>
          <a:schemeClr val="tx1"/>
        </a:solidFill>
        <a:latin typeface="+mn-lt"/>
        <a:ea typeface="+mn-ea"/>
        <a:cs typeface="+mn-cs"/>
      </a:defRPr>
    </a:lvl7pPr>
    <a:lvl8pPr marL="2631369" algn="l" defTabSz="375910" rtl="0" eaLnBrk="1" latinLnBrk="0" hangingPunct="1">
      <a:defRPr sz="987" kern="1200">
        <a:solidFill>
          <a:schemeClr val="tx1"/>
        </a:solidFill>
        <a:latin typeface="+mn-lt"/>
        <a:ea typeface="+mn-ea"/>
        <a:cs typeface="+mn-cs"/>
      </a:defRPr>
    </a:lvl8pPr>
    <a:lvl9pPr marL="3007279" algn="l" defTabSz="375910" rtl="0" eaLnBrk="1" latinLnBrk="0" hangingPunct="1">
      <a:defRPr sz="98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8521702"/>
            <a:ext cx="3419856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5040" y="15544800"/>
            <a:ext cx="28163520" cy="7010400"/>
          </a:xfrm>
        </p:spPr>
        <p:txBody>
          <a:bodyPr/>
          <a:lstStyle>
            <a:lvl1pPr marL="0" indent="0" algn="ctr">
              <a:buNone/>
              <a:defRPr>
                <a:solidFill>
                  <a:schemeClr val="tx1">
                    <a:tint val="75000"/>
                  </a:schemeClr>
                </a:solidFill>
              </a:defRPr>
            </a:lvl1pPr>
            <a:lvl2pPr marL="1847407" indent="0" algn="ctr">
              <a:buNone/>
              <a:defRPr>
                <a:solidFill>
                  <a:schemeClr val="tx1">
                    <a:tint val="75000"/>
                  </a:schemeClr>
                </a:solidFill>
              </a:defRPr>
            </a:lvl2pPr>
            <a:lvl3pPr marL="3694814" indent="0" algn="ctr">
              <a:buNone/>
              <a:defRPr>
                <a:solidFill>
                  <a:schemeClr val="tx1">
                    <a:tint val="75000"/>
                  </a:schemeClr>
                </a:solidFill>
              </a:defRPr>
            </a:lvl3pPr>
            <a:lvl4pPr marL="5542221" indent="0" algn="ctr">
              <a:buNone/>
              <a:defRPr>
                <a:solidFill>
                  <a:schemeClr val="tx1">
                    <a:tint val="75000"/>
                  </a:schemeClr>
                </a:solidFill>
              </a:defRPr>
            </a:lvl4pPr>
            <a:lvl5pPr marL="7389629" indent="0" algn="ctr">
              <a:buNone/>
              <a:defRPr>
                <a:solidFill>
                  <a:schemeClr val="tx1">
                    <a:tint val="75000"/>
                  </a:schemeClr>
                </a:solidFill>
              </a:defRPr>
            </a:lvl5pPr>
            <a:lvl6pPr marL="9237036" indent="0" algn="ctr">
              <a:buNone/>
              <a:defRPr>
                <a:solidFill>
                  <a:schemeClr val="tx1">
                    <a:tint val="75000"/>
                  </a:schemeClr>
                </a:solidFill>
              </a:defRPr>
            </a:lvl6pPr>
            <a:lvl7pPr marL="11084443" indent="0" algn="ctr">
              <a:buNone/>
              <a:defRPr>
                <a:solidFill>
                  <a:schemeClr val="tx1">
                    <a:tint val="75000"/>
                  </a:schemeClr>
                </a:solidFill>
              </a:defRPr>
            </a:lvl7pPr>
            <a:lvl8pPr marL="12931850" indent="0" algn="ctr">
              <a:buNone/>
              <a:defRPr>
                <a:solidFill>
                  <a:schemeClr val="tx1">
                    <a:tint val="75000"/>
                  </a:schemeClr>
                </a:solidFill>
              </a:defRPr>
            </a:lvl8pPr>
            <a:lvl9pPr marL="1477925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A6A8A3-E06C-EC48-94C0-16B95F50C533}" type="datetimeFigureOut">
              <a:rPr lang="en-US" smtClean="0"/>
              <a:pPr/>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3EA1C-A807-594E-B3DC-F8EC67F113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6A8A3-E06C-EC48-94C0-16B95F50C533}" type="datetimeFigureOut">
              <a:rPr lang="en-US" smtClean="0"/>
              <a:pPr/>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3EA1C-A807-594E-B3DC-F8EC67F113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9360" y="1098554"/>
            <a:ext cx="905256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11680" y="1098554"/>
            <a:ext cx="2648712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6A8A3-E06C-EC48-94C0-16B95F50C533}" type="datetimeFigureOut">
              <a:rPr lang="en-US" smtClean="0"/>
              <a:pPr/>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3EA1C-A807-594E-B3DC-F8EC67F113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6A8A3-E06C-EC48-94C0-16B95F50C533}" type="datetimeFigureOut">
              <a:rPr lang="en-US" smtClean="0"/>
              <a:pPr/>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3EA1C-A807-594E-B3DC-F8EC67F113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7" y="17627602"/>
            <a:ext cx="34198560" cy="5448300"/>
          </a:xfrm>
        </p:spPr>
        <p:txBody>
          <a:bodyPr anchor="t"/>
          <a:lstStyle>
            <a:lvl1pPr algn="l">
              <a:defRPr sz="16185" b="1" cap="all"/>
            </a:lvl1pPr>
          </a:lstStyle>
          <a:p>
            <a:r>
              <a:rPr lang="en-US" smtClean="0"/>
              <a:t>Click to edit Master title style</a:t>
            </a:r>
            <a:endParaRPr lang="en-US"/>
          </a:p>
        </p:txBody>
      </p:sp>
      <p:sp>
        <p:nvSpPr>
          <p:cNvPr id="3" name="Text Placeholder 2"/>
          <p:cNvSpPr>
            <a:spLocks noGrp="1"/>
          </p:cNvSpPr>
          <p:nvPr>
            <p:ph type="body" idx="1"/>
          </p:nvPr>
        </p:nvSpPr>
        <p:spPr>
          <a:xfrm>
            <a:off x="3178177" y="11626854"/>
            <a:ext cx="34198560" cy="6000748"/>
          </a:xfrm>
        </p:spPr>
        <p:txBody>
          <a:bodyPr anchor="b"/>
          <a:lstStyle>
            <a:lvl1pPr marL="0" indent="0">
              <a:buNone/>
              <a:defRPr sz="8093">
                <a:solidFill>
                  <a:schemeClr val="tx1">
                    <a:tint val="75000"/>
                  </a:schemeClr>
                </a:solidFill>
              </a:defRPr>
            </a:lvl1pPr>
            <a:lvl2pPr marL="1847407" indent="0">
              <a:buNone/>
              <a:defRPr sz="7307">
                <a:solidFill>
                  <a:schemeClr val="tx1">
                    <a:tint val="75000"/>
                  </a:schemeClr>
                </a:solidFill>
              </a:defRPr>
            </a:lvl2pPr>
            <a:lvl3pPr marL="3694814" indent="0">
              <a:buNone/>
              <a:defRPr sz="6443">
                <a:solidFill>
                  <a:schemeClr val="tx1">
                    <a:tint val="75000"/>
                  </a:schemeClr>
                </a:solidFill>
              </a:defRPr>
            </a:lvl3pPr>
            <a:lvl4pPr marL="5542221" indent="0">
              <a:buNone/>
              <a:defRPr sz="5657">
                <a:solidFill>
                  <a:schemeClr val="tx1">
                    <a:tint val="75000"/>
                  </a:schemeClr>
                </a:solidFill>
              </a:defRPr>
            </a:lvl4pPr>
            <a:lvl5pPr marL="7389629" indent="0">
              <a:buNone/>
              <a:defRPr sz="5657">
                <a:solidFill>
                  <a:schemeClr val="tx1">
                    <a:tint val="75000"/>
                  </a:schemeClr>
                </a:solidFill>
              </a:defRPr>
            </a:lvl5pPr>
            <a:lvl6pPr marL="9237036" indent="0">
              <a:buNone/>
              <a:defRPr sz="5657">
                <a:solidFill>
                  <a:schemeClr val="tx1">
                    <a:tint val="75000"/>
                  </a:schemeClr>
                </a:solidFill>
              </a:defRPr>
            </a:lvl6pPr>
            <a:lvl7pPr marL="11084443" indent="0">
              <a:buNone/>
              <a:defRPr sz="5657">
                <a:solidFill>
                  <a:schemeClr val="tx1">
                    <a:tint val="75000"/>
                  </a:schemeClr>
                </a:solidFill>
              </a:defRPr>
            </a:lvl7pPr>
            <a:lvl8pPr marL="12931850" indent="0">
              <a:buNone/>
              <a:defRPr sz="5657">
                <a:solidFill>
                  <a:schemeClr val="tx1">
                    <a:tint val="75000"/>
                  </a:schemeClr>
                </a:solidFill>
              </a:defRPr>
            </a:lvl8pPr>
            <a:lvl9pPr marL="14779257" indent="0">
              <a:buNone/>
              <a:defRPr sz="565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6A8A3-E06C-EC48-94C0-16B95F50C533}" type="datetimeFigureOut">
              <a:rPr lang="en-US" smtClean="0"/>
              <a:pPr/>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3EA1C-A807-594E-B3DC-F8EC67F113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11680" y="6400802"/>
            <a:ext cx="17769840" cy="18103852"/>
          </a:xfrm>
        </p:spPr>
        <p:txBody>
          <a:bodyPr/>
          <a:lstStyle>
            <a:lvl1pPr>
              <a:defRPr sz="11314"/>
            </a:lvl1pPr>
            <a:lvl2pPr>
              <a:defRPr sz="9664"/>
            </a:lvl2pPr>
            <a:lvl3pPr>
              <a:defRPr sz="8093"/>
            </a:lvl3pPr>
            <a:lvl4pPr>
              <a:defRPr sz="7307"/>
            </a:lvl4pPr>
            <a:lvl5pPr>
              <a:defRPr sz="7307"/>
            </a:lvl5pPr>
            <a:lvl6pPr>
              <a:defRPr sz="7307"/>
            </a:lvl6pPr>
            <a:lvl7pPr>
              <a:defRPr sz="7307"/>
            </a:lvl7pPr>
            <a:lvl8pPr>
              <a:defRPr sz="7307"/>
            </a:lvl8pPr>
            <a:lvl9pPr>
              <a:defRPr sz="73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452080" y="6400802"/>
            <a:ext cx="17769840" cy="18103852"/>
          </a:xfrm>
        </p:spPr>
        <p:txBody>
          <a:bodyPr/>
          <a:lstStyle>
            <a:lvl1pPr>
              <a:defRPr sz="11314"/>
            </a:lvl1pPr>
            <a:lvl2pPr>
              <a:defRPr sz="9664"/>
            </a:lvl2pPr>
            <a:lvl3pPr>
              <a:defRPr sz="8093"/>
            </a:lvl3pPr>
            <a:lvl4pPr>
              <a:defRPr sz="7307"/>
            </a:lvl4pPr>
            <a:lvl5pPr>
              <a:defRPr sz="7307"/>
            </a:lvl5pPr>
            <a:lvl6pPr>
              <a:defRPr sz="7307"/>
            </a:lvl6pPr>
            <a:lvl7pPr>
              <a:defRPr sz="7307"/>
            </a:lvl7pPr>
            <a:lvl8pPr>
              <a:defRPr sz="7307"/>
            </a:lvl8pPr>
            <a:lvl9pPr>
              <a:defRPr sz="73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A6A8A3-E06C-EC48-94C0-16B95F50C533}" type="datetimeFigureOut">
              <a:rPr lang="en-US" smtClean="0"/>
              <a:pPr/>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3EA1C-A807-594E-B3DC-F8EC67F113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1681" y="6140452"/>
            <a:ext cx="17776827" cy="2559048"/>
          </a:xfrm>
        </p:spPr>
        <p:txBody>
          <a:bodyPr anchor="b"/>
          <a:lstStyle>
            <a:lvl1pPr marL="0" indent="0">
              <a:buNone/>
              <a:defRPr sz="9664" b="1"/>
            </a:lvl1pPr>
            <a:lvl2pPr marL="1847407" indent="0">
              <a:buNone/>
              <a:defRPr sz="8093" b="1"/>
            </a:lvl2pPr>
            <a:lvl3pPr marL="3694814" indent="0">
              <a:buNone/>
              <a:defRPr sz="7307" b="1"/>
            </a:lvl3pPr>
            <a:lvl4pPr marL="5542221" indent="0">
              <a:buNone/>
              <a:defRPr sz="6443" b="1"/>
            </a:lvl4pPr>
            <a:lvl5pPr marL="7389629" indent="0">
              <a:buNone/>
              <a:defRPr sz="6443" b="1"/>
            </a:lvl5pPr>
            <a:lvl6pPr marL="9237036" indent="0">
              <a:buNone/>
              <a:defRPr sz="6443" b="1"/>
            </a:lvl6pPr>
            <a:lvl7pPr marL="11084443" indent="0">
              <a:buNone/>
              <a:defRPr sz="6443" b="1"/>
            </a:lvl7pPr>
            <a:lvl8pPr marL="12931850" indent="0">
              <a:buNone/>
              <a:defRPr sz="6443" b="1"/>
            </a:lvl8pPr>
            <a:lvl9pPr marL="14779257" indent="0">
              <a:buNone/>
              <a:defRPr sz="6443" b="1"/>
            </a:lvl9pPr>
          </a:lstStyle>
          <a:p>
            <a:pPr lvl="0"/>
            <a:r>
              <a:rPr lang="en-US" smtClean="0"/>
              <a:t>Click to edit Master text styles</a:t>
            </a:r>
          </a:p>
        </p:txBody>
      </p:sp>
      <p:sp>
        <p:nvSpPr>
          <p:cNvPr id="4" name="Content Placeholder 3"/>
          <p:cNvSpPr>
            <a:spLocks noGrp="1"/>
          </p:cNvSpPr>
          <p:nvPr>
            <p:ph sz="half" idx="2"/>
          </p:nvPr>
        </p:nvSpPr>
        <p:spPr>
          <a:xfrm>
            <a:off x="2011681" y="8699500"/>
            <a:ext cx="17776827" cy="15805152"/>
          </a:xfrm>
        </p:spPr>
        <p:txBody>
          <a:bodyPr/>
          <a:lstStyle>
            <a:lvl1pPr>
              <a:defRPr sz="9664"/>
            </a:lvl1pPr>
            <a:lvl2pPr>
              <a:defRPr sz="8093"/>
            </a:lvl2pPr>
            <a:lvl3pPr>
              <a:defRPr sz="7307"/>
            </a:lvl3pPr>
            <a:lvl4pPr>
              <a:defRPr sz="6443"/>
            </a:lvl4pPr>
            <a:lvl5pPr>
              <a:defRPr sz="6443"/>
            </a:lvl5pPr>
            <a:lvl6pPr>
              <a:defRPr sz="6443"/>
            </a:lvl6pPr>
            <a:lvl7pPr>
              <a:defRPr sz="6443"/>
            </a:lvl7pPr>
            <a:lvl8pPr>
              <a:defRPr sz="6443"/>
            </a:lvl8pPr>
            <a:lvl9pPr>
              <a:defRPr sz="64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8112" y="6140452"/>
            <a:ext cx="17783810" cy="2559048"/>
          </a:xfrm>
        </p:spPr>
        <p:txBody>
          <a:bodyPr anchor="b"/>
          <a:lstStyle>
            <a:lvl1pPr marL="0" indent="0">
              <a:buNone/>
              <a:defRPr sz="9664" b="1"/>
            </a:lvl1pPr>
            <a:lvl2pPr marL="1847407" indent="0">
              <a:buNone/>
              <a:defRPr sz="8093" b="1"/>
            </a:lvl2pPr>
            <a:lvl3pPr marL="3694814" indent="0">
              <a:buNone/>
              <a:defRPr sz="7307" b="1"/>
            </a:lvl3pPr>
            <a:lvl4pPr marL="5542221" indent="0">
              <a:buNone/>
              <a:defRPr sz="6443" b="1"/>
            </a:lvl4pPr>
            <a:lvl5pPr marL="7389629" indent="0">
              <a:buNone/>
              <a:defRPr sz="6443" b="1"/>
            </a:lvl5pPr>
            <a:lvl6pPr marL="9237036" indent="0">
              <a:buNone/>
              <a:defRPr sz="6443" b="1"/>
            </a:lvl6pPr>
            <a:lvl7pPr marL="11084443" indent="0">
              <a:buNone/>
              <a:defRPr sz="6443" b="1"/>
            </a:lvl7pPr>
            <a:lvl8pPr marL="12931850" indent="0">
              <a:buNone/>
              <a:defRPr sz="6443" b="1"/>
            </a:lvl8pPr>
            <a:lvl9pPr marL="14779257" indent="0">
              <a:buNone/>
              <a:defRPr sz="6443" b="1"/>
            </a:lvl9pPr>
          </a:lstStyle>
          <a:p>
            <a:pPr lvl="0"/>
            <a:r>
              <a:rPr lang="en-US" smtClean="0"/>
              <a:t>Click to edit Master text styles</a:t>
            </a:r>
          </a:p>
        </p:txBody>
      </p:sp>
      <p:sp>
        <p:nvSpPr>
          <p:cNvPr id="6" name="Content Placeholder 5"/>
          <p:cNvSpPr>
            <a:spLocks noGrp="1"/>
          </p:cNvSpPr>
          <p:nvPr>
            <p:ph sz="quarter" idx="4"/>
          </p:nvPr>
        </p:nvSpPr>
        <p:spPr>
          <a:xfrm>
            <a:off x="20438112" y="8699500"/>
            <a:ext cx="17783810" cy="15805152"/>
          </a:xfrm>
        </p:spPr>
        <p:txBody>
          <a:bodyPr/>
          <a:lstStyle>
            <a:lvl1pPr>
              <a:defRPr sz="9664"/>
            </a:lvl1pPr>
            <a:lvl2pPr>
              <a:defRPr sz="8093"/>
            </a:lvl2pPr>
            <a:lvl3pPr>
              <a:defRPr sz="7307"/>
            </a:lvl3pPr>
            <a:lvl4pPr>
              <a:defRPr sz="6443"/>
            </a:lvl4pPr>
            <a:lvl5pPr>
              <a:defRPr sz="6443"/>
            </a:lvl5pPr>
            <a:lvl6pPr>
              <a:defRPr sz="6443"/>
            </a:lvl6pPr>
            <a:lvl7pPr>
              <a:defRPr sz="6443"/>
            </a:lvl7pPr>
            <a:lvl8pPr>
              <a:defRPr sz="6443"/>
            </a:lvl8pPr>
            <a:lvl9pPr>
              <a:defRPr sz="64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A6A8A3-E06C-EC48-94C0-16B95F50C533}" type="datetimeFigureOut">
              <a:rPr lang="en-US" smtClean="0"/>
              <a:pPr/>
              <a:t>9/18/2016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B3EA1C-A807-594E-B3DC-F8EC67F113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A6A8A3-E06C-EC48-94C0-16B95F50C533}" type="datetimeFigureOut">
              <a:rPr lang="en-US" smtClean="0"/>
              <a:pPr/>
              <a:t>9/18/2016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B3EA1C-A807-594E-B3DC-F8EC67F113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6A8A3-E06C-EC48-94C0-16B95F50C533}" type="datetimeFigureOut">
              <a:rPr lang="en-US" smtClean="0"/>
              <a:pPr/>
              <a:t>9/18/2016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B3EA1C-A807-594E-B3DC-F8EC67F113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683" y="1092200"/>
            <a:ext cx="13236577" cy="4648200"/>
          </a:xfrm>
        </p:spPr>
        <p:txBody>
          <a:bodyPr anchor="b"/>
          <a:lstStyle>
            <a:lvl1pPr algn="l">
              <a:defRPr sz="8093" b="1"/>
            </a:lvl1pPr>
          </a:lstStyle>
          <a:p>
            <a:r>
              <a:rPr lang="en-US" smtClean="0"/>
              <a:t>Click to edit Master title style</a:t>
            </a:r>
            <a:endParaRPr lang="en-US"/>
          </a:p>
        </p:txBody>
      </p:sp>
      <p:sp>
        <p:nvSpPr>
          <p:cNvPr id="3" name="Content Placeholder 2"/>
          <p:cNvSpPr>
            <a:spLocks noGrp="1"/>
          </p:cNvSpPr>
          <p:nvPr>
            <p:ph idx="1"/>
          </p:nvPr>
        </p:nvSpPr>
        <p:spPr>
          <a:xfrm>
            <a:off x="15730220" y="1092202"/>
            <a:ext cx="22491700" cy="23412452"/>
          </a:xfrm>
        </p:spPr>
        <p:txBody>
          <a:bodyPr/>
          <a:lstStyle>
            <a:lvl1pPr>
              <a:defRPr sz="12964"/>
            </a:lvl1pPr>
            <a:lvl2pPr>
              <a:defRPr sz="11314"/>
            </a:lvl2pPr>
            <a:lvl3pPr>
              <a:defRPr sz="9664"/>
            </a:lvl3pPr>
            <a:lvl4pPr>
              <a:defRPr sz="8093"/>
            </a:lvl4pPr>
            <a:lvl5pPr>
              <a:defRPr sz="8093"/>
            </a:lvl5pPr>
            <a:lvl6pPr>
              <a:defRPr sz="8093"/>
            </a:lvl6pPr>
            <a:lvl7pPr>
              <a:defRPr sz="8093"/>
            </a:lvl7pPr>
            <a:lvl8pPr>
              <a:defRPr sz="8093"/>
            </a:lvl8pPr>
            <a:lvl9pPr>
              <a:defRPr sz="809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1683" y="5740402"/>
            <a:ext cx="13236577" cy="18764252"/>
          </a:xfrm>
        </p:spPr>
        <p:txBody>
          <a:bodyPr/>
          <a:lstStyle>
            <a:lvl1pPr marL="0" indent="0">
              <a:buNone/>
              <a:defRPr sz="5657"/>
            </a:lvl1pPr>
            <a:lvl2pPr marL="1847407" indent="0">
              <a:buNone/>
              <a:defRPr sz="4871"/>
            </a:lvl2pPr>
            <a:lvl3pPr marL="3694814" indent="0">
              <a:buNone/>
              <a:defRPr sz="4007"/>
            </a:lvl3pPr>
            <a:lvl4pPr marL="5542221" indent="0">
              <a:buNone/>
              <a:defRPr sz="3614"/>
            </a:lvl4pPr>
            <a:lvl5pPr marL="7389629" indent="0">
              <a:buNone/>
              <a:defRPr sz="3614"/>
            </a:lvl5pPr>
            <a:lvl6pPr marL="9237036" indent="0">
              <a:buNone/>
              <a:defRPr sz="3614"/>
            </a:lvl6pPr>
            <a:lvl7pPr marL="11084443" indent="0">
              <a:buNone/>
              <a:defRPr sz="3614"/>
            </a:lvl7pPr>
            <a:lvl8pPr marL="12931850" indent="0">
              <a:buNone/>
              <a:defRPr sz="3614"/>
            </a:lvl8pPr>
            <a:lvl9pPr marL="14779257" indent="0">
              <a:buNone/>
              <a:defRPr sz="361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6A8A3-E06C-EC48-94C0-16B95F50C533}" type="datetimeFigureOut">
              <a:rPr lang="en-US" smtClean="0"/>
              <a:pPr/>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3EA1C-A807-594E-B3DC-F8EC67F113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067" y="19202400"/>
            <a:ext cx="24140160" cy="2266952"/>
          </a:xfrm>
        </p:spPr>
        <p:txBody>
          <a:bodyPr anchor="b"/>
          <a:lstStyle>
            <a:lvl1pPr algn="l">
              <a:defRPr sz="8093" b="1"/>
            </a:lvl1pPr>
          </a:lstStyle>
          <a:p>
            <a:r>
              <a:rPr lang="en-US" smtClean="0"/>
              <a:t>Click to edit Master title style</a:t>
            </a:r>
            <a:endParaRPr lang="en-US"/>
          </a:p>
        </p:txBody>
      </p:sp>
      <p:sp>
        <p:nvSpPr>
          <p:cNvPr id="3" name="Picture Placeholder 2"/>
          <p:cNvSpPr>
            <a:spLocks noGrp="1"/>
          </p:cNvSpPr>
          <p:nvPr>
            <p:ph type="pic" idx="1"/>
          </p:nvPr>
        </p:nvSpPr>
        <p:spPr>
          <a:xfrm>
            <a:off x="7886067" y="2451100"/>
            <a:ext cx="24140160" cy="16459200"/>
          </a:xfrm>
        </p:spPr>
        <p:txBody>
          <a:bodyPr/>
          <a:lstStyle>
            <a:lvl1pPr marL="0" indent="0">
              <a:buNone/>
              <a:defRPr sz="12964"/>
            </a:lvl1pPr>
            <a:lvl2pPr marL="1847407" indent="0">
              <a:buNone/>
              <a:defRPr sz="11314"/>
            </a:lvl2pPr>
            <a:lvl3pPr marL="3694814" indent="0">
              <a:buNone/>
              <a:defRPr sz="9664"/>
            </a:lvl3pPr>
            <a:lvl4pPr marL="5542221" indent="0">
              <a:buNone/>
              <a:defRPr sz="8093"/>
            </a:lvl4pPr>
            <a:lvl5pPr marL="7389629" indent="0">
              <a:buNone/>
              <a:defRPr sz="8093"/>
            </a:lvl5pPr>
            <a:lvl6pPr marL="9237036" indent="0">
              <a:buNone/>
              <a:defRPr sz="8093"/>
            </a:lvl6pPr>
            <a:lvl7pPr marL="11084443" indent="0">
              <a:buNone/>
              <a:defRPr sz="8093"/>
            </a:lvl7pPr>
            <a:lvl8pPr marL="12931850" indent="0">
              <a:buNone/>
              <a:defRPr sz="8093"/>
            </a:lvl8pPr>
            <a:lvl9pPr marL="14779257" indent="0">
              <a:buNone/>
              <a:defRPr sz="8093"/>
            </a:lvl9pPr>
          </a:lstStyle>
          <a:p>
            <a:endParaRPr lang="en-US"/>
          </a:p>
        </p:txBody>
      </p:sp>
      <p:sp>
        <p:nvSpPr>
          <p:cNvPr id="4" name="Text Placeholder 3"/>
          <p:cNvSpPr>
            <a:spLocks noGrp="1"/>
          </p:cNvSpPr>
          <p:nvPr>
            <p:ph type="body" sz="half" idx="2"/>
          </p:nvPr>
        </p:nvSpPr>
        <p:spPr>
          <a:xfrm>
            <a:off x="7886067" y="21469352"/>
            <a:ext cx="24140160" cy="3219448"/>
          </a:xfrm>
        </p:spPr>
        <p:txBody>
          <a:bodyPr/>
          <a:lstStyle>
            <a:lvl1pPr marL="0" indent="0">
              <a:buNone/>
              <a:defRPr sz="5657"/>
            </a:lvl1pPr>
            <a:lvl2pPr marL="1847407" indent="0">
              <a:buNone/>
              <a:defRPr sz="4871"/>
            </a:lvl2pPr>
            <a:lvl3pPr marL="3694814" indent="0">
              <a:buNone/>
              <a:defRPr sz="4007"/>
            </a:lvl3pPr>
            <a:lvl4pPr marL="5542221" indent="0">
              <a:buNone/>
              <a:defRPr sz="3614"/>
            </a:lvl4pPr>
            <a:lvl5pPr marL="7389629" indent="0">
              <a:buNone/>
              <a:defRPr sz="3614"/>
            </a:lvl5pPr>
            <a:lvl6pPr marL="9237036" indent="0">
              <a:buNone/>
              <a:defRPr sz="3614"/>
            </a:lvl6pPr>
            <a:lvl7pPr marL="11084443" indent="0">
              <a:buNone/>
              <a:defRPr sz="3614"/>
            </a:lvl7pPr>
            <a:lvl8pPr marL="12931850" indent="0">
              <a:buNone/>
              <a:defRPr sz="3614"/>
            </a:lvl8pPr>
            <a:lvl9pPr marL="14779257" indent="0">
              <a:buNone/>
              <a:defRPr sz="361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6A8A3-E06C-EC48-94C0-16B95F50C533}" type="datetimeFigureOut">
              <a:rPr lang="en-US" smtClean="0"/>
              <a:pPr/>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3EA1C-A807-594E-B3DC-F8EC67F113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098552"/>
            <a:ext cx="36210240" cy="4572000"/>
          </a:xfrm>
          <a:prstGeom prst="rect">
            <a:avLst/>
          </a:prstGeom>
        </p:spPr>
        <p:txBody>
          <a:bodyPr vert="horz" lIns="470258" tIns="235129" rIns="470258" bIns="23512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11680" y="6400802"/>
            <a:ext cx="36210240" cy="18103852"/>
          </a:xfrm>
          <a:prstGeom prst="rect">
            <a:avLst/>
          </a:prstGeom>
        </p:spPr>
        <p:txBody>
          <a:bodyPr vert="horz" lIns="470258" tIns="235129" rIns="470258" bIns="23512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11680" y="25425403"/>
            <a:ext cx="9387840" cy="1460500"/>
          </a:xfrm>
          <a:prstGeom prst="rect">
            <a:avLst/>
          </a:prstGeom>
        </p:spPr>
        <p:txBody>
          <a:bodyPr vert="horz" lIns="470258" tIns="235129" rIns="470258" bIns="235129" rtlCol="0" anchor="ctr"/>
          <a:lstStyle>
            <a:lvl1pPr algn="l">
              <a:defRPr sz="4871">
                <a:solidFill>
                  <a:schemeClr val="tx1">
                    <a:tint val="75000"/>
                  </a:schemeClr>
                </a:solidFill>
              </a:defRPr>
            </a:lvl1pPr>
          </a:lstStyle>
          <a:p>
            <a:fld id="{85A6A8A3-E06C-EC48-94C0-16B95F50C533}" type="datetimeFigureOut">
              <a:rPr lang="en-US" smtClean="0"/>
              <a:pPr/>
              <a:t>9/18/2016</a:t>
            </a:fld>
            <a:endParaRPr lang="en-US"/>
          </a:p>
        </p:txBody>
      </p:sp>
      <p:sp>
        <p:nvSpPr>
          <p:cNvPr id="5" name="Footer Placeholder 4"/>
          <p:cNvSpPr>
            <a:spLocks noGrp="1"/>
          </p:cNvSpPr>
          <p:nvPr>
            <p:ph type="ftr" sz="quarter" idx="3"/>
          </p:nvPr>
        </p:nvSpPr>
        <p:spPr>
          <a:xfrm>
            <a:off x="13746480" y="25425403"/>
            <a:ext cx="12740640" cy="1460500"/>
          </a:xfrm>
          <a:prstGeom prst="rect">
            <a:avLst/>
          </a:prstGeom>
        </p:spPr>
        <p:txBody>
          <a:bodyPr vert="horz" lIns="470258" tIns="235129" rIns="470258" bIns="235129" rtlCol="0" anchor="ctr"/>
          <a:lstStyle>
            <a:lvl1pPr algn="ctr">
              <a:defRPr sz="487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834080" y="25425403"/>
            <a:ext cx="9387840" cy="1460500"/>
          </a:xfrm>
          <a:prstGeom prst="rect">
            <a:avLst/>
          </a:prstGeom>
        </p:spPr>
        <p:txBody>
          <a:bodyPr vert="horz" lIns="470258" tIns="235129" rIns="470258" bIns="235129" rtlCol="0" anchor="ctr"/>
          <a:lstStyle>
            <a:lvl1pPr algn="r">
              <a:defRPr sz="4871">
                <a:solidFill>
                  <a:schemeClr val="tx1">
                    <a:tint val="75000"/>
                  </a:schemeClr>
                </a:solidFill>
              </a:defRPr>
            </a:lvl1pPr>
          </a:lstStyle>
          <a:p>
            <a:fld id="{C5B3EA1C-A807-594E-B3DC-F8EC67F113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47407" rtl="0" eaLnBrk="1" latinLnBrk="0" hangingPunct="1">
        <a:spcBef>
          <a:spcPct val="0"/>
        </a:spcBef>
        <a:buNone/>
        <a:defRPr sz="17757" kern="1200">
          <a:solidFill>
            <a:schemeClr val="tx1"/>
          </a:solidFill>
          <a:latin typeface="+mj-lt"/>
          <a:ea typeface="+mj-ea"/>
          <a:cs typeface="+mj-cs"/>
        </a:defRPr>
      </a:lvl1pPr>
    </p:titleStyle>
    <p:bodyStyle>
      <a:lvl1pPr marL="1385555" indent="-1385555" algn="l" defTabSz="1847407" rtl="0" eaLnBrk="1" latinLnBrk="0" hangingPunct="1">
        <a:spcBef>
          <a:spcPct val="20000"/>
        </a:spcBef>
        <a:buFont typeface="Arial"/>
        <a:buChar char="•"/>
        <a:defRPr sz="12964" kern="1200">
          <a:solidFill>
            <a:schemeClr val="tx1"/>
          </a:solidFill>
          <a:latin typeface="+mn-lt"/>
          <a:ea typeface="+mn-ea"/>
          <a:cs typeface="+mn-cs"/>
        </a:defRPr>
      </a:lvl1pPr>
      <a:lvl2pPr marL="3002036" indent="-1154629" algn="l" defTabSz="1847407" rtl="0" eaLnBrk="1" latinLnBrk="0" hangingPunct="1">
        <a:spcBef>
          <a:spcPct val="20000"/>
        </a:spcBef>
        <a:buFont typeface="Arial"/>
        <a:buChar char="–"/>
        <a:defRPr sz="11314" kern="1200">
          <a:solidFill>
            <a:schemeClr val="tx1"/>
          </a:solidFill>
          <a:latin typeface="+mn-lt"/>
          <a:ea typeface="+mn-ea"/>
          <a:cs typeface="+mn-cs"/>
        </a:defRPr>
      </a:lvl2pPr>
      <a:lvl3pPr marL="4618517" indent="-923703" algn="l" defTabSz="1847407" rtl="0" eaLnBrk="1" latinLnBrk="0" hangingPunct="1">
        <a:spcBef>
          <a:spcPct val="20000"/>
        </a:spcBef>
        <a:buFont typeface="Arial"/>
        <a:buChar char="•"/>
        <a:defRPr sz="9664" kern="1200">
          <a:solidFill>
            <a:schemeClr val="tx1"/>
          </a:solidFill>
          <a:latin typeface="+mn-lt"/>
          <a:ea typeface="+mn-ea"/>
          <a:cs typeface="+mn-cs"/>
        </a:defRPr>
      </a:lvl3pPr>
      <a:lvl4pPr marL="6465925" indent="-923703" algn="l" defTabSz="1847407" rtl="0" eaLnBrk="1" latinLnBrk="0" hangingPunct="1">
        <a:spcBef>
          <a:spcPct val="20000"/>
        </a:spcBef>
        <a:buFont typeface="Arial"/>
        <a:buChar char="–"/>
        <a:defRPr sz="8093" kern="1200">
          <a:solidFill>
            <a:schemeClr val="tx1"/>
          </a:solidFill>
          <a:latin typeface="+mn-lt"/>
          <a:ea typeface="+mn-ea"/>
          <a:cs typeface="+mn-cs"/>
        </a:defRPr>
      </a:lvl4pPr>
      <a:lvl5pPr marL="8313332" indent="-923703" algn="l" defTabSz="1847407" rtl="0" eaLnBrk="1" latinLnBrk="0" hangingPunct="1">
        <a:spcBef>
          <a:spcPct val="20000"/>
        </a:spcBef>
        <a:buFont typeface="Arial"/>
        <a:buChar char="»"/>
        <a:defRPr sz="8093" kern="1200">
          <a:solidFill>
            <a:schemeClr val="tx1"/>
          </a:solidFill>
          <a:latin typeface="+mn-lt"/>
          <a:ea typeface="+mn-ea"/>
          <a:cs typeface="+mn-cs"/>
        </a:defRPr>
      </a:lvl5pPr>
      <a:lvl6pPr marL="10160739" indent="-923703" algn="l" defTabSz="1847407" rtl="0" eaLnBrk="1" latinLnBrk="0" hangingPunct="1">
        <a:spcBef>
          <a:spcPct val="20000"/>
        </a:spcBef>
        <a:buFont typeface="Arial"/>
        <a:buChar char="•"/>
        <a:defRPr sz="8093" kern="1200">
          <a:solidFill>
            <a:schemeClr val="tx1"/>
          </a:solidFill>
          <a:latin typeface="+mn-lt"/>
          <a:ea typeface="+mn-ea"/>
          <a:cs typeface="+mn-cs"/>
        </a:defRPr>
      </a:lvl6pPr>
      <a:lvl7pPr marL="12008146" indent="-923703" algn="l" defTabSz="1847407" rtl="0" eaLnBrk="1" latinLnBrk="0" hangingPunct="1">
        <a:spcBef>
          <a:spcPct val="20000"/>
        </a:spcBef>
        <a:buFont typeface="Arial"/>
        <a:buChar char="•"/>
        <a:defRPr sz="8093" kern="1200">
          <a:solidFill>
            <a:schemeClr val="tx1"/>
          </a:solidFill>
          <a:latin typeface="+mn-lt"/>
          <a:ea typeface="+mn-ea"/>
          <a:cs typeface="+mn-cs"/>
        </a:defRPr>
      </a:lvl7pPr>
      <a:lvl8pPr marL="13855553" indent="-923703" algn="l" defTabSz="1847407" rtl="0" eaLnBrk="1" latinLnBrk="0" hangingPunct="1">
        <a:spcBef>
          <a:spcPct val="20000"/>
        </a:spcBef>
        <a:buFont typeface="Arial"/>
        <a:buChar char="•"/>
        <a:defRPr sz="8093" kern="1200">
          <a:solidFill>
            <a:schemeClr val="tx1"/>
          </a:solidFill>
          <a:latin typeface="+mn-lt"/>
          <a:ea typeface="+mn-ea"/>
          <a:cs typeface="+mn-cs"/>
        </a:defRPr>
      </a:lvl8pPr>
      <a:lvl9pPr marL="15702960" indent="-923703" algn="l" defTabSz="1847407" rtl="0" eaLnBrk="1" latinLnBrk="0" hangingPunct="1">
        <a:spcBef>
          <a:spcPct val="20000"/>
        </a:spcBef>
        <a:buFont typeface="Arial"/>
        <a:buChar char="•"/>
        <a:defRPr sz="8093" kern="1200">
          <a:solidFill>
            <a:schemeClr val="tx1"/>
          </a:solidFill>
          <a:latin typeface="+mn-lt"/>
          <a:ea typeface="+mn-ea"/>
          <a:cs typeface="+mn-cs"/>
        </a:defRPr>
      </a:lvl9pPr>
    </p:bodyStyle>
    <p:otherStyle>
      <a:defPPr>
        <a:defRPr lang="en-US"/>
      </a:defPPr>
      <a:lvl1pPr marL="0" algn="l" defTabSz="1847407" rtl="0" eaLnBrk="1" latinLnBrk="0" hangingPunct="1">
        <a:defRPr sz="7307" kern="1200">
          <a:solidFill>
            <a:schemeClr val="tx1"/>
          </a:solidFill>
          <a:latin typeface="+mn-lt"/>
          <a:ea typeface="+mn-ea"/>
          <a:cs typeface="+mn-cs"/>
        </a:defRPr>
      </a:lvl1pPr>
      <a:lvl2pPr marL="1847407" algn="l" defTabSz="1847407" rtl="0" eaLnBrk="1" latinLnBrk="0" hangingPunct="1">
        <a:defRPr sz="7307" kern="1200">
          <a:solidFill>
            <a:schemeClr val="tx1"/>
          </a:solidFill>
          <a:latin typeface="+mn-lt"/>
          <a:ea typeface="+mn-ea"/>
          <a:cs typeface="+mn-cs"/>
        </a:defRPr>
      </a:lvl2pPr>
      <a:lvl3pPr marL="3694814" algn="l" defTabSz="1847407" rtl="0" eaLnBrk="1" latinLnBrk="0" hangingPunct="1">
        <a:defRPr sz="7307" kern="1200">
          <a:solidFill>
            <a:schemeClr val="tx1"/>
          </a:solidFill>
          <a:latin typeface="+mn-lt"/>
          <a:ea typeface="+mn-ea"/>
          <a:cs typeface="+mn-cs"/>
        </a:defRPr>
      </a:lvl3pPr>
      <a:lvl4pPr marL="5542221" algn="l" defTabSz="1847407" rtl="0" eaLnBrk="1" latinLnBrk="0" hangingPunct="1">
        <a:defRPr sz="7307" kern="1200">
          <a:solidFill>
            <a:schemeClr val="tx1"/>
          </a:solidFill>
          <a:latin typeface="+mn-lt"/>
          <a:ea typeface="+mn-ea"/>
          <a:cs typeface="+mn-cs"/>
        </a:defRPr>
      </a:lvl4pPr>
      <a:lvl5pPr marL="7389629" algn="l" defTabSz="1847407" rtl="0" eaLnBrk="1" latinLnBrk="0" hangingPunct="1">
        <a:defRPr sz="7307" kern="1200">
          <a:solidFill>
            <a:schemeClr val="tx1"/>
          </a:solidFill>
          <a:latin typeface="+mn-lt"/>
          <a:ea typeface="+mn-ea"/>
          <a:cs typeface="+mn-cs"/>
        </a:defRPr>
      </a:lvl5pPr>
      <a:lvl6pPr marL="9237036" algn="l" defTabSz="1847407" rtl="0" eaLnBrk="1" latinLnBrk="0" hangingPunct="1">
        <a:defRPr sz="7307" kern="1200">
          <a:solidFill>
            <a:schemeClr val="tx1"/>
          </a:solidFill>
          <a:latin typeface="+mn-lt"/>
          <a:ea typeface="+mn-ea"/>
          <a:cs typeface="+mn-cs"/>
        </a:defRPr>
      </a:lvl6pPr>
      <a:lvl7pPr marL="11084443" algn="l" defTabSz="1847407" rtl="0" eaLnBrk="1" latinLnBrk="0" hangingPunct="1">
        <a:defRPr sz="7307" kern="1200">
          <a:solidFill>
            <a:schemeClr val="tx1"/>
          </a:solidFill>
          <a:latin typeface="+mn-lt"/>
          <a:ea typeface="+mn-ea"/>
          <a:cs typeface="+mn-cs"/>
        </a:defRPr>
      </a:lvl7pPr>
      <a:lvl8pPr marL="12931850" algn="l" defTabSz="1847407" rtl="0" eaLnBrk="1" latinLnBrk="0" hangingPunct="1">
        <a:defRPr sz="7307" kern="1200">
          <a:solidFill>
            <a:schemeClr val="tx1"/>
          </a:solidFill>
          <a:latin typeface="+mn-lt"/>
          <a:ea typeface="+mn-ea"/>
          <a:cs typeface="+mn-cs"/>
        </a:defRPr>
      </a:lvl8pPr>
      <a:lvl9pPr marL="14779257" algn="l" defTabSz="1847407" rtl="0" eaLnBrk="1" latinLnBrk="0" hangingPunct="1">
        <a:defRPr sz="73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2.png"/><Relationship Id="rId7"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718457" y="5433220"/>
            <a:ext cx="12429308" cy="6165112"/>
          </a:xfrm>
          <a:prstGeom prst="rect">
            <a:avLst/>
          </a:prstGeom>
          <a:solidFill>
            <a:schemeClr val="bg1"/>
          </a:solidFill>
          <a:ln w="25400" cap="flat" cmpd="sng" algn="ctr">
            <a:noFill/>
            <a:prstDash val="solid"/>
            <a:round/>
            <a:headEnd type="none" w="med" len="med"/>
            <a:tailEnd type="none" w="med" len="med"/>
          </a:ln>
          <a:effectLst>
            <a:glow rad="63500">
              <a:schemeClr val="accent1">
                <a:alpha val="75000"/>
              </a:schemeClr>
            </a:glow>
            <a:outerShdw blurRad="317500" dist="38100" dir="2700000" algn="br">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359229" tIns="898071" rIns="359229" rtlCol="0" anchor="t"/>
          <a:lstStyle/>
          <a:p>
            <a:endParaRPr lang="en-US" sz="2514" dirty="0"/>
          </a:p>
        </p:txBody>
      </p:sp>
      <p:sp>
        <p:nvSpPr>
          <p:cNvPr id="16" name="Rectangle 15"/>
          <p:cNvSpPr/>
          <p:nvPr/>
        </p:nvSpPr>
        <p:spPr>
          <a:xfrm>
            <a:off x="0" y="762000"/>
            <a:ext cx="40233600" cy="3892040"/>
          </a:xfrm>
          <a:prstGeom prst="rect">
            <a:avLst/>
          </a:prstGeom>
          <a:gradFill>
            <a:gsLst>
              <a:gs pos="0">
                <a:schemeClr val="accent1"/>
              </a:gs>
              <a:gs pos="100000">
                <a:schemeClr val="accent1">
                  <a:tint val="50000"/>
                  <a:shade val="100000"/>
                  <a:satMod val="350000"/>
                </a:schemeClr>
              </a:gs>
            </a:gsLs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7"/>
          </a:p>
        </p:txBody>
      </p:sp>
      <p:sp>
        <p:nvSpPr>
          <p:cNvPr id="30" name="Rectangle 29"/>
          <p:cNvSpPr/>
          <p:nvPr/>
        </p:nvSpPr>
        <p:spPr>
          <a:xfrm>
            <a:off x="13839240" y="5430724"/>
            <a:ext cx="12429308" cy="21161829"/>
          </a:xfrm>
          <a:prstGeom prst="rect">
            <a:avLst/>
          </a:prstGeom>
          <a:solidFill>
            <a:schemeClr val="bg1"/>
          </a:solidFill>
          <a:ln w="25400" cap="flat" cmpd="sng" algn="ctr">
            <a:noFill/>
            <a:prstDash val="solid"/>
            <a:round/>
            <a:headEnd type="none" w="med" len="med"/>
            <a:tailEnd type="none" w="med" len="med"/>
          </a:ln>
          <a:effectLst>
            <a:glow rad="63500">
              <a:schemeClr val="accent1">
                <a:alpha val="75000"/>
              </a:schemeClr>
            </a:glow>
            <a:outerShdw blurRad="317500" dist="38100" dir="2700000" algn="br">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359229" tIns="898071" rIns="359229" rtlCol="0" anchor="t"/>
          <a:lstStyle/>
          <a:p>
            <a:pPr marL="359222" indent="359222">
              <a:buSzPct val="100000"/>
            </a:pPr>
            <a:endParaRPr lang="en-US" sz="2514" smtClean="0"/>
          </a:p>
          <a:p>
            <a:pPr marL="359222" indent="359222">
              <a:buSzPct val="100000"/>
              <a:buFont typeface="Wingdings" charset="2"/>
              <a:buChar char="§"/>
            </a:pPr>
            <a:endParaRPr lang="en-US" sz="2514" smtClean="0"/>
          </a:p>
          <a:p>
            <a:pPr marL="359222">
              <a:buSzPct val="100000"/>
              <a:buFont typeface="Wingdings" charset="2"/>
              <a:buChar char="§"/>
            </a:pPr>
            <a:endParaRPr lang="en-US" sz="2514" smtClean="0"/>
          </a:p>
          <a:p>
            <a:endParaRPr lang="en-US" sz="2514" smtClean="0"/>
          </a:p>
          <a:p>
            <a:endParaRPr lang="en-US" sz="2514" smtClean="0"/>
          </a:p>
          <a:p>
            <a:endParaRPr lang="en-US" sz="2514" dirty="0"/>
          </a:p>
        </p:txBody>
      </p:sp>
      <p:sp>
        <p:nvSpPr>
          <p:cNvPr id="2" name="Title 1"/>
          <p:cNvSpPr>
            <a:spLocks noGrp="1"/>
          </p:cNvSpPr>
          <p:nvPr>
            <p:ph type="ctrTitle"/>
          </p:nvPr>
        </p:nvSpPr>
        <p:spPr>
          <a:xfrm>
            <a:off x="4071257" y="762000"/>
            <a:ext cx="32091086" cy="2275114"/>
          </a:xfrm>
          <a:noFill/>
          <a:ln>
            <a:noFill/>
          </a:ln>
        </p:spPr>
        <p:style>
          <a:lnRef idx="2">
            <a:schemeClr val="accent1"/>
          </a:lnRef>
          <a:fillRef idx="1">
            <a:schemeClr val="lt1"/>
          </a:fillRef>
          <a:effectRef idx="0">
            <a:schemeClr val="accent1"/>
          </a:effectRef>
          <a:fontRef idx="minor">
            <a:schemeClr val="dk1"/>
          </a:fontRef>
        </p:style>
        <p:txBody>
          <a:bodyPr anchor="ctr">
            <a:noAutofit/>
          </a:bodyPr>
          <a:lstStyle/>
          <a:p>
            <a:r>
              <a:rPr lang="en-US" sz="7857" dirty="0" smtClean="0">
                <a:solidFill>
                  <a:schemeClr val="tx1"/>
                </a:solidFill>
              </a:rPr>
              <a:t>The Tennis Ball Variation of the Traveling Salesman Problem</a:t>
            </a:r>
            <a:endParaRPr lang="en-US" sz="7857" dirty="0">
              <a:solidFill>
                <a:schemeClr val="tx1"/>
              </a:solidFill>
            </a:endParaRPr>
          </a:p>
        </p:txBody>
      </p:sp>
      <p:sp>
        <p:nvSpPr>
          <p:cNvPr id="8" name="TextBox 7"/>
          <p:cNvSpPr txBox="1"/>
          <p:nvPr/>
        </p:nvSpPr>
        <p:spPr>
          <a:xfrm>
            <a:off x="4071257" y="3212174"/>
            <a:ext cx="32091086" cy="125290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3771" i="1" dirty="0" smtClean="0">
                <a:solidFill>
                  <a:srgbClr val="0D2B48"/>
                </a:solidFill>
              </a:rPr>
              <a:t>Tanner Bina and Alec Justice</a:t>
            </a:r>
            <a:endParaRPr lang="en-US" sz="3771" i="1" dirty="0">
              <a:solidFill>
                <a:srgbClr val="0D2B48"/>
              </a:solidFill>
            </a:endParaRPr>
          </a:p>
          <a:p>
            <a:pPr algn="ctr"/>
            <a:r>
              <a:rPr lang="en-US" sz="3771" i="1" dirty="0" smtClean="0">
                <a:solidFill>
                  <a:srgbClr val="0D2B48"/>
                </a:solidFill>
              </a:rPr>
              <a:t>Department of Computer Science, </a:t>
            </a:r>
            <a:r>
              <a:rPr lang="en-US" sz="3771" i="1" dirty="0">
                <a:solidFill>
                  <a:srgbClr val="0D2B48"/>
                </a:solidFill>
              </a:rPr>
              <a:t>University of Richmond, VA  23173</a:t>
            </a:r>
          </a:p>
        </p:txBody>
      </p:sp>
      <p:sp>
        <p:nvSpPr>
          <p:cNvPr id="15" name="Rectangle 14"/>
          <p:cNvSpPr/>
          <p:nvPr/>
        </p:nvSpPr>
        <p:spPr>
          <a:xfrm>
            <a:off x="27122637" y="5359935"/>
            <a:ext cx="12429308" cy="12848102"/>
          </a:xfrm>
          <a:prstGeom prst="rect">
            <a:avLst/>
          </a:prstGeom>
          <a:solidFill>
            <a:schemeClr val="bg1"/>
          </a:solidFill>
          <a:ln>
            <a:noFill/>
          </a:ln>
          <a:effectLst>
            <a:glow rad="63500">
              <a:schemeClr val="accent1">
                <a:alpha val="75000"/>
              </a:schemeClr>
            </a:glow>
            <a:outerShdw blurRad="317500" dist="38100" dir="2700000" algn="br">
              <a:srgbClr val="000000">
                <a:alpha val="43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6007"/>
          </a:p>
        </p:txBody>
      </p:sp>
      <p:sp>
        <p:nvSpPr>
          <p:cNvPr id="25" name="Rectangle 24"/>
          <p:cNvSpPr/>
          <p:nvPr/>
        </p:nvSpPr>
        <p:spPr>
          <a:xfrm>
            <a:off x="724128" y="12095882"/>
            <a:ext cx="12429308" cy="6801718"/>
          </a:xfrm>
          <a:prstGeom prst="rect">
            <a:avLst/>
          </a:prstGeom>
          <a:solidFill>
            <a:schemeClr val="bg1"/>
          </a:solidFill>
          <a:ln w="25400" cap="flat" cmpd="sng" algn="ctr">
            <a:noFill/>
            <a:prstDash val="solid"/>
            <a:round/>
            <a:headEnd type="none" w="med" len="med"/>
            <a:tailEnd type="none" w="med" len="med"/>
          </a:ln>
          <a:effectLst>
            <a:glow rad="63500">
              <a:schemeClr val="accent1">
                <a:alpha val="75000"/>
              </a:schemeClr>
            </a:glow>
            <a:outerShdw blurRad="317500" dist="38100" dir="2700000" algn="br">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359229" tIns="898071" rIns="359229" rtlCol="0" anchor="t"/>
          <a:lstStyle/>
          <a:p>
            <a:endParaRPr lang="en-US" sz="2514" dirty="0"/>
          </a:p>
        </p:txBody>
      </p:sp>
      <p:grpSp>
        <p:nvGrpSpPr>
          <p:cNvPr id="29" name="Group 28"/>
          <p:cNvGrpSpPr/>
          <p:nvPr/>
        </p:nvGrpSpPr>
        <p:grpSpPr>
          <a:xfrm>
            <a:off x="14596658" y="6400800"/>
            <a:ext cx="11686901" cy="575992"/>
            <a:chOff x="1859281" y="22760126"/>
            <a:chExt cx="14874237" cy="733081"/>
          </a:xfrm>
        </p:grpSpPr>
        <p:cxnSp>
          <p:nvCxnSpPr>
            <p:cNvPr id="22" name="Straight Connector 21"/>
            <p:cNvCxnSpPr/>
            <p:nvPr/>
          </p:nvCxnSpPr>
          <p:spPr>
            <a:xfrm>
              <a:off x="1859281" y="23468012"/>
              <a:ext cx="14874237"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859281" y="22760126"/>
              <a:ext cx="2363107" cy="733081"/>
            </a:xfrm>
            <a:prstGeom prst="rect">
              <a:avLst/>
            </a:prstGeom>
            <a:noFill/>
          </p:spPr>
          <p:txBody>
            <a:bodyPr wrap="none" rtlCol="0">
              <a:spAutoFit/>
            </a:bodyPr>
            <a:lstStyle/>
            <a:p>
              <a:r>
                <a:rPr lang="en-US" sz="3143" b="1" dirty="0" smtClean="0"/>
                <a:t>Clustering</a:t>
              </a:r>
              <a:endParaRPr lang="en-US" sz="3143" b="1" dirty="0"/>
            </a:p>
          </p:txBody>
        </p:sp>
      </p:grpSp>
      <p:sp>
        <p:nvSpPr>
          <p:cNvPr id="44" name="TextBox 43"/>
          <p:cNvSpPr txBox="1"/>
          <p:nvPr/>
        </p:nvSpPr>
        <p:spPr>
          <a:xfrm>
            <a:off x="718459" y="6150429"/>
            <a:ext cx="12429307" cy="5412270"/>
          </a:xfrm>
          <a:prstGeom prst="rect">
            <a:avLst/>
          </a:prstGeom>
          <a:noFill/>
        </p:spPr>
        <p:txBody>
          <a:bodyPr wrap="square" lIns="359229" tIns="359229" rIns="359229" bIns="359229" rtlCol="0">
            <a:spAutoFit/>
          </a:bodyPr>
          <a:lstStyle/>
          <a:p>
            <a:pPr lvl="0"/>
            <a:r>
              <a:rPr lang="en-US" sz="2514" dirty="0" smtClean="0">
                <a:solidFill>
                  <a:srgbClr val="0D2B48"/>
                </a:solidFill>
              </a:rPr>
              <a:t>The Traveling Salesman Problem attempts to find the shortest tour between a given set of points which visits each point once and returns to the starting point. To use brute force to solve this problem, it is O(N!) efficiency, which quickly becomes computationally infeasible. Therefore, it is often solved using approximation and heuristics.</a:t>
            </a:r>
          </a:p>
          <a:p>
            <a:pPr lvl="0"/>
            <a:endParaRPr lang="en-US" sz="2514" dirty="0">
              <a:solidFill>
                <a:srgbClr val="0D2B48"/>
              </a:solidFill>
            </a:endParaRPr>
          </a:p>
          <a:p>
            <a:pPr lvl="0"/>
            <a:r>
              <a:rPr lang="en-US" sz="2514" dirty="0" smtClean="0">
                <a:solidFill>
                  <a:srgbClr val="0D2B48"/>
                </a:solidFill>
              </a:rPr>
              <a:t>We looked at a variation of the TSP in which a uniform weight is added at each point which increase the work necessary to visit the next point. This dramatically effects the solving process and heuristics while still being a O(N!) problem.</a:t>
            </a:r>
          </a:p>
          <a:p>
            <a:pPr lvl="0"/>
            <a:endParaRPr lang="en-US" sz="2514" dirty="0">
              <a:solidFill>
                <a:srgbClr val="0D2B48"/>
              </a:solidFill>
            </a:endParaRPr>
          </a:p>
          <a:p>
            <a:r>
              <a:rPr lang="en-US" sz="2514" dirty="0" smtClean="0">
                <a:solidFill>
                  <a:srgbClr val="0D2B48"/>
                </a:solidFill>
              </a:rPr>
              <a:t>Over the summer, we designed and implemented an approximation algorithm which calculates a route in O(</a:t>
            </a:r>
            <a:r>
              <a:rPr lang="en-US" sz="2800" dirty="0" smtClean="0"/>
              <a:t>N</a:t>
            </a:r>
            <a:r>
              <a:rPr lang="en-US" sz="2800" baseline="30000" dirty="0" smtClean="0"/>
              <a:t>3</a:t>
            </a:r>
            <a:r>
              <a:rPr lang="en-US" sz="2514" dirty="0" smtClean="0">
                <a:solidFill>
                  <a:srgbClr val="0D2B48"/>
                </a:solidFill>
              </a:rPr>
              <a:t>) time. Our algorithm uses clustering to break down sets of points into sets which are small enough to be solved through brute force.</a:t>
            </a:r>
            <a:endParaRPr lang="en-US" sz="2800" dirty="0"/>
          </a:p>
        </p:txBody>
      </p:sp>
      <p:grpSp>
        <p:nvGrpSpPr>
          <p:cNvPr id="58" name="Group 57"/>
          <p:cNvGrpSpPr/>
          <p:nvPr/>
        </p:nvGrpSpPr>
        <p:grpSpPr>
          <a:xfrm>
            <a:off x="1034129" y="5611586"/>
            <a:ext cx="12113635" cy="672620"/>
            <a:chOff x="1316164" y="7170003"/>
            <a:chExt cx="15417354" cy="856062"/>
          </a:xfrm>
        </p:grpSpPr>
        <p:cxnSp>
          <p:nvCxnSpPr>
            <p:cNvPr id="59" name="Straight Connector 58"/>
            <p:cNvCxnSpPr/>
            <p:nvPr/>
          </p:nvCxnSpPr>
          <p:spPr>
            <a:xfrm flipV="1">
              <a:off x="1402079" y="7848600"/>
              <a:ext cx="15331439"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1316164" y="7170003"/>
              <a:ext cx="2368003" cy="856062"/>
            </a:xfrm>
            <a:prstGeom prst="rect">
              <a:avLst/>
            </a:prstGeom>
            <a:noFill/>
          </p:spPr>
          <p:txBody>
            <a:bodyPr wrap="none" rtlCol="0">
              <a:spAutoFit/>
            </a:bodyPr>
            <a:lstStyle/>
            <a:p>
              <a:r>
                <a:rPr lang="en-US" sz="3771" b="1" dirty="0"/>
                <a:t>Abstract</a:t>
              </a:r>
            </a:p>
          </p:txBody>
        </p:sp>
      </p:grpSp>
      <p:grpSp>
        <p:nvGrpSpPr>
          <p:cNvPr id="61" name="Group 60"/>
          <p:cNvGrpSpPr/>
          <p:nvPr/>
        </p:nvGrpSpPr>
        <p:grpSpPr>
          <a:xfrm>
            <a:off x="998208" y="12382501"/>
            <a:ext cx="12113635" cy="672620"/>
            <a:chOff x="1316164" y="7170003"/>
            <a:chExt cx="15417354" cy="856062"/>
          </a:xfrm>
        </p:grpSpPr>
        <p:cxnSp>
          <p:nvCxnSpPr>
            <p:cNvPr id="62" name="Straight Connector 61"/>
            <p:cNvCxnSpPr/>
            <p:nvPr/>
          </p:nvCxnSpPr>
          <p:spPr>
            <a:xfrm flipV="1">
              <a:off x="1402079" y="7848600"/>
              <a:ext cx="15331439"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1316164" y="7170003"/>
              <a:ext cx="10378098" cy="856062"/>
            </a:xfrm>
            <a:prstGeom prst="rect">
              <a:avLst/>
            </a:prstGeom>
            <a:noFill/>
          </p:spPr>
          <p:txBody>
            <a:bodyPr wrap="none" rtlCol="0">
              <a:spAutoFit/>
            </a:bodyPr>
            <a:lstStyle/>
            <a:p>
              <a:r>
                <a:rPr lang="en-US" sz="3771" b="1" dirty="0" smtClean="0"/>
                <a:t>Variations between TSP and TBP Routes</a:t>
              </a:r>
              <a:endParaRPr lang="en-US" sz="3771" b="1" dirty="0"/>
            </a:p>
          </p:txBody>
        </p:sp>
      </p:grpSp>
      <p:grpSp>
        <p:nvGrpSpPr>
          <p:cNvPr id="64" name="Group 63"/>
          <p:cNvGrpSpPr/>
          <p:nvPr/>
        </p:nvGrpSpPr>
        <p:grpSpPr>
          <a:xfrm>
            <a:off x="14173200" y="5617245"/>
            <a:ext cx="12110357" cy="672620"/>
            <a:chOff x="1320336" y="7170003"/>
            <a:chExt cx="15413182" cy="856062"/>
          </a:xfrm>
        </p:grpSpPr>
        <p:cxnSp>
          <p:nvCxnSpPr>
            <p:cNvPr id="65" name="Straight Connector 64"/>
            <p:cNvCxnSpPr/>
            <p:nvPr/>
          </p:nvCxnSpPr>
          <p:spPr>
            <a:xfrm flipV="1">
              <a:off x="1402079" y="7848600"/>
              <a:ext cx="15331439"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1320336" y="7170003"/>
              <a:ext cx="3872762" cy="856062"/>
            </a:xfrm>
            <a:prstGeom prst="rect">
              <a:avLst/>
            </a:prstGeom>
            <a:noFill/>
          </p:spPr>
          <p:txBody>
            <a:bodyPr wrap="none" rtlCol="0">
              <a:spAutoFit/>
            </a:bodyPr>
            <a:lstStyle/>
            <a:p>
              <a:r>
                <a:rPr lang="en-US" sz="3771" b="1" dirty="0" smtClean="0"/>
                <a:t>The Algorithm</a:t>
              </a:r>
              <a:endParaRPr lang="en-US" sz="3771" b="1" dirty="0"/>
            </a:p>
          </p:txBody>
        </p:sp>
      </p:grpSp>
      <p:grpSp>
        <p:nvGrpSpPr>
          <p:cNvPr id="67" name="Group 66"/>
          <p:cNvGrpSpPr/>
          <p:nvPr/>
        </p:nvGrpSpPr>
        <p:grpSpPr>
          <a:xfrm>
            <a:off x="14554200" y="14816408"/>
            <a:ext cx="11686901" cy="575992"/>
            <a:chOff x="1859281" y="22760126"/>
            <a:chExt cx="14874237" cy="733081"/>
          </a:xfrm>
        </p:grpSpPr>
        <p:cxnSp>
          <p:nvCxnSpPr>
            <p:cNvPr id="68" name="Straight Connector 67"/>
            <p:cNvCxnSpPr/>
            <p:nvPr/>
          </p:nvCxnSpPr>
          <p:spPr>
            <a:xfrm>
              <a:off x="1859281" y="23468012"/>
              <a:ext cx="14874237"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859281" y="22760126"/>
              <a:ext cx="1844247" cy="733081"/>
            </a:xfrm>
            <a:prstGeom prst="rect">
              <a:avLst/>
            </a:prstGeom>
            <a:noFill/>
          </p:spPr>
          <p:txBody>
            <a:bodyPr wrap="none" rtlCol="0">
              <a:spAutoFit/>
            </a:bodyPr>
            <a:lstStyle/>
            <a:p>
              <a:r>
                <a:rPr lang="en-US" sz="3143" b="1" dirty="0" smtClean="0"/>
                <a:t>Pathing</a:t>
              </a:r>
              <a:endParaRPr lang="en-US" sz="3143" b="1" dirty="0"/>
            </a:p>
          </p:txBody>
        </p:sp>
      </p:grpSp>
      <p:grpSp>
        <p:nvGrpSpPr>
          <p:cNvPr id="72" name="Group 71"/>
          <p:cNvGrpSpPr/>
          <p:nvPr/>
        </p:nvGrpSpPr>
        <p:grpSpPr>
          <a:xfrm>
            <a:off x="27401509" y="5617245"/>
            <a:ext cx="12113635" cy="672620"/>
            <a:chOff x="1316164" y="7170003"/>
            <a:chExt cx="15417354" cy="856062"/>
          </a:xfrm>
        </p:grpSpPr>
        <p:cxnSp>
          <p:nvCxnSpPr>
            <p:cNvPr id="73" name="Straight Connector 72"/>
            <p:cNvCxnSpPr/>
            <p:nvPr/>
          </p:nvCxnSpPr>
          <p:spPr>
            <a:xfrm flipV="1">
              <a:off x="1402079" y="7848600"/>
              <a:ext cx="15331439"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1316164" y="7170003"/>
              <a:ext cx="2068341" cy="856062"/>
            </a:xfrm>
            <a:prstGeom prst="rect">
              <a:avLst/>
            </a:prstGeom>
            <a:noFill/>
          </p:spPr>
          <p:txBody>
            <a:bodyPr wrap="none" rtlCol="0">
              <a:spAutoFit/>
            </a:bodyPr>
            <a:lstStyle/>
            <a:p>
              <a:r>
                <a:rPr lang="en-US" sz="3771" b="1" dirty="0" smtClean="0"/>
                <a:t>Results</a:t>
              </a:r>
              <a:endParaRPr lang="en-US" sz="3771" b="1" dirty="0"/>
            </a:p>
          </p:txBody>
        </p:sp>
      </p:grpSp>
      <p:pic>
        <p:nvPicPr>
          <p:cNvPr id="50" name="Picture 49" descr="UR4c_R.eps"/>
          <p:cNvPicPr>
            <a:picLocks noChangeAspect="1"/>
          </p:cNvPicPr>
          <p:nvPr/>
        </p:nvPicPr>
        <p:blipFill>
          <a:blip r:embed="rId2"/>
          <a:stretch>
            <a:fillRect/>
          </a:stretch>
        </p:blipFill>
        <p:spPr>
          <a:xfrm>
            <a:off x="961444" y="959154"/>
            <a:ext cx="2910557" cy="3465970"/>
          </a:xfrm>
          <a:prstGeom prst="rect">
            <a:avLst/>
          </a:prstGeom>
        </p:spPr>
      </p:pic>
      <p:sp>
        <p:nvSpPr>
          <p:cNvPr id="49" name="Rectangle 48"/>
          <p:cNvSpPr/>
          <p:nvPr/>
        </p:nvSpPr>
        <p:spPr>
          <a:xfrm>
            <a:off x="721722" y="19354801"/>
            <a:ext cx="12429308" cy="7239000"/>
          </a:xfrm>
          <a:prstGeom prst="rect">
            <a:avLst/>
          </a:prstGeom>
          <a:solidFill>
            <a:schemeClr val="bg1"/>
          </a:solidFill>
          <a:ln w="25400" cap="flat" cmpd="sng" algn="ctr">
            <a:noFill/>
            <a:prstDash val="solid"/>
            <a:round/>
            <a:headEnd type="none" w="med" len="med"/>
            <a:tailEnd type="none" w="med" len="med"/>
          </a:ln>
          <a:effectLst>
            <a:glow rad="63500">
              <a:schemeClr val="accent1">
                <a:alpha val="75000"/>
              </a:schemeClr>
            </a:glow>
            <a:outerShdw blurRad="317500" dist="38100" dir="2700000" algn="br">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359229" tIns="898071" rIns="359229" rtlCol="0" anchor="t"/>
          <a:lstStyle/>
          <a:p>
            <a:endParaRPr lang="en-US" sz="2514" dirty="0"/>
          </a:p>
        </p:txBody>
      </p:sp>
      <p:sp>
        <p:nvSpPr>
          <p:cNvPr id="51" name="TextBox 50"/>
          <p:cNvSpPr txBox="1"/>
          <p:nvPr/>
        </p:nvSpPr>
        <p:spPr>
          <a:xfrm>
            <a:off x="745671" y="20029238"/>
            <a:ext cx="12429307" cy="1112375"/>
          </a:xfrm>
          <a:prstGeom prst="rect">
            <a:avLst/>
          </a:prstGeom>
          <a:noFill/>
        </p:spPr>
        <p:txBody>
          <a:bodyPr wrap="square" lIns="359229" tIns="359229" rIns="359229" bIns="359229" rtlCol="0">
            <a:spAutoFit/>
          </a:bodyPr>
          <a:lstStyle/>
          <a:p>
            <a:endParaRPr lang="en-US" sz="2514" dirty="0"/>
          </a:p>
        </p:txBody>
      </p:sp>
      <p:grpSp>
        <p:nvGrpSpPr>
          <p:cNvPr id="52" name="Group 51"/>
          <p:cNvGrpSpPr/>
          <p:nvPr/>
        </p:nvGrpSpPr>
        <p:grpSpPr>
          <a:xfrm>
            <a:off x="1001473" y="19588844"/>
            <a:ext cx="12113635" cy="672620"/>
            <a:chOff x="1316164" y="7170003"/>
            <a:chExt cx="15417354" cy="856062"/>
          </a:xfrm>
        </p:grpSpPr>
        <p:cxnSp>
          <p:nvCxnSpPr>
            <p:cNvPr id="53" name="Straight Connector 52"/>
            <p:cNvCxnSpPr/>
            <p:nvPr/>
          </p:nvCxnSpPr>
          <p:spPr>
            <a:xfrm flipV="1">
              <a:off x="1402079" y="7848600"/>
              <a:ext cx="15331439"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316164" y="7170003"/>
              <a:ext cx="10671639" cy="856062"/>
            </a:xfrm>
            <a:prstGeom prst="rect">
              <a:avLst/>
            </a:prstGeom>
            <a:noFill/>
          </p:spPr>
          <p:txBody>
            <a:bodyPr wrap="none" rtlCol="0">
              <a:spAutoFit/>
            </a:bodyPr>
            <a:lstStyle/>
            <a:p>
              <a:r>
                <a:rPr lang="en-US" sz="3771" b="1" dirty="0" smtClean="0"/>
                <a:t>Approximation Efficiency vs. Brute Force</a:t>
              </a:r>
              <a:endParaRPr lang="en-US" sz="3771" b="1" dirty="0"/>
            </a:p>
          </p:txBody>
        </p:sp>
      </p:grpSp>
      <p:grpSp>
        <p:nvGrpSpPr>
          <p:cNvPr id="56" name="Group 55"/>
          <p:cNvGrpSpPr/>
          <p:nvPr/>
        </p:nvGrpSpPr>
        <p:grpSpPr>
          <a:xfrm>
            <a:off x="14596656" y="20650200"/>
            <a:ext cx="11686901" cy="575992"/>
            <a:chOff x="1859281" y="22760126"/>
            <a:chExt cx="14874237" cy="733081"/>
          </a:xfrm>
        </p:grpSpPr>
        <p:cxnSp>
          <p:nvCxnSpPr>
            <p:cNvPr id="57" name="Straight Connector 56"/>
            <p:cNvCxnSpPr/>
            <p:nvPr/>
          </p:nvCxnSpPr>
          <p:spPr>
            <a:xfrm>
              <a:off x="1859281" y="23468012"/>
              <a:ext cx="14874237"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1859281" y="22760126"/>
              <a:ext cx="3004541" cy="733081"/>
            </a:xfrm>
            <a:prstGeom prst="rect">
              <a:avLst/>
            </a:prstGeom>
            <a:noFill/>
          </p:spPr>
          <p:txBody>
            <a:bodyPr wrap="none" rtlCol="0">
              <a:spAutoFit/>
            </a:bodyPr>
            <a:lstStyle/>
            <a:p>
              <a:r>
                <a:rPr lang="en-US" sz="3143" b="1" dirty="0" smtClean="0"/>
                <a:t>Optimization</a:t>
              </a:r>
              <a:endParaRPr lang="en-US" sz="3143" b="1" dirty="0"/>
            </a:p>
          </p:txBody>
        </p:sp>
      </p:grpSp>
      <p:sp>
        <p:nvSpPr>
          <p:cNvPr id="71" name="Rectangle 70"/>
          <p:cNvSpPr/>
          <p:nvPr/>
        </p:nvSpPr>
        <p:spPr>
          <a:xfrm>
            <a:off x="27127200" y="18897600"/>
            <a:ext cx="12429308" cy="7875814"/>
          </a:xfrm>
          <a:prstGeom prst="rect">
            <a:avLst/>
          </a:prstGeom>
          <a:solidFill>
            <a:schemeClr val="bg1"/>
          </a:solidFill>
          <a:ln>
            <a:noFill/>
          </a:ln>
          <a:effectLst>
            <a:glow rad="63500">
              <a:schemeClr val="accent1">
                <a:alpha val="75000"/>
              </a:schemeClr>
            </a:glow>
            <a:outerShdw blurRad="317500" dist="38100" dir="2700000" algn="br">
              <a:srgbClr val="000000">
                <a:alpha val="43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6007"/>
          </a:p>
        </p:txBody>
      </p:sp>
      <p:grpSp>
        <p:nvGrpSpPr>
          <p:cNvPr id="87" name="Group 86"/>
          <p:cNvGrpSpPr/>
          <p:nvPr/>
        </p:nvGrpSpPr>
        <p:grpSpPr>
          <a:xfrm>
            <a:off x="27442874" y="19291780"/>
            <a:ext cx="12113635" cy="672620"/>
            <a:chOff x="1316164" y="7170003"/>
            <a:chExt cx="15417354" cy="856062"/>
          </a:xfrm>
        </p:grpSpPr>
        <p:cxnSp>
          <p:nvCxnSpPr>
            <p:cNvPr id="88" name="Straight Connector 87"/>
            <p:cNvCxnSpPr/>
            <p:nvPr/>
          </p:nvCxnSpPr>
          <p:spPr>
            <a:xfrm flipV="1">
              <a:off x="1402079" y="7848600"/>
              <a:ext cx="15331439" cy="1588"/>
            </a:xfrm>
            <a:prstGeom prst="line">
              <a:avLst/>
            </a:prstGeom>
            <a:ln w="57150"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1316164" y="7170003"/>
              <a:ext cx="3429552" cy="856062"/>
            </a:xfrm>
            <a:prstGeom prst="rect">
              <a:avLst/>
            </a:prstGeom>
            <a:noFill/>
          </p:spPr>
          <p:txBody>
            <a:bodyPr wrap="none" rtlCol="0">
              <a:spAutoFit/>
            </a:bodyPr>
            <a:lstStyle/>
            <a:p>
              <a:r>
                <a:rPr lang="en-US" sz="3771" b="1" dirty="0" smtClean="0"/>
                <a:t>Future Work</a:t>
              </a:r>
              <a:endParaRPr lang="en-US" sz="3771" b="1" dirty="0"/>
            </a:p>
          </p:txBody>
        </p:sp>
      </p:grpSp>
      <p:pic>
        <p:nvPicPr>
          <p:cNvPr id="90" name="Content Placeholder 8"/>
          <p:cNvPicPr>
            <a:picLocks noChangeAspect="1"/>
          </p:cNvPicPr>
          <p:nvPr/>
        </p:nvPicPr>
        <p:blipFill>
          <a:blip r:embed="rId3"/>
          <a:stretch>
            <a:fillRect/>
          </a:stretch>
        </p:blipFill>
        <p:spPr>
          <a:xfrm>
            <a:off x="1101634" y="13562444"/>
            <a:ext cx="5603966" cy="3618825"/>
          </a:xfrm>
          <a:prstGeom prst="rect">
            <a:avLst/>
          </a:prstGeom>
        </p:spPr>
      </p:pic>
      <p:pic>
        <p:nvPicPr>
          <p:cNvPr id="91" name="Content Placeholder 7"/>
          <p:cNvPicPr>
            <a:picLocks noChangeAspect="1"/>
          </p:cNvPicPr>
          <p:nvPr/>
        </p:nvPicPr>
        <p:blipFill>
          <a:blip r:embed="rId4"/>
          <a:stretch>
            <a:fillRect/>
          </a:stretch>
        </p:blipFill>
        <p:spPr>
          <a:xfrm>
            <a:off x="6881948" y="13562444"/>
            <a:ext cx="5691052" cy="3618825"/>
          </a:xfrm>
          <a:prstGeom prst="rect">
            <a:avLst/>
          </a:prstGeom>
        </p:spPr>
      </p:pic>
      <p:sp>
        <p:nvSpPr>
          <p:cNvPr id="3" name="TextBox 2"/>
          <p:cNvSpPr txBox="1"/>
          <p:nvPr/>
        </p:nvSpPr>
        <p:spPr>
          <a:xfrm>
            <a:off x="1101634" y="13258800"/>
            <a:ext cx="11471366" cy="400110"/>
          </a:xfrm>
          <a:prstGeom prst="rect">
            <a:avLst/>
          </a:prstGeom>
          <a:noFill/>
        </p:spPr>
        <p:txBody>
          <a:bodyPr wrap="square" rtlCol="0">
            <a:spAutoFit/>
          </a:bodyPr>
          <a:lstStyle/>
          <a:p>
            <a:r>
              <a:rPr lang="en-US" sz="2000" b="1" dirty="0" smtClean="0"/>
              <a:t>Traveling Salesman Tour		Tennis Ball Problem Tour</a:t>
            </a:r>
            <a:endParaRPr lang="en-US" sz="2000" b="1" dirty="0"/>
          </a:p>
        </p:txBody>
      </p:sp>
      <p:graphicFrame>
        <p:nvGraphicFramePr>
          <p:cNvPr id="92" name="Table 91"/>
          <p:cNvGraphicFramePr>
            <a:graphicFrameLocks noGrp="1"/>
          </p:cNvGraphicFramePr>
          <p:nvPr>
            <p:extLst>
              <p:ext uri="{D42A27DB-BD31-4B8C-83A1-F6EECF244321}">
                <p14:modId xmlns:p14="http://schemas.microsoft.com/office/powerpoint/2010/main" val="3265720819"/>
              </p:ext>
            </p:extLst>
          </p:nvPr>
        </p:nvGraphicFramePr>
        <p:xfrm>
          <a:off x="1101635" y="17370278"/>
          <a:ext cx="7813764" cy="1188720"/>
        </p:xfrm>
        <a:graphic>
          <a:graphicData uri="http://schemas.openxmlformats.org/drawingml/2006/table">
            <a:tbl>
              <a:tblPr firstRow="1" bandRow="1">
                <a:tableStyleId>{5C22544A-7EE6-4342-B048-85BDC9FD1C3A}</a:tableStyleId>
              </a:tblPr>
              <a:tblGrid>
                <a:gridCol w="2604588"/>
                <a:gridCol w="2604588"/>
                <a:gridCol w="2604588"/>
              </a:tblGrid>
              <a:tr h="370840">
                <a:tc>
                  <a:txBody>
                    <a:bodyPr/>
                    <a:lstStyle/>
                    <a:p>
                      <a:r>
                        <a:rPr lang="en-US" sz="2000" dirty="0" smtClean="0"/>
                        <a:t>Tour</a:t>
                      </a:r>
                      <a:endParaRPr lang="en-US" sz="2000" dirty="0"/>
                    </a:p>
                  </a:txBody>
                  <a:tcPr/>
                </a:tc>
                <a:tc>
                  <a:txBody>
                    <a:bodyPr/>
                    <a:lstStyle/>
                    <a:p>
                      <a:r>
                        <a:rPr lang="en-US" sz="2000" dirty="0" smtClean="0"/>
                        <a:t>TSP Optimal</a:t>
                      </a:r>
                      <a:endParaRPr lang="en-US" sz="2000" dirty="0"/>
                    </a:p>
                  </a:txBody>
                  <a:tcPr/>
                </a:tc>
                <a:tc>
                  <a:txBody>
                    <a:bodyPr/>
                    <a:lstStyle/>
                    <a:p>
                      <a:r>
                        <a:rPr lang="en-US" sz="2000" dirty="0" smtClean="0"/>
                        <a:t>TBP Optimal</a:t>
                      </a:r>
                      <a:endParaRPr lang="en-US" sz="2000" dirty="0"/>
                    </a:p>
                  </a:txBody>
                  <a:tcPr/>
                </a:tc>
              </a:tr>
              <a:tr h="370840">
                <a:tc>
                  <a:txBody>
                    <a:bodyPr/>
                    <a:lstStyle/>
                    <a:p>
                      <a:r>
                        <a:rPr lang="en-US" sz="2000" dirty="0" smtClean="0"/>
                        <a:t>Distance</a:t>
                      </a:r>
                      <a:endParaRPr lang="en-US" sz="2000" dirty="0"/>
                    </a:p>
                  </a:txBody>
                  <a:tcPr/>
                </a:tc>
                <a:tc>
                  <a:txBody>
                    <a:bodyPr/>
                    <a:lstStyle/>
                    <a:p>
                      <a:r>
                        <a:rPr lang="en-US" sz="2000" dirty="0" smtClean="0"/>
                        <a:t>14559</a:t>
                      </a:r>
                      <a:endParaRPr lang="en-US" sz="2000" dirty="0"/>
                    </a:p>
                  </a:txBody>
                  <a:tcPr/>
                </a:tc>
                <a:tc>
                  <a:txBody>
                    <a:bodyPr/>
                    <a:lstStyle/>
                    <a:p>
                      <a:r>
                        <a:rPr lang="en-US" sz="2000" dirty="0" smtClean="0"/>
                        <a:t>15244</a:t>
                      </a:r>
                      <a:endParaRPr lang="en-US" sz="2000" dirty="0"/>
                    </a:p>
                  </a:txBody>
                  <a:tcPr/>
                </a:tc>
              </a:tr>
              <a:tr h="370840">
                <a:tc>
                  <a:txBody>
                    <a:bodyPr/>
                    <a:lstStyle/>
                    <a:p>
                      <a:r>
                        <a:rPr lang="en-US" sz="2000" dirty="0" smtClean="0"/>
                        <a:t>Work</a:t>
                      </a:r>
                      <a:endParaRPr lang="en-US" sz="2000" dirty="0"/>
                    </a:p>
                  </a:txBody>
                  <a:tcPr/>
                </a:tc>
                <a:tc>
                  <a:txBody>
                    <a:bodyPr/>
                    <a:lstStyle/>
                    <a:p>
                      <a:r>
                        <a:rPr lang="en-US" sz="2000" dirty="0" smtClean="0"/>
                        <a:t>74478</a:t>
                      </a:r>
                      <a:endParaRPr lang="en-US" sz="2000" dirty="0"/>
                    </a:p>
                  </a:txBody>
                  <a:tcPr/>
                </a:tc>
                <a:tc>
                  <a:txBody>
                    <a:bodyPr/>
                    <a:lstStyle/>
                    <a:p>
                      <a:r>
                        <a:rPr lang="en-US" sz="2000" dirty="0" smtClean="0"/>
                        <a:t>59970</a:t>
                      </a:r>
                      <a:endParaRPr lang="en-US" sz="2000" dirty="0"/>
                    </a:p>
                  </a:txBody>
                  <a:tcPr/>
                </a:tc>
              </a:tr>
            </a:tbl>
          </a:graphicData>
        </a:graphic>
      </p:graphicFrame>
      <mc:AlternateContent xmlns:mc="http://schemas.openxmlformats.org/markup-compatibility/2006" xmlns:a14="http://schemas.microsoft.com/office/drawing/2010/main">
        <mc:Choice Requires="a14">
          <p:sp>
            <p:nvSpPr>
              <p:cNvPr id="4" name="TextBox 3"/>
              <p:cNvSpPr txBox="1"/>
              <p:nvPr/>
            </p:nvSpPr>
            <p:spPr>
              <a:xfrm>
                <a:off x="8991332" y="17656131"/>
                <a:ext cx="5472668" cy="832216"/>
              </a:xfrm>
              <a:prstGeom prst="rect">
                <a:avLst/>
              </a:prstGeom>
              <a:noFill/>
            </p:spPr>
            <p:txBody>
              <a:bodyPr wrap="square" rtlCol="0">
                <a:spAutoFit/>
              </a:bodyPr>
              <a:lstStyle/>
              <a:p>
                <a:r>
                  <a:rPr lang="en-US" sz="2800" b="1" u="sng" dirty="0" smtClean="0"/>
                  <a:t>Work Calculation</a:t>
                </a:r>
              </a:p>
              <a:p>
                <a:r>
                  <a:rPr lang="en-US" sz="2000" dirty="0" smtClean="0"/>
                  <a:t>Work </a:t>
                </a:r>
                <a:r>
                  <a:rPr lang="en-US" sz="2000" dirty="0"/>
                  <a:t>= </a:t>
                </a:r>
                <a14:m>
                  <m:oMath xmlns:m="http://schemas.openxmlformats.org/officeDocument/2006/math">
                    <m:nary>
                      <m:naryPr>
                        <m:chr m:val="∑"/>
                        <m:limLoc m:val="undOvr"/>
                        <m:ctrlPr>
                          <a:rPr lang="en-US" sz="2000" i="1">
                            <a:latin typeface="Cambria Math" panose="02040503050406030204" pitchFamily="18" charset="0"/>
                          </a:rPr>
                        </m:ctrlPr>
                      </m:naryPr>
                      <m:sub>
                        <m:r>
                          <a:rPr lang="de-DE" sz="2000" i="1">
                            <a:latin typeface="Cambria Math" panose="02040503050406030204" pitchFamily="18" charset="0"/>
                          </a:rPr>
                          <m:t>𝑖</m:t>
                        </m:r>
                        <m:r>
                          <a:rPr lang="de-DE" sz="2000" i="1">
                            <a:latin typeface="Cambria Math" panose="02040503050406030204" pitchFamily="18" charset="0"/>
                          </a:rPr>
                          <m:t>=0</m:t>
                        </m:r>
                      </m:sub>
                      <m:sup>
                        <m:r>
                          <a:rPr lang="de-DE" sz="2000" i="1">
                            <a:latin typeface="Cambria Math" panose="02040503050406030204" pitchFamily="18" charset="0"/>
                          </a:rPr>
                          <m:t>𝑛</m:t>
                        </m:r>
                      </m:sup>
                      <m:e>
                        <m:r>
                          <a:rPr lang="de-DE" sz="2000" i="1">
                            <a:latin typeface="Cambria Math" panose="02040503050406030204" pitchFamily="18" charset="0"/>
                          </a:rPr>
                          <m:t>𝑆𝑒𝑔𝑚𝑒𝑛𝑡</m:t>
                        </m:r>
                        <m:r>
                          <a:rPr lang="de-DE" sz="2000" i="1">
                            <a:latin typeface="Cambria Math" panose="02040503050406030204" pitchFamily="18" charset="0"/>
                          </a:rPr>
                          <m:t> </m:t>
                        </m:r>
                        <m:r>
                          <a:rPr lang="de-DE" sz="2000" i="1">
                            <a:latin typeface="Cambria Math" panose="02040503050406030204" pitchFamily="18" charset="0"/>
                          </a:rPr>
                          <m:t>𝐷𝑖𝑠𝑡𝑎𝑛𝑐𝑒</m:t>
                        </m:r>
                      </m:e>
                    </m:nary>
                    <m:r>
                      <a:rPr lang="de-DE" sz="2000" i="1">
                        <a:latin typeface="Cambria Math" panose="02040503050406030204" pitchFamily="18" charset="0"/>
                      </a:rPr>
                      <m:t>∗</m:t>
                    </m:r>
                    <m:r>
                      <a:rPr lang="en-US" sz="2000" i="1">
                        <a:latin typeface="Cambria Math" panose="02040503050406030204" pitchFamily="18" charset="0"/>
                      </a:rPr>
                      <m:t>𝑖</m:t>
                    </m:r>
                  </m:oMath>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8991332" y="17656131"/>
                <a:ext cx="5472668" cy="832216"/>
              </a:xfrm>
              <a:prstGeom prst="rect">
                <a:avLst/>
              </a:prstGeom>
              <a:blipFill rotWithShape="0">
                <a:blip r:embed="rId5"/>
                <a:stretch>
                  <a:fillRect l="-2339" t="-8029" b="-86861"/>
                </a:stretch>
              </a:blipFill>
            </p:spPr>
            <p:txBody>
              <a:bodyPr/>
              <a:lstStyle/>
              <a:p>
                <a:r>
                  <a:rPr lang="en-US">
                    <a:noFill/>
                  </a:rPr>
                  <a:t> </a:t>
                </a:r>
              </a:p>
            </p:txBody>
          </p:sp>
        </mc:Fallback>
      </mc:AlternateContent>
      <p:graphicFrame>
        <p:nvGraphicFramePr>
          <p:cNvPr id="93" name="Content Placeholder 4"/>
          <p:cNvGraphicFramePr>
            <a:graphicFrameLocks/>
          </p:cNvGraphicFramePr>
          <p:nvPr>
            <p:extLst>
              <p:ext uri="{D42A27DB-BD31-4B8C-83A1-F6EECF244321}">
                <p14:modId xmlns:p14="http://schemas.microsoft.com/office/powerpoint/2010/main" val="3373780808"/>
              </p:ext>
            </p:extLst>
          </p:nvPr>
        </p:nvGraphicFramePr>
        <p:xfrm>
          <a:off x="961437" y="20216702"/>
          <a:ext cx="6019800" cy="5654842"/>
        </p:xfrm>
        <a:graphic>
          <a:graphicData uri="http://schemas.openxmlformats.org/drawingml/2006/chart">
            <c:chart xmlns:c="http://schemas.openxmlformats.org/drawingml/2006/chart" xmlns:r="http://schemas.openxmlformats.org/officeDocument/2006/relationships" r:id="rId6"/>
          </a:graphicData>
        </a:graphic>
      </p:graphicFrame>
      <p:sp>
        <p:nvSpPr>
          <p:cNvPr id="94" name="Content Placeholder 3"/>
          <p:cNvSpPr txBox="1">
            <a:spLocks/>
          </p:cNvSpPr>
          <p:nvPr/>
        </p:nvSpPr>
        <p:spPr>
          <a:xfrm>
            <a:off x="6960324" y="20321216"/>
            <a:ext cx="6039129" cy="4351338"/>
          </a:xfrm>
          <a:prstGeom prst="rect">
            <a:avLst/>
          </a:prstGeom>
        </p:spPr>
        <p:txBody>
          <a:bodyPr/>
          <a:lstStyle>
            <a:lvl1pPr marL="1385555" indent="-1385555" algn="l" defTabSz="1847407" rtl="0" eaLnBrk="1" latinLnBrk="0" hangingPunct="1">
              <a:spcBef>
                <a:spcPct val="20000"/>
              </a:spcBef>
              <a:buFont typeface="Arial"/>
              <a:buChar char="•"/>
              <a:defRPr sz="12964" kern="1200">
                <a:solidFill>
                  <a:schemeClr val="tx1"/>
                </a:solidFill>
                <a:latin typeface="+mn-lt"/>
                <a:ea typeface="+mn-ea"/>
                <a:cs typeface="+mn-cs"/>
              </a:defRPr>
            </a:lvl1pPr>
            <a:lvl2pPr marL="3002036" indent="-1154629" algn="l" defTabSz="1847407" rtl="0" eaLnBrk="1" latinLnBrk="0" hangingPunct="1">
              <a:spcBef>
                <a:spcPct val="20000"/>
              </a:spcBef>
              <a:buFont typeface="Arial"/>
              <a:buChar char="–"/>
              <a:defRPr sz="11314" kern="1200">
                <a:solidFill>
                  <a:schemeClr val="tx1"/>
                </a:solidFill>
                <a:latin typeface="+mn-lt"/>
                <a:ea typeface="+mn-ea"/>
                <a:cs typeface="+mn-cs"/>
              </a:defRPr>
            </a:lvl2pPr>
            <a:lvl3pPr marL="4618517" indent="-923703" algn="l" defTabSz="1847407" rtl="0" eaLnBrk="1" latinLnBrk="0" hangingPunct="1">
              <a:spcBef>
                <a:spcPct val="20000"/>
              </a:spcBef>
              <a:buFont typeface="Arial"/>
              <a:buChar char="•"/>
              <a:defRPr sz="9664" kern="1200">
                <a:solidFill>
                  <a:schemeClr val="tx1"/>
                </a:solidFill>
                <a:latin typeface="+mn-lt"/>
                <a:ea typeface="+mn-ea"/>
                <a:cs typeface="+mn-cs"/>
              </a:defRPr>
            </a:lvl3pPr>
            <a:lvl4pPr marL="6465925" indent="-923703" algn="l" defTabSz="1847407" rtl="0" eaLnBrk="1" latinLnBrk="0" hangingPunct="1">
              <a:spcBef>
                <a:spcPct val="20000"/>
              </a:spcBef>
              <a:buFont typeface="Arial"/>
              <a:buChar char="–"/>
              <a:defRPr sz="8093" kern="1200">
                <a:solidFill>
                  <a:schemeClr val="tx1"/>
                </a:solidFill>
                <a:latin typeface="+mn-lt"/>
                <a:ea typeface="+mn-ea"/>
                <a:cs typeface="+mn-cs"/>
              </a:defRPr>
            </a:lvl4pPr>
            <a:lvl5pPr marL="8313332" indent="-923703" algn="l" defTabSz="1847407" rtl="0" eaLnBrk="1" latinLnBrk="0" hangingPunct="1">
              <a:spcBef>
                <a:spcPct val="20000"/>
              </a:spcBef>
              <a:buFont typeface="Arial"/>
              <a:buChar char="»"/>
              <a:defRPr sz="8093" kern="1200">
                <a:solidFill>
                  <a:schemeClr val="tx1"/>
                </a:solidFill>
                <a:latin typeface="+mn-lt"/>
                <a:ea typeface="+mn-ea"/>
                <a:cs typeface="+mn-cs"/>
              </a:defRPr>
            </a:lvl5pPr>
            <a:lvl6pPr marL="10160739" indent="-923703" algn="l" defTabSz="1847407" rtl="0" eaLnBrk="1" latinLnBrk="0" hangingPunct="1">
              <a:spcBef>
                <a:spcPct val="20000"/>
              </a:spcBef>
              <a:buFont typeface="Arial"/>
              <a:buChar char="•"/>
              <a:defRPr sz="8093" kern="1200">
                <a:solidFill>
                  <a:schemeClr val="tx1"/>
                </a:solidFill>
                <a:latin typeface="+mn-lt"/>
                <a:ea typeface="+mn-ea"/>
                <a:cs typeface="+mn-cs"/>
              </a:defRPr>
            </a:lvl6pPr>
            <a:lvl7pPr marL="12008146" indent="-923703" algn="l" defTabSz="1847407" rtl="0" eaLnBrk="1" latinLnBrk="0" hangingPunct="1">
              <a:spcBef>
                <a:spcPct val="20000"/>
              </a:spcBef>
              <a:buFont typeface="Arial"/>
              <a:buChar char="•"/>
              <a:defRPr sz="8093" kern="1200">
                <a:solidFill>
                  <a:schemeClr val="tx1"/>
                </a:solidFill>
                <a:latin typeface="+mn-lt"/>
                <a:ea typeface="+mn-ea"/>
                <a:cs typeface="+mn-cs"/>
              </a:defRPr>
            </a:lvl7pPr>
            <a:lvl8pPr marL="13855553" indent="-923703" algn="l" defTabSz="1847407" rtl="0" eaLnBrk="1" latinLnBrk="0" hangingPunct="1">
              <a:spcBef>
                <a:spcPct val="20000"/>
              </a:spcBef>
              <a:buFont typeface="Arial"/>
              <a:buChar char="•"/>
              <a:defRPr sz="8093" kern="1200">
                <a:solidFill>
                  <a:schemeClr val="tx1"/>
                </a:solidFill>
                <a:latin typeface="+mn-lt"/>
                <a:ea typeface="+mn-ea"/>
                <a:cs typeface="+mn-cs"/>
              </a:defRPr>
            </a:lvl8pPr>
            <a:lvl9pPr marL="15702960" indent="-923703" algn="l" defTabSz="1847407" rtl="0" eaLnBrk="1" latinLnBrk="0" hangingPunct="1">
              <a:spcBef>
                <a:spcPct val="20000"/>
              </a:spcBef>
              <a:buFont typeface="Arial"/>
              <a:buChar char="•"/>
              <a:defRPr sz="8093" kern="1200">
                <a:solidFill>
                  <a:schemeClr val="tx1"/>
                </a:solidFill>
                <a:latin typeface="+mn-lt"/>
                <a:ea typeface="+mn-ea"/>
                <a:cs typeface="+mn-cs"/>
              </a:defRPr>
            </a:lvl9pPr>
          </a:lstStyle>
          <a:p>
            <a:pPr marL="0" indent="0">
              <a:buNone/>
            </a:pPr>
            <a:r>
              <a:rPr lang="en-US" sz="2800" dirty="0" smtClean="0"/>
              <a:t>Larger city sets are not computationally feasible using brute force searches.</a:t>
            </a:r>
          </a:p>
          <a:p>
            <a:pPr marL="0" indent="0">
              <a:buNone/>
            </a:pPr>
            <a:r>
              <a:rPr lang="en-US" sz="2800" dirty="0" smtClean="0"/>
              <a:t>We created an algorithm which approximated a TBP solution in O(N</a:t>
            </a:r>
            <a:r>
              <a:rPr lang="en-US" sz="2800" baseline="30000" dirty="0" smtClean="0"/>
              <a:t>3</a:t>
            </a:r>
            <a:r>
              <a:rPr lang="en-US" sz="2800" dirty="0" smtClean="0"/>
              <a:t>).</a:t>
            </a:r>
          </a:p>
          <a:p>
            <a:endParaRPr lang="en-US" sz="2800" dirty="0" smtClean="0"/>
          </a:p>
          <a:p>
            <a:endParaRPr lang="en-US" sz="2400" dirty="0" smtClean="0"/>
          </a:p>
          <a:p>
            <a:endParaRPr lang="en-US" sz="2400" dirty="0"/>
          </a:p>
        </p:txBody>
      </p:sp>
      <p:graphicFrame>
        <p:nvGraphicFramePr>
          <p:cNvPr id="95" name="Table 94"/>
          <p:cNvGraphicFramePr>
            <a:graphicFrameLocks noGrp="1"/>
          </p:cNvGraphicFramePr>
          <p:nvPr>
            <p:extLst>
              <p:ext uri="{D42A27DB-BD31-4B8C-83A1-F6EECF244321}">
                <p14:modId xmlns:p14="http://schemas.microsoft.com/office/powerpoint/2010/main" val="1799104548"/>
              </p:ext>
            </p:extLst>
          </p:nvPr>
        </p:nvGraphicFramePr>
        <p:xfrm>
          <a:off x="7010400" y="22402800"/>
          <a:ext cx="5989053" cy="3657600"/>
        </p:xfrm>
        <a:graphic>
          <a:graphicData uri="http://schemas.openxmlformats.org/drawingml/2006/table">
            <a:tbl>
              <a:tblPr firstRow="1" bandRow="1">
                <a:tableStyleId>{5C22544A-7EE6-4342-B048-85BDC9FD1C3A}</a:tableStyleId>
              </a:tblPr>
              <a:tblGrid>
                <a:gridCol w="1996351"/>
                <a:gridCol w="1996351"/>
                <a:gridCol w="1996351"/>
              </a:tblGrid>
              <a:tr h="260430">
                <a:tc>
                  <a:txBody>
                    <a:bodyPr/>
                    <a:lstStyle/>
                    <a:p>
                      <a:r>
                        <a:rPr lang="en-US" sz="2400" dirty="0" smtClean="0"/>
                        <a:t>N</a:t>
                      </a:r>
                      <a:endParaRPr lang="en-US" sz="2400" dirty="0"/>
                    </a:p>
                  </a:txBody>
                  <a:tcPr/>
                </a:tc>
                <a:tc>
                  <a:txBody>
                    <a:bodyPr/>
                    <a:lstStyle/>
                    <a:p>
                      <a:r>
                        <a:rPr lang="en-US" sz="2400" dirty="0" smtClean="0"/>
                        <a:t>N!</a:t>
                      </a:r>
                      <a:endParaRPr lang="en-US" sz="2400" dirty="0"/>
                    </a:p>
                  </a:txBody>
                  <a:tcPr/>
                </a:tc>
                <a:tc>
                  <a:txBody>
                    <a:bodyPr/>
                    <a:lstStyle/>
                    <a:p>
                      <a:r>
                        <a:rPr lang="en-US" sz="2400" dirty="0" smtClean="0"/>
                        <a:t>N^3</a:t>
                      </a:r>
                      <a:endParaRPr lang="en-US" sz="2400" dirty="0"/>
                    </a:p>
                  </a:txBody>
                  <a:tcPr/>
                </a:tc>
              </a:tr>
              <a:tr h="260430">
                <a:tc>
                  <a:txBody>
                    <a:bodyPr/>
                    <a:lstStyle/>
                    <a:p>
                      <a:r>
                        <a:rPr lang="en-US" sz="2400" dirty="0" smtClean="0"/>
                        <a:t>5</a:t>
                      </a:r>
                      <a:endParaRPr lang="en-US" sz="2400" dirty="0"/>
                    </a:p>
                  </a:txBody>
                  <a:tcPr/>
                </a:tc>
                <a:tc>
                  <a:txBody>
                    <a:bodyPr/>
                    <a:lstStyle/>
                    <a:p>
                      <a:r>
                        <a:rPr lang="en-US" sz="2400" dirty="0" smtClean="0"/>
                        <a:t>120</a:t>
                      </a:r>
                      <a:endParaRPr lang="en-US" sz="2400" dirty="0"/>
                    </a:p>
                  </a:txBody>
                  <a:tcPr/>
                </a:tc>
                <a:tc>
                  <a:txBody>
                    <a:bodyPr/>
                    <a:lstStyle/>
                    <a:p>
                      <a:r>
                        <a:rPr lang="en-US" sz="2400" dirty="0" smtClean="0"/>
                        <a:t>125</a:t>
                      </a:r>
                      <a:endParaRPr lang="en-US" sz="2400" dirty="0"/>
                    </a:p>
                  </a:txBody>
                  <a:tcPr/>
                </a:tc>
              </a:tr>
              <a:tr h="260430">
                <a:tc>
                  <a:txBody>
                    <a:bodyPr/>
                    <a:lstStyle/>
                    <a:p>
                      <a:r>
                        <a:rPr lang="en-US" sz="2400" dirty="0" smtClean="0"/>
                        <a:t>6</a:t>
                      </a:r>
                      <a:endParaRPr lang="en-US" sz="2400" dirty="0"/>
                    </a:p>
                  </a:txBody>
                  <a:tcPr/>
                </a:tc>
                <a:tc>
                  <a:txBody>
                    <a:bodyPr/>
                    <a:lstStyle/>
                    <a:p>
                      <a:r>
                        <a:rPr lang="en-US" sz="2400" dirty="0" smtClean="0"/>
                        <a:t>720</a:t>
                      </a:r>
                      <a:endParaRPr lang="en-US" sz="2400" dirty="0"/>
                    </a:p>
                  </a:txBody>
                  <a:tcPr/>
                </a:tc>
                <a:tc>
                  <a:txBody>
                    <a:bodyPr/>
                    <a:lstStyle/>
                    <a:p>
                      <a:r>
                        <a:rPr lang="en-US" sz="2400" dirty="0" smtClean="0"/>
                        <a:t>216</a:t>
                      </a:r>
                      <a:endParaRPr lang="en-US" sz="2400" dirty="0"/>
                    </a:p>
                  </a:txBody>
                  <a:tcPr/>
                </a:tc>
              </a:tr>
              <a:tr h="260430">
                <a:tc>
                  <a:txBody>
                    <a:bodyPr/>
                    <a:lstStyle/>
                    <a:p>
                      <a:r>
                        <a:rPr lang="en-US" sz="2400" dirty="0" smtClean="0"/>
                        <a:t>7</a:t>
                      </a:r>
                      <a:endParaRPr lang="en-US" sz="2400" dirty="0"/>
                    </a:p>
                  </a:txBody>
                  <a:tcPr/>
                </a:tc>
                <a:tc>
                  <a:txBody>
                    <a:bodyPr/>
                    <a:lstStyle/>
                    <a:p>
                      <a:r>
                        <a:rPr lang="en-US" sz="2400" dirty="0" smtClean="0"/>
                        <a:t>5040</a:t>
                      </a:r>
                      <a:endParaRPr lang="en-US" sz="2400" dirty="0"/>
                    </a:p>
                  </a:txBody>
                  <a:tcPr/>
                </a:tc>
                <a:tc>
                  <a:txBody>
                    <a:bodyPr/>
                    <a:lstStyle/>
                    <a:p>
                      <a:r>
                        <a:rPr lang="en-US" sz="2400" dirty="0" smtClean="0"/>
                        <a:t>343</a:t>
                      </a:r>
                      <a:endParaRPr lang="en-US" sz="2400" dirty="0"/>
                    </a:p>
                  </a:txBody>
                  <a:tcPr/>
                </a:tc>
              </a:tr>
              <a:tr h="260430">
                <a:tc>
                  <a:txBody>
                    <a:bodyPr/>
                    <a:lstStyle/>
                    <a:p>
                      <a:r>
                        <a:rPr lang="en-US" sz="2400" dirty="0" smtClean="0"/>
                        <a:t>8</a:t>
                      </a:r>
                      <a:endParaRPr lang="en-US" sz="2400" dirty="0"/>
                    </a:p>
                  </a:txBody>
                  <a:tcPr/>
                </a:tc>
                <a:tc>
                  <a:txBody>
                    <a:bodyPr/>
                    <a:lstStyle/>
                    <a:p>
                      <a:r>
                        <a:rPr lang="en-US" sz="2400" dirty="0" smtClean="0"/>
                        <a:t>40320</a:t>
                      </a:r>
                      <a:endParaRPr lang="en-US" sz="2400" dirty="0"/>
                    </a:p>
                  </a:txBody>
                  <a:tcPr/>
                </a:tc>
                <a:tc>
                  <a:txBody>
                    <a:bodyPr/>
                    <a:lstStyle/>
                    <a:p>
                      <a:r>
                        <a:rPr lang="en-US" sz="2400" dirty="0" smtClean="0"/>
                        <a:t>512</a:t>
                      </a:r>
                      <a:endParaRPr lang="en-US" sz="2400" dirty="0"/>
                    </a:p>
                  </a:txBody>
                  <a:tcPr/>
                </a:tc>
              </a:tr>
              <a:tr h="260430">
                <a:tc>
                  <a:txBody>
                    <a:bodyPr/>
                    <a:lstStyle/>
                    <a:p>
                      <a:r>
                        <a:rPr lang="en-US" sz="2400" dirty="0" smtClean="0"/>
                        <a:t>9</a:t>
                      </a:r>
                      <a:endParaRPr lang="en-US" sz="2400" dirty="0"/>
                    </a:p>
                  </a:txBody>
                  <a:tcPr/>
                </a:tc>
                <a:tc>
                  <a:txBody>
                    <a:bodyPr/>
                    <a:lstStyle/>
                    <a:p>
                      <a:r>
                        <a:rPr lang="en-US" sz="2400" dirty="0" smtClean="0"/>
                        <a:t>362880</a:t>
                      </a:r>
                      <a:endParaRPr lang="en-US" sz="2400" dirty="0"/>
                    </a:p>
                  </a:txBody>
                  <a:tcPr/>
                </a:tc>
                <a:tc>
                  <a:txBody>
                    <a:bodyPr/>
                    <a:lstStyle/>
                    <a:p>
                      <a:r>
                        <a:rPr lang="en-US" sz="2400" dirty="0" smtClean="0"/>
                        <a:t>729</a:t>
                      </a:r>
                      <a:endParaRPr lang="en-US" sz="2400" dirty="0"/>
                    </a:p>
                  </a:txBody>
                  <a:tcPr/>
                </a:tc>
              </a:tr>
              <a:tr h="260430">
                <a:tc>
                  <a:txBody>
                    <a:bodyPr/>
                    <a:lstStyle/>
                    <a:p>
                      <a:r>
                        <a:rPr lang="en-US" sz="2400" dirty="0" smtClean="0"/>
                        <a:t>10</a:t>
                      </a:r>
                      <a:endParaRPr lang="en-US" sz="2400" dirty="0"/>
                    </a:p>
                  </a:txBody>
                  <a:tcPr/>
                </a:tc>
                <a:tc>
                  <a:txBody>
                    <a:bodyPr/>
                    <a:lstStyle/>
                    <a:p>
                      <a:r>
                        <a:rPr lang="en-US" sz="2400" dirty="0" smtClean="0"/>
                        <a:t>3628800</a:t>
                      </a:r>
                      <a:endParaRPr lang="en-US" sz="2400" dirty="0"/>
                    </a:p>
                  </a:txBody>
                  <a:tcPr/>
                </a:tc>
                <a:tc>
                  <a:txBody>
                    <a:bodyPr/>
                    <a:lstStyle/>
                    <a:p>
                      <a:r>
                        <a:rPr lang="en-US" sz="2400" dirty="0" smtClean="0"/>
                        <a:t>1000</a:t>
                      </a:r>
                      <a:endParaRPr lang="en-US" sz="2400" dirty="0"/>
                    </a:p>
                  </a:txBody>
                  <a:tcPr/>
                </a:tc>
              </a:tr>
              <a:tr h="260430">
                <a:tc>
                  <a:txBody>
                    <a:bodyPr/>
                    <a:lstStyle/>
                    <a:p>
                      <a:r>
                        <a:rPr lang="en-US" sz="2400" dirty="0" smtClean="0"/>
                        <a:t>15</a:t>
                      </a:r>
                      <a:endParaRPr lang="en-US" sz="2400" dirty="0"/>
                    </a:p>
                  </a:txBody>
                  <a:tcPr/>
                </a:tc>
                <a:tc>
                  <a:txBody>
                    <a:bodyPr/>
                    <a:lstStyle/>
                    <a:p>
                      <a:r>
                        <a:rPr lang="en-US" sz="2400" dirty="0" smtClean="0"/>
                        <a:t>1.31 * 10^12</a:t>
                      </a:r>
                      <a:endParaRPr lang="en-US" sz="2400" dirty="0"/>
                    </a:p>
                  </a:txBody>
                  <a:tcPr/>
                </a:tc>
                <a:tc>
                  <a:txBody>
                    <a:bodyPr/>
                    <a:lstStyle/>
                    <a:p>
                      <a:r>
                        <a:rPr lang="en-US" sz="2400" dirty="0" smtClean="0"/>
                        <a:t>3375</a:t>
                      </a:r>
                      <a:endParaRPr lang="en-US" sz="2400" dirty="0"/>
                    </a:p>
                  </a:txBody>
                  <a:tcPr/>
                </a:tc>
              </a:tr>
            </a:tbl>
          </a:graphicData>
        </a:graphic>
      </p:graphicFrame>
      <p:sp>
        <p:nvSpPr>
          <p:cNvPr id="5" name="Rectangle 4"/>
          <p:cNvSpPr/>
          <p:nvPr/>
        </p:nvSpPr>
        <p:spPr>
          <a:xfrm>
            <a:off x="14485077" y="7105703"/>
            <a:ext cx="11575323" cy="18805148"/>
          </a:xfrm>
          <a:prstGeom prst="rect">
            <a:avLst/>
          </a:prstGeom>
        </p:spPr>
        <p:txBody>
          <a:bodyPr wrap="square">
            <a:spAutoFit/>
          </a:bodyPr>
          <a:lstStyle/>
          <a:p>
            <a:pPr marL="457200" indent="-457200">
              <a:buFont typeface="Arial" panose="020B0604020202020204" pitchFamily="34" charset="0"/>
              <a:buChar char="•"/>
            </a:pPr>
            <a:r>
              <a:rPr lang="en-US" sz="3200" dirty="0"/>
              <a:t>The goal of our algorithm is to cluster cities into groups of less than ten. Therefore the best route through this sub group can be found through a brute force search.</a:t>
            </a:r>
          </a:p>
          <a:p>
            <a:pPr marL="457200" indent="-457200">
              <a:buFont typeface="Arial" panose="020B0604020202020204" pitchFamily="34" charset="0"/>
              <a:buChar char="•"/>
            </a:pPr>
            <a:r>
              <a:rPr lang="en-US" sz="3200" dirty="0"/>
              <a:t>Our algorithm creates a tree in which every node is a cluster has ten children. Nodes are leaves when they contain less than 10 cities within them.</a:t>
            </a:r>
          </a:p>
          <a:p>
            <a:pPr marL="457200" indent="-457200">
              <a:buFont typeface="Arial" panose="020B0604020202020204" pitchFamily="34" charset="0"/>
              <a:buChar char="•"/>
            </a:pPr>
            <a:r>
              <a:rPr lang="en-US" sz="3200" dirty="0"/>
              <a:t>Our algorithm breaks down a map of cities into 10 clusters; each of those clusters is broken into 10 more clusters and recursively continues until all clusters are below the cutoff point</a:t>
            </a:r>
            <a:r>
              <a:rPr lang="en-US" sz="3200" dirty="0" smtClean="0"/>
              <a:t>.</a:t>
            </a:r>
          </a:p>
          <a:p>
            <a:r>
              <a:rPr lang="en-US" sz="3200" b="1" u="sng" dirty="0" smtClean="0"/>
              <a:t>Hierarchical K-Mean Clustering</a:t>
            </a:r>
            <a:endParaRPr lang="en-US" sz="3200" dirty="0" smtClean="0"/>
          </a:p>
          <a:p>
            <a:pPr marL="457200" indent="-457200">
              <a:buFont typeface="Arial" panose="020B0604020202020204" pitchFamily="34" charset="0"/>
              <a:buChar char="•"/>
            </a:pPr>
            <a:r>
              <a:rPr lang="en-US" sz="3200" dirty="0" smtClean="0"/>
              <a:t>Uses </a:t>
            </a:r>
            <a:r>
              <a:rPr lang="en-US" sz="3200" dirty="0"/>
              <a:t>3-Dimensional clustering based on x position, y position, and distance from other points.</a:t>
            </a:r>
          </a:p>
          <a:p>
            <a:pPr marL="457200" indent="-457200">
              <a:buFont typeface="Arial" panose="020B0604020202020204" pitchFamily="34" charset="0"/>
              <a:buChar char="•"/>
            </a:pPr>
            <a:r>
              <a:rPr lang="en-US" sz="3200" dirty="0"/>
              <a:t>Combines nearest cities into clusters to create 10 original clusters.</a:t>
            </a:r>
          </a:p>
          <a:p>
            <a:pPr marL="457200" indent="-457200">
              <a:buFont typeface="Arial" panose="020B0604020202020204" pitchFamily="34" charset="0"/>
              <a:buChar char="•"/>
            </a:pPr>
            <a:r>
              <a:rPr lang="en-US" sz="3200" dirty="0"/>
              <a:t>Cities are reassigned to nearest cluster centroid until no reassigns are necessary</a:t>
            </a:r>
            <a:r>
              <a:rPr lang="en-US" sz="3200" dirty="0" smtClean="0"/>
              <a:t>.</a:t>
            </a:r>
          </a:p>
          <a:p>
            <a:endParaRPr lang="en-US" sz="3200" dirty="0" smtClean="0"/>
          </a:p>
          <a:p>
            <a:endParaRPr lang="en-US" sz="3200" dirty="0" smtClean="0"/>
          </a:p>
          <a:p>
            <a:pPr marL="457200" indent="-457200">
              <a:buFont typeface="Arial" panose="020B0604020202020204" pitchFamily="34" charset="0"/>
              <a:buChar char="•"/>
            </a:pPr>
            <a:r>
              <a:rPr lang="en-US" sz="3200" dirty="0"/>
              <a:t>During pathing, each cluster is treated as a city based on the mean of its contents’ x and y positions.</a:t>
            </a:r>
          </a:p>
          <a:p>
            <a:pPr marL="457200" indent="-457200">
              <a:buFont typeface="Arial" panose="020B0604020202020204" pitchFamily="34" charset="0"/>
              <a:buChar char="•"/>
            </a:pPr>
            <a:r>
              <a:rPr lang="en-US" sz="3200" dirty="0"/>
              <a:t>Each layer of clusters can then be treated as its own variable weight TBP where the weight of clusters is a function of the number of cities and spread.</a:t>
            </a:r>
          </a:p>
          <a:p>
            <a:pPr marL="457200" indent="-457200">
              <a:buFont typeface="Arial" panose="020B0604020202020204" pitchFamily="34" charset="0"/>
              <a:buChar char="•"/>
            </a:pPr>
            <a:r>
              <a:rPr lang="en-US" sz="3200" dirty="0"/>
              <a:t>The best tour is found using brute force searches in each layer of clusters.</a:t>
            </a:r>
          </a:p>
          <a:p>
            <a:pPr marL="457200" indent="-457200">
              <a:buFont typeface="Arial" panose="020B0604020202020204" pitchFamily="34" charset="0"/>
              <a:buChar char="•"/>
            </a:pPr>
            <a:r>
              <a:rPr lang="en-US" sz="3200" dirty="0"/>
              <a:t>The pathing algorithm assigns numeric values to each node in the tree and its children.</a:t>
            </a:r>
          </a:p>
          <a:p>
            <a:pPr marL="457200" indent="-457200">
              <a:buFont typeface="Arial" panose="020B0604020202020204" pitchFamily="34" charset="0"/>
              <a:buChar char="•"/>
            </a:pPr>
            <a:r>
              <a:rPr lang="en-US" sz="3200" dirty="0"/>
              <a:t>A function then uses these values to create a final tour</a:t>
            </a:r>
            <a:r>
              <a:rPr lang="en-US" sz="3200" dirty="0" smtClean="0"/>
              <a:t>.</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smtClean="0"/>
          </a:p>
          <a:p>
            <a:pPr marL="457200" indent="-457200">
              <a:buFont typeface="Arial" panose="020B0604020202020204" pitchFamily="34" charset="0"/>
              <a:buChar char="•"/>
            </a:pPr>
            <a:r>
              <a:rPr lang="en-US" sz="3200" dirty="0"/>
              <a:t>The final tour is optimized using two methods: 2-Opt and Insert-Opt.</a:t>
            </a:r>
          </a:p>
          <a:p>
            <a:pPr marL="457200" indent="-457200">
              <a:buFont typeface="Arial" panose="020B0604020202020204" pitchFamily="34" charset="0"/>
              <a:buChar char="•"/>
            </a:pPr>
            <a:r>
              <a:rPr lang="en-US" sz="3200" dirty="0"/>
              <a:t>2-Opt switches the order of nearby cities to mitigate small mistakes made by the algorithm.</a:t>
            </a:r>
          </a:p>
          <a:p>
            <a:pPr marL="457200" indent="-457200">
              <a:buFont typeface="Arial" panose="020B0604020202020204" pitchFamily="34" charset="0"/>
              <a:buChar char="•"/>
            </a:pPr>
            <a:r>
              <a:rPr lang="en-US" sz="3200" dirty="0"/>
              <a:t>Insert-Opt attempts to insert outliers into different positions in the tour.</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graphicFrame>
        <p:nvGraphicFramePr>
          <p:cNvPr id="96" name="Chart 95"/>
          <p:cNvGraphicFramePr>
            <a:graphicFrameLocks/>
          </p:cNvGraphicFramePr>
          <p:nvPr>
            <p:extLst>
              <p:ext uri="{D42A27DB-BD31-4B8C-83A1-F6EECF244321}">
                <p14:modId xmlns:p14="http://schemas.microsoft.com/office/powerpoint/2010/main" val="785751365"/>
              </p:ext>
            </p:extLst>
          </p:nvPr>
        </p:nvGraphicFramePr>
        <p:xfrm>
          <a:off x="27537941" y="13006850"/>
          <a:ext cx="5440691" cy="444294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7" name="Content Placeholder 5"/>
          <p:cNvGraphicFramePr>
            <a:graphicFrameLocks/>
          </p:cNvGraphicFramePr>
          <p:nvPr>
            <p:extLst>
              <p:ext uri="{D42A27DB-BD31-4B8C-83A1-F6EECF244321}">
                <p14:modId xmlns:p14="http://schemas.microsoft.com/office/powerpoint/2010/main" val="576876918"/>
              </p:ext>
            </p:extLst>
          </p:nvPr>
        </p:nvGraphicFramePr>
        <p:xfrm>
          <a:off x="33300489" y="13006851"/>
          <a:ext cx="5883860" cy="4442949"/>
        </p:xfrm>
        <a:graphic>
          <a:graphicData uri="http://schemas.openxmlformats.org/drawingml/2006/chart">
            <c:chart xmlns:c="http://schemas.openxmlformats.org/drawingml/2006/chart" xmlns:r="http://schemas.openxmlformats.org/officeDocument/2006/relationships" r:id="rId8"/>
          </a:graphicData>
        </a:graphic>
      </p:graphicFrame>
      <p:pic>
        <p:nvPicPr>
          <p:cNvPr id="98" name="Content Placeholder 4"/>
          <p:cNvPicPr>
            <a:picLocks noChangeAspect="1"/>
          </p:cNvPicPr>
          <p:nvPr/>
        </p:nvPicPr>
        <p:blipFill>
          <a:blip r:embed="rId9"/>
          <a:stretch>
            <a:fillRect/>
          </a:stretch>
        </p:blipFill>
        <p:spPr>
          <a:xfrm>
            <a:off x="27563880" y="6333027"/>
            <a:ext cx="6525345" cy="6011550"/>
          </a:xfrm>
          <a:prstGeom prst="rect">
            <a:avLst/>
          </a:prstGeom>
        </p:spPr>
      </p:pic>
      <p:sp>
        <p:nvSpPr>
          <p:cNvPr id="9" name="Rectangle 8"/>
          <p:cNvSpPr/>
          <p:nvPr/>
        </p:nvSpPr>
        <p:spPr>
          <a:xfrm>
            <a:off x="34089225" y="6488164"/>
            <a:ext cx="5585591" cy="6001643"/>
          </a:xfrm>
          <a:prstGeom prst="rect">
            <a:avLst/>
          </a:prstGeom>
        </p:spPr>
        <p:txBody>
          <a:bodyPr wrap="square">
            <a:spAutoFit/>
          </a:bodyPr>
          <a:lstStyle/>
          <a:p>
            <a:pPr marL="457200" indent="-457200">
              <a:buFont typeface="Arial" panose="020B0604020202020204" pitchFamily="34" charset="0"/>
              <a:buChar char="•"/>
            </a:pPr>
            <a:r>
              <a:rPr lang="en-US" sz="3200" dirty="0"/>
              <a:t>Top level clusters are shown by the colored boxes.</a:t>
            </a:r>
          </a:p>
          <a:p>
            <a:pPr marL="457200" indent="-457200">
              <a:buFont typeface="Arial" panose="020B0604020202020204" pitchFamily="34" charset="0"/>
              <a:buChar char="•"/>
            </a:pPr>
            <a:r>
              <a:rPr lang="en-US" sz="3200" dirty="0"/>
              <a:t>Algorithm ran in 1.663 seconds.</a:t>
            </a:r>
          </a:p>
          <a:p>
            <a:pPr marL="457200" indent="-457200">
              <a:buFont typeface="Arial" panose="020B0604020202020204" pitchFamily="34" charset="0"/>
              <a:buChar char="•"/>
            </a:pPr>
            <a:r>
              <a:rPr lang="en-US" sz="3200" dirty="0"/>
              <a:t>The brute force algorithm would take over 7.3E306 steps to complete.</a:t>
            </a:r>
          </a:p>
          <a:p>
            <a:pPr marL="457200" indent="-457200">
              <a:buFont typeface="Arial" panose="020B0604020202020204" pitchFamily="34" charset="0"/>
              <a:buChar char="•"/>
            </a:pPr>
            <a:r>
              <a:rPr lang="en-US" sz="3200" dirty="0"/>
              <a:t>The resulting tour requires 766,119 units of work to complete. The resulting tour is 26% better than the optimal TSP tour. </a:t>
            </a:r>
          </a:p>
        </p:txBody>
      </p:sp>
      <p:sp>
        <p:nvSpPr>
          <p:cNvPr id="10" name="TextBox 9"/>
          <p:cNvSpPr txBox="1"/>
          <p:nvPr/>
        </p:nvSpPr>
        <p:spPr>
          <a:xfrm>
            <a:off x="27563880" y="20063656"/>
            <a:ext cx="11620469" cy="5509200"/>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Mathematically analyze data results from multiple city sets to determine how performance of our algorithm varies with different variables.</a:t>
            </a:r>
          </a:p>
          <a:p>
            <a:pPr marL="457200" indent="-457200">
              <a:buFont typeface="Arial" panose="020B0604020202020204" pitchFamily="34" charset="0"/>
              <a:buChar char="•"/>
            </a:pPr>
            <a:r>
              <a:rPr lang="en-US" sz="3200" dirty="0" smtClean="0"/>
              <a:t>Improve clustering algorithms.</a:t>
            </a:r>
          </a:p>
          <a:p>
            <a:pPr marL="457200" indent="-457200">
              <a:buFont typeface="Arial" panose="020B0604020202020204" pitchFamily="34" charset="0"/>
              <a:buChar char="•"/>
            </a:pPr>
            <a:r>
              <a:rPr lang="en-US" sz="3200" dirty="0" smtClean="0"/>
              <a:t>Determine point map types which are optimally solved using this algorithm.</a:t>
            </a:r>
          </a:p>
          <a:p>
            <a:pPr marL="457200" indent="-457200">
              <a:buFont typeface="Arial" panose="020B0604020202020204" pitchFamily="34" charset="0"/>
              <a:buChar char="•"/>
            </a:pPr>
            <a:r>
              <a:rPr lang="en-US" sz="3200" dirty="0" smtClean="0"/>
              <a:t>Allowing for a variable amount of clusters per level of the cluster tree.</a:t>
            </a:r>
          </a:p>
          <a:p>
            <a:pPr marL="457200" indent="-457200">
              <a:buFont typeface="Arial" panose="020B0604020202020204" pitchFamily="34" charset="0"/>
              <a:buChar char="•"/>
            </a:pPr>
            <a:r>
              <a:rPr lang="en-US" sz="3200" dirty="0" smtClean="0"/>
              <a:t>Altering the work functions.</a:t>
            </a:r>
          </a:p>
          <a:p>
            <a:pPr marL="457200" indent="-457200">
              <a:buFont typeface="Arial" panose="020B0604020202020204" pitchFamily="34" charset="0"/>
              <a:buChar char="•"/>
            </a:pPr>
            <a:r>
              <a:rPr lang="en-US" sz="3200" dirty="0" smtClean="0"/>
              <a:t>Allowing points to exist in multiple clusters to improve likelihood to determine optimal tours.</a:t>
            </a:r>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R Colors">
      <a:dk1>
        <a:srgbClr val="0D2B48"/>
      </a:dk1>
      <a:lt1>
        <a:sysClr val="window" lastClr="FFFFFF"/>
      </a:lt1>
      <a:dk2>
        <a:srgbClr val="051324"/>
      </a:dk2>
      <a:lt2>
        <a:srgbClr val="EEECE1"/>
      </a:lt2>
      <a:accent1>
        <a:srgbClr val="DBD7B9"/>
      </a:accent1>
      <a:accent2>
        <a:srgbClr val="840F0A"/>
      </a:accent2>
      <a:accent3>
        <a:srgbClr val="23227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848</TotalTime>
  <Words>693</Words>
  <Application>Microsoft Office PowerPoint</Application>
  <PresentationFormat>Custom</PresentationFormat>
  <Paragraphs>99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Wingdings</vt:lpstr>
      <vt:lpstr>Office Theme</vt:lpstr>
      <vt:lpstr>The Tennis Ball Variation of the Traveling Salesman Problem</vt:lpstr>
    </vt:vector>
  </TitlesOfParts>
  <Company>University of Richmond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Information Services</dc:creator>
  <cp:lastModifiedBy>Tanner</cp:lastModifiedBy>
  <cp:revision>30</cp:revision>
  <dcterms:created xsi:type="dcterms:W3CDTF">2010-07-07T17:34:33Z</dcterms:created>
  <dcterms:modified xsi:type="dcterms:W3CDTF">2016-09-19T03:08:25Z</dcterms:modified>
</cp:coreProperties>
</file>