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63" r:id="rId2"/>
    <p:sldId id="256" r:id="rId3"/>
    <p:sldId id="257" r:id="rId4"/>
    <p:sldId id="258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ner\Documents\ti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ner\Document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N! vs N3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02537182852142"/>
          <c:y val="0.14435185185185184"/>
          <c:w val="0.79075240594925633"/>
          <c:h val="0.69881889763779537"/>
        </c:manualLayout>
      </c:layout>
      <c:scatterChart>
        <c:scatterStyle val="smoothMarker"/>
        <c:varyColors val="0"/>
        <c:ser>
          <c:idx val="0"/>
          <c:order val="0"/>
          <c:tx>
            <c:v>N!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Sheet1!$B$3:$B$12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Sheet1!$C$3:$C$12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24</c:v>
                </c:pt>
                <c:pt idx="4">
                  <c:v>120</c:v>
                </c:pt>
                <c:pt idx="5">
                  <c:v>720</c:v>
                </c:pt>
                <c:pt idx="6">
                  <c:v>5040</c:v>
                </c:pt>
                <c:pt idx="7">
                  <c:v>40320</c:v>
                </c:pt>
                <c:pt idx="8">
                  <c:v>362880</c:v>
                </c:pt>
                <c:pt idx="9">
                  <c:v>3628800</c:v>
                </c:pt>
              </c:numCache>
            </c:numRef>
          </c:yVal>
          <c:smooth val="1"/>
        </c:ser>
        <c:ser>
          <c:idx val="1"/>
          <c:order val="1"/>
          <c:tx>
            <c:v>N^3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Sheet1!$B$3:$B$12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Sheet1!$D$3:$D$12</c:f>
              <c:numCache>
                <c:formatCode>General</c:formatCode>
                <c:ptCount val="1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429432"/>
        <c:axId val="358439232"/>
      </c:scatterChart>
      <c:valAx>
        <c:axId val="358429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Cities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39232"/>
        <c:crosses val="autoZero"/>
        <c:crossBetween val="midCat"/>
      </c:valAx>
      <c:valAx>
        <c:axId val="358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Steps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29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of Cities vs Time</a:t>
            </a:r>
          </a:p>
        </c:rich>
      </c:tx>
      <c:layout>
        <c:manualLayout>
          <c:xMode val="edge"/>
          <c:yMode val="edge"/>
          <c:x val="0.24002279161091053"/>
          <c:y val="3.1044404163986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77280848471493"/>
          <c:y val="0.13933617127176379"/>
          <c:w val="0.84059284315548422"/>
          <c:h val="0.5892408164252863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FullTime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0.11613531963775535"/>
                  <c:y val="0.6581247197034134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/>
                      <a:t>y = 6E-08x</a:t>
                    </a:r>
                    <a:r>
                      <a:rPr lang="en-US" sz="1800" baseline="30000"/>
                      <a:t>3</a:t>
                    </a:r>
                    <a:r>
                      <a:rPr lang="en-US" sz="1800" baseline="0"/>
                      <a:t> - 0.0001x</a:t>
                    </a:r>
                    <a:r>
                      <a:rPr lang="en-US" sz="1800" baseline="30000"/>
                      <a:t>2</a:t>
                    </a:r>
                    <a:r>
                      <a:rPr lang="en-US" sz="1800" baseline="0"/>
                      <a:t> + 0.09x - 13.481</a:t>
                    </a:r>
                    <a:br>
                      <a:rPr lang="en-US" sz="1800" baseline="0"/>
                    </a:br>
                    <a:r>
                      <a:rPr lang="en-US" sz="1800" baseline="0"/>
                      <a:t>R² = 0.9994</a:t>
                    </a:r>
                    <a:endParaRPr lang="en-US" sz="18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Sheet1!$B$2:$B$6</c:f>
              <c:numCache>
                <c:formatCode>General</c:formatCode>
                <c:ptCount val="5"/>
                <c:pt idx="0">
                  <c:v>194</c:v>
                </c:pt>
                <c:pt idx="1">
                  <c:v>734</c:v>
                </c:pt>
                <c:pt idx="2">
                  <c:v>929</c:v>
                </c:pt>
                <c:pt idx="3">
                  <c:v>1621</c:v>
                </c:pt>
                <c:pt idx="4">
                  <c:v>1979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0.93400000000000005</c:v>
                </c:pt>
                <c:pt idx="1">
                  <c:v>18.809000000000001</c:v>
                </c:pt>
                <c:pt idx="2">
                  <c:v>36.109000000000002</c:v>
                </c:pt>
                <c:pt idx="3">
                  <c:v>133.30500000000001</c:v>
                </c:pt>
                <c:pt idx="4">
                  <c:v>258.72399999999999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58430216"/>
        <c:axId val="358440016"/>
      </c:scatterChart>
      <c:valAx>
        <c:axId val="358430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cities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40016"/>
        <c:crosses val="autoZero"/>
        <c:crossBetween val="midCat"/>
      </c:valAx>
      <c:valAx>
        <c:axId val="35844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30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Algorithm vs Optimal TSP Solutions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Cluster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Sheet1!$C$3:$C$7</c:f>
              <c:numCache>
                <c:formatCode>0.00E+00</c:formatCode>
                <c:ptCount val="5"/>
                <c:pt idx="0" formatCode="General">
                  <c:v>766119.04852368601</c:v>
                </c:pt>
                <c:pt idx="1">
                  <c:v>78631663.941384107</c:v>
                </c:pt>
                <c:pt idx="2">
                  <c:v>28057010.116389599</c:v>
                </c:pt>
                <c:pt idx="3">
                  <c:v>28485889.974868398</c:v>
                </c:pt>
                <c:pt idx="4">
                  <c:v>31630655.870053802</c:v>
                </c:pt>
              </c:numCache>
            </c:numRef>
          </c:val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Optimal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Sheet1!$D$3:$D$7</c:f>
              <c:numCache>
                <c:formatCode>0.00E+00</c:formatCode>
                <c:ptCount val="5"/>
                <c:pt idx="0" formatCode="General">
                  <c:v>971533.76693726401</c:v>
                </c:pt>
                <c:pt idx="1">
                  <c:v>92737706.769118801</c:v>
                </c:pt>
                <c:pt idx="2">
                  <c:v>22465726.149261899</c:v>
                </c:pt>
                <c:pt idx="3">
                  <c:v>29462601.5798769</c:v>
                </c:pt>
                <c:pt idx="4">
                  <c:v>41048534.249804601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8437272"/>
        <c:axId val="358433744"/>
      </c:barChart>
      <c:catAx>
        <c:axId val="358437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City Sets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33744"/>
        <c:crosses val="autoZero"/>
        <c:auto val="1"/>
        <c:lblAlgn val="ctr"/>
        <c:lblOffset val="100"/>
        <c:noMultiLvlLbl val="0"/>
      </c:catAx>
      <c:valAx>
        <c:axId val="3584337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Work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58437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9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80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68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9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0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5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17C61-6781-419E-BA4F-A8A51AA0CAF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D41320-F207-4FD5-B110-95CFCF67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518" y="693019"/>
            <a:ext cx="8619485" cy="3357817"/>
          </a:xfrm>
        </p:spPr>
        <p:txBody>
          <a:bodyPr/>
          <a:lstStyle/>
          <a:p>
            <a:r>
              <a:rPr lang="en-US" sz="6000" dirty="0" smtClean="0"/>
              <a:t>Summer Research:</a:t>
            </a:r>
            <a:br>
              <a:rPr lang="en-US" sz="6000" dirty="0" smtClean="0"/>
            </a:br>
            <a:r>
              <a:rPr lang="en-US" sz="6000" dirty="0" smtClean="0"/>
              <a:t>The Tennis Ball Problem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9004" y="143927"/>
            <a:ext cx="10515600" cy="1325563"/>
          </a:xfrm>
        </p:spPr>
        <p:txBody>
          <a:bodyPr/>
          <a:lstStyle/>
          <a:p>
            <a:r>
              <a:rPr lang="en-US" dirty="0" smtClean="0"/>
              <a:t>The Traveling Salesman Problem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04464" y="1296235"/>
            <a:ext cx="6734609" cy="524195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0513" y="1469490"/>
            <a:ext cx="4336983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O(N!) to solve through brute force methods.</a:t>
            </a:r>
          </a:p>
          <a:p>
            <a:r>
              <a:rPr lang="en-US" sz="2000" dirty="0" smtClean="0"/>
              <a:t>Find the tour which minimizes the distance traveled.</a:t>
            </a:r>
          </a:p>
          <a:p>
            <a:r>
              <a:rPr lang="en-US" sz="2000" dirty="0" smtClean="0"/>
              <a:t>A tour must visit each point once and end at the beginning point.</a:t>
            </a:r>
          </a:p>
          <a:p>
            <a:r>
              <a:rPr lang="en-US" sz="2000" dirty="0" smtClean="0"/>
              <a:t>Solved using heuristics and approximation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6106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Tennis Ball Variation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895" y="1395663"/>
            <a:ext cx="6052023" cy="4995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94921" y="770020"/>
                <a:ext cx="4032986" cy="589066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O(N!) to solve through brute force methods.</a:t>
                </a:r>
              </a:p>
              <a:p>
                <a:r>
                  <a:rPr lang="en-US" dirty="0" smtClean="0"/>
                  <a:t>At each point, a uniform weight is added, increasing the necessary work to travel a distance.</a:t>
                </a:r>
              </a:p>
              <a:p>
                <a:r>
                  <a:rPr lang="en-US" dirty="0" smtClean="0"/>
                  <a:t>The goal is to find a tour which minimizes the work done. </a:t>
                </a:r>
              </a:p>
              <a:p>
                <a:r>
                  <a:rPr lang="en-US" dirty="0" smtClean="0"/>
                  <a:t>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𝑆𝑒𝑔𝑚𝑒𝑛𝑡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Many heuristics used for the TSP do not work.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94921" y="770020"/>
                <a:ext cx="4032986" cy="5890661"/>
              </a:xfrm>
              <a:blipFill rotWithShape="0">
                <a:blip r:embed="rId3"/>
                <a:stretch>
                  <a:fillRect l="-454" t="-620" r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2212"/>
              </p:ext>
            </p:extLst>
          </p:nvPr>
        </p:nvGraphicFramePr>
        <p:xfrm>
          <a:off x="6294921" y="4419550"/>
          <a:ext cx="54085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865"/>
                <a:gridCol w="1802865"/>
                <a:gridCol w="18028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TSP 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TBP Optimal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59970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053" y="537093"/>
            <a:ext cx="6156158" cy="396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Brute Force vs. Approximation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8643233"/>
              </p:ext>
            </p:extLst>
          </p:nvPr>
        </p:nvGraphicFramePr>
        <p:xfrm>
          <a:off x="1" y="1203158"/>
          <a:ext cx="6019800" cy="565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1" y="1074822"/>
            <a:ext cx="3799573" cy="4351338"/>
          </a:xfrm>
        </p:spPr>
        <p:txBody>
          <a:bodyPr/>
          <a:lstStyle/>
          <a:p>
            <a:r>
              <a:rPr lang="en-US" dirty="0" smtClean="0"/>
              <a:t>Larger city sets are not computationally feasible using brute force searches.</a:t>
            </a:r>
          </a:p>
          <a:p>
            <a:r>
              <a:rPr lang="en-US" dirty="0" smtClean="0"/>
              <a:t>We created an algorithm which approximated a TBP solution in O(N</a:t>
            </a:r>
            <a:r>
              <a:rPr lang="en-US" baseline="30000" dirty="0" smtClean="0"/>
              <a:t>3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97378"/>
              </p:ext>
            </p:extLst>
          </p:nvPr>
        </p:nvGraphicFramePr>
        <p:xfrm>
          <a:off x="6202947" y="3038916"/>
          <a:ext cx="5989053" cy="381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/>
                <a:gridCol w="1996351"/>
                <a:gridCol w="1996351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N!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N^3</a:t>
                      </a:r>
                      <a:endParaRPr lang="en-US" sz="2400" dirty="0"/>
                    </a:p>
                  </a:txBody>
                  <a:tcPr/>
                </a:tc>
              </a:tr>
              <a:tr h="3720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125</a:t>
                      </a:r>
                      <a:endParaRPr lang="en-US" sz="2400" dirty="0"/>
                    </a:p>
                  </a:txBody>
                  <a:tcPr/>
                </a:tc>
              </a:tr>
              <a:tr h="3720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216</a:t>
                      </a:r>
                      <a:endParaRPr lang="en-US" sz="2400" dirty="0"/>
                    </a:p>
                  </a:txBody>
                  <a:tcPr/>
                </a:tc>
              </a:tr>
              <a:tr h="3720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343</a:t>
                      </a:r>
                      <a:endParaRPr lang="en-US" sz="2400" dirty="0"/>
                    </a:p>
                  </a:txBody>
                  <a:tcPr/>
                </a:tc>
              </a:tr>
              <a:tr h="3720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40320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512</a:t>
                      </a:r>
                      <a:endParaRPr lang="en-US" sz="2400" dirty="0"/>
                    </a:p>
                  </a:txBody>
                  <a:tcPr/>
                </a:tc>
              </a:tr>
              <a:tr h="3720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362880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729</a:t>
                      </a:r>
                      <a:endParaRPr lang="en-US" sz="2400" dirty="0"/>
                    </a:p>
                  </a:txBody>
                  <a:tcPr/>
                </a:tc>
              </a:tr>
              <a:tr h="3720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3628800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</a:tr>
              <a:tr h="6186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1.31 * 10^12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3375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4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58" y="54058"/>
            <a:ext cx="10515600" cy="1325563"/>
          </a:xfrm>
        </p:spPr>
        <p:txBody>
          <a:bodyPr/>
          <a:lstStyle/>
          <a:p>
            <a:r>
              <a:rPr lang="en-US" dirty="0" smtClean="0"/>
              <a:t>Our Algorithm: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032" y="1010653"/>
            <a:ext cx="5779168" cy="5678905"/>
          </a:xfrm>
        </p:spPr>
        <p:txBody>
          <a:bodyPr>
            <a:normAutofit/>
          </a:bodyPr>
          <a:lstStyle/>
          <a:p>
            <a:r>
              <a:rPr lang="en-US" dirty="0" smtClean="0"/>
              <a:t>The goal </a:t>
            </a:r>
            <a:r>
              <a:rPr lang="en-US" dirty="0"/>
              <a:t>of </a:t>
            </a:r>
            <a:r>
              <a:rPr lang="en-US" dirty="0" smtClean="0"/>
              <a:t>our algorithm is to cluster cities into groups of less than ten. Therefore the best route through this sub group can be found through a brute force search.</a:t>
            </a:r>
          </a:p>
          <a:p>
            <a:r>
              <a:rPr lang="en-US" dirty="0" smtClean="0"/>
              <a:t>Our algorithm creates a tree in which every node is a cluster has ten children. Nodes are leaves when they contain less than 10 cities within them.</a:t>
            </a:r>
          </a:p>
          <a:p>
            <a:r>
              <a:rPr lang="en-US" dirty="0" smtClean="0"/>
              <a:t>Our algorithm breaks down a map of cities into 10 clusters; each of those clusters is broken into 10 more clusters and recursively continues until all clusters are below the cutoff point.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933" y="969795"/>
            <a:ext cx="3736206" cy="58882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K-Mean Cluster</a:t>
            </a:r>
          </a:p>
          <a:p>
            <a:r>
              <a:rPr lang="en-US" dirty="0" smtClean="0"/>
              <a:t>Uses 3-Dimensional clustering based on x position, y position, and distance from other points.</a:t>
            </a:r>
          </a:p>
          <a:p>
            <a:r>
              <a:rPr lang="en-US" dirty="0" smtClean="0"/>
              <a:t>Combines nearest cities into clusters to create 10 original clusters.</a:t>
            </a:r>
          </a:p>
          <a:p>
            <a:r>
              <a:rPr lang="en-US" dirty="0" smtClean="0"/>
              <a:t>Cities are reassigned to nearest cluster centroid until no reassigns are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-332898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902" y="317583"/>
            <a:ext cx="5157787" cy="82391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Pathing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902" y="1141495"/>
            <a:ext cx="5157787" cy="5451809"/>
          </a:xfrm>
        </p:spPr>
        <p:txBody>
          <a:bodyPr>
            <a:normAutofit/>
          </a:bodyPr>
          <a:lstStyle/>
          <a:p>
            <a:r>
              <a:rPr lang="en-US" dirty="0" smtClean="0"/>
              <a:t>During pathing, each cluster is treated as a city based on the mean of its contents’ x and y positions.</a:t>
            </a:r>
          </a:p>
          <a:p>
            <a:r>
              <a:rPr lang="en-US" dirty="0" smtClean="0"/>
              <a:t>Each layer of clusters can then be treated as its own variable weight TBP where the weight of clusters is a function of the number of cities and spread.</a:t>
            </a:r>
          </a:p>
          <a:p>
            <a:r>
              <a:rPr lang="en-US" dirty="0" smtClean="0"/>
              <a:t>The best tour is found using brute force searches in each layer of clusters.</a:t>
            </a:r>
          </a:p>
          <a:p>
            <a:r>
              <a:rPr lang="en-US" dirty="0" smtClean="0"/>
              <a:t>The pathing algorithm assigns numeric values to each node in the tree and its children.</a:t>
            </a:r>
          </a:p>
          <a:p>
            <a:r>
              <a:rPr lang="en-US" dirty="0" smtClean="0"/>
              <a:t>A function then uses these values to create a final tour.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8688" y="1137584"/>
            <a:ext cx="5183188" cy="82391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Optimization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2446" y="1968556"/>
            <a:ext cx="3916446" cy="5048167"/>
          </a:xfrm>
        </p:spPr>
        <p:txBody>
          <a:bodyPr/>
          <a:lstStyle/>
          <a:p>
            <a:r>
              <a:rPr lang="en-US" dirty="0" smtClean="0"/>
              <a:t>The final tour is optimized using two methods: 2-Opt and Insert-Opt.</a:t>
            </a:r>
          </a:p>
          <a:p>
            <a:r>
              <a:rPr lang="en-US" dirty="0" smtClean="0"/>
              <a:t>2-Opt switches the order of nearby cities to mitigate small mistakes made by the algorithm.</a:t>
            </a:r>
          </a:p>
          <a:p>
            <a:r>
              <a:rPr lang="en-US" dirty="0" smtClean="0"/>
              <a:t>Insert-Opt attempts to insert outliers into different positions in the tour.</a:t>
            </a:r>
          </a:p>
        </p:txBody>
      </p:sp>
    </p:spTree>
    <p:extLst>
      <p:ext uri="{BB962C8B-B14F-4D97-AF65-F5344CB8AC3E}">
        <p14:creationId xmlns:p14="http://schemas.microsoft.com/office/powerpoint/2010/main" val="24450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354" y="67377"/>
            <a:ext cx="4985084" cy="148214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Qatar 194 City Result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85857" y="67377"/>
            <a:ext cx="7301068" cy="64928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354" y="1549518"/>
            <a:ext cx="3988067" cy="5668796"/>
          </a:xfrm>
        </p:spPr>
        <p:txBody>
          <a:bodyPr>
            <a:normAutofit/>
          </a:bodyPr>
          <a:lstStyle/>
          <a:p>
            <a:r>
              <a:rPr lang="en-US" dirty="0" smtClean="0"/>
              <a:t>Top level clusters are shown by the colored boxes.</a:t>
            </a:r>
          </a:p>
          <a:p>
            <a:r>
              <a:rPr lang="en-US" dirty="0" smtClean="0"/>
              <a:t>Algorithm ran in 1.663 seconds.</a:t>
            </a:r>
          </a:p>
          <a:p>
            <a:r>
              <a:rPr lang="en-US" dirty="0" smtClean="0"/>
              <a:t>The brute force algorithm would take over 7.3E306 steps to complete.</a:t>
            </a:r>
          </a:p>
          <a:p>
            <a:r>
              <a:rPr lang="en-US" dirty="0" smtClean="0"/>
              <a:t>The resulting tour requires 766,119 units of work to complete. The resulting tour is 26% better than the optimal TSP tour.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3618297" y="685800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7394756"/>
              </p:ext>
            </p:extLst>
          </p:nvPr>
        </p:nvGraphicFramePr>
        <p:xfrm>
          <a:off x="6092792" y="490888"/>
          <a:ext cx="5883860" cy="56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675078"/>
              </p:ext>
            </p:extLst>
          </p:nvPr>
        </p:nvGraphicFramePr>
        <p:xfrm>
          <a:off x="0" y="490887"/>
          <a:ext cx="6145695" cy="56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1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529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Summer Research: The Tennis Ball Problem</vt:lpstr>
      <vt:lpstr>The Traveling Salesman Problem</vt:lpstr>
      <vt:lpstr>The Tennis Ball Variation</vt:lpstr>
      <vt:lpstr>Brute Force vs. Approximation</vt:lpstr>
      <vt:lpstr>Our Algorithm: Clustering</vt:lpstr>
      <vt:lpstr>PowerPoint Presentation</vt:lpstr>
      <vt:lpstr>Qatar 194 City Result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Traveling Salesman Problem</dc:title>
  <dc:creator>Tanner</dc:creator>
  <cp:lastModifiedBy>Tanner</cp:lastModifiedBy>
  <cp:revision>28</cp:revision>
  <dcterms:created xsi:type="dcterms:W3CDTF">2016-08-30T00:57:33Z</dcterms:created>
  <dcterms:modified xsi:type="dcterms:W3CDTF">2016-09-19T02:39:40Z</dcterms:modified>
</cp:coreProperties>
</file>