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71" r:id="rId14"/>
    <p:sldId id="272" r:id="rId15"/>
    <p:sldId id="268" r:id="rId16"/>
    <p:sldId id="269" r:id="rId17"/>
    <p:sldId id="279" r:id="rId18"/>
    <p:sldId id="280" r:id="rId19"/>
    <p:sldId id="282" r:id="rId20"/>
    <p:sldId id="270" r:id="rId21"/>
    <p:sldId id="281" r:id="rId22"/>
    <p:sldId id="273" r:id="rId23"/>
    <p:sldId id="284" r:id="rId24"/>
    <p:sldId id="274" r:id="rId25"/>
    <p:sldId id="275" r:id="rId26"/>
    <p:sldId id="276" r:id="rId27"/>
    <p:sldId id="277" r:id="rId28"/>
    <p:sldId id="278"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TannerBurns/ctf-writeups" TargetMode="External"/><Relationship Id="rId4" Type="http://schemas.openxmlformats.org/officeDocument/2006/relationships/hyperlink" Target="https://github.com/TannerBurns/platform-problems" TargetMode="External"/><Relationship Id="rId1" Type="http://schemas.openxmlformats.org/officeDocument/2006/relationships/slideLayout" Target="../slideLayouts/slideLayout2.xml"/><Relationship Id="rId2" Type="http://schemas.openxmlformats.org/officeDocument/2006/relationships/hyperlink" Target="https://github.com/TannerBurns/ct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1" y="2253342"/>
            <a:ext cx="8915399" cy="2262781"/>
          </a:xfrm>
        </p:spPr>
        <p:txBody>
          <a:bodyPr/>
          <a:lstStyle/>
          <a:p>
            <a:r>
              <a:rPr lang="en-US" dirty="0"/>
              <a:t>Computer Security Training Platform </a:t>
            </a:r>
          </a:p>
        </p:txBody>
      </p:sp>
      <p:sp>
        <p:nvSpPr>
          <p:cNvPr id="3" name="Subtitle 2"/>
          <p:cNvSpPr>
            <a:spLocks noGrp="1"/>
          </p:cNvSpPr>
          <p:nvPr>
            <p:ph type="subTitle" idx="1"/>
          </p:nvPr>
        </p:nvSpPr>
        <p:spPr>
          <a:xfrm>
            <a:off x="2589212" y="4658627"/>
            <a:ext cx="8915399" cy="2015305"/>
          </a:xfrm>
        </p:spPr>
        <p:txBody>
          <a:bodyPr>
            <a:normAutofit fontScale="92500" lnSpcReduction="20000"/>
          </a:bodyPr>
          <a:lstStyle/>
          <a:p>
            <a:r>
              <a:rPr lang="en-US" dirty="0" smtClean="0"/>
              <a:t>An Introduction Into Computer Security Competitions</a:t>
            </a:r>
          </a:p>
          <a:p>
            <a:endParaRPr lang="en-US" dirty="0"/>
          </a:p>
          <a:p>
            <a:r>
              <a:rPr lang="en-US" dirty="0" smtClean="0"/>
              <a:t>By: Tanner Burns</a:t>
            </a:r>
          </a:p>
          <a:p>
            <a:endParaRPr lang="en-US" dirty="0" smtClean="0"/>
          </a:p>
          <a:p>
            <a:r>
              <a:rPr lang="en-US" dirty="0" smtClean="0"/>
              <a:t>Instructor - Dr. </a:t>
            </a:r>
            <a:r>
              <a:rPr lang="en-US" dirty="0" err="1" smtClean="0"/>
              <a:t>Qijun</a:t>
            </a:r>
            <a:r>
              <a:rPr lang="en-US" dirty="0" smtClean="0"/>
              <a:t> </a:t>
            </a:r>
            <a:r>
              <a:rPr lang="en-US" dirty="0" err="1" smtClean="0"/>
              <a:t>Gu</a:t>
            </a:r>
            <a:endParaRPr lang="en-US" dirty="0"/>
          </a:p>
          <a:p>
            <a:r>
              <a:rPr lang="en-US" dirty="0" smtClean="0"/>
              <a:t>Independent Study - CS4395 </a:t>
            </a:r>
            <a:endParaRPr lang="en-US" dirty="0"/>
          </a:p>
        </p:txBody>
      </p:sp>
    </p:spTree>
    <p:extLst>
      <p:ext uri="{BB962C8B-B14F-4D97-AF65-F5344CB8AC3E}">
        <p14:creationId xmlns:p14="http://schemas.microsoft.com/office/powerpoint/2010/main" val="41380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18188"/>
            <a:ext cx="8911687" cy="1280890"/>
          </a:xfrm>
        </p:spPr>
        <p:txBody>
          <a:bodyPr/>
          <a:lstStyle/>
          <a:p>
            <a:r>
              <a:rPr lang="en-US" dirty="0" smtClean="0"/>
              <a:t>Vagrant Setup Script File</a:t>
            </a:r>
            <a:endParaRPr lang="en-US"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450" y="1062906"/>
            <a:ext cx="5082805" cy="5795094"/>
          </a:xfrm>
          <a:prstGeom prst="rect">
            <a:avLst/>
          </a:prstGeom>
        </p:spPr>
      </p:pic>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853571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Hosting Problems</a:t>
            </a:r>
            <a:endParaRPr lang="en-US" dirty="0"/>
          </a:p>
        </p:txBody>
      </p:sp>
      <p:sp>
        <p:nvSpPr>
          <p:cNvPr id="3" name="Content Placeholder 2"/>
          <p:cNvSpPr>
            <a:spLocks noGrp="1"/>
          </p:cNvSpPr>
          <p:nvPr>
            <p:ph idx="1"/>
          </p:nvPr>
        </p:nvSpPr>
        <p:spPr/>
        <p:txBody>
          <a:bodyPr>
            <a:normAutofit lnSpcReduction="10000"/>
          </a:bodyPr>
          <a:lstStyle/>
          <a:p>
            <a:r>
              <a:rPr lang="en-US" dirty="0" smtClean="0"/>
              <a:t>To add problems to the platform, an understanding of how to create the problem was needed. This involved knowing how the problems were read into the database. An understanding of the file system for the problems was essential.</a:t>
            </a:r>
          </a:p>
          <a:p>
            <a:r>
              <a:rPr lang="en-US" dirty="0" smtClean="0"/>
              <a:t>Luckily, the platform came with a few sample problems. This enabled us to see the file structure of the problems. </a:t>
            </a:r>
          </a:p>
          <a:p>
            <a:r>
              <a:rPr lang="en-US" dirty="0" smtClean="0"/>
              <a:t>The structure: </a:t>
            </a:r>
          </a:p>
          <a:p>
            <a:pPr lvl="1"/>
            <a:r>
              <a:rPr lang="en-US" dirty="0" smtClean="0"/>
              <a:t>Category </a:t>
            </a:r>
            <a:r>
              <a:rPr lang="mr-IN" dirty="0" smtClean="0"/>
              <a:t>–</a:t>
            </a:r>
            <a:r>
              <a:rPr lang="en-US" dirty="0" smtClean="0"/>
              <a:t> main directory for the category of problems</a:t>
            </a:r>
          </a:p>
          <a:p>
            <a:pPr lvl="2"/>
            <a:r>
              <a:rPr lang="en-US" dirty="0" smtClean="0"/>
              <a:t>Problem </a:t>
            </a:r>
            <a:r>
              <a:rPr lang="mr-IN" dirty="0" smtClean="0"/>
              <a:t>–</a:t>
            </a:r>
            <a:r>
              <a:rPr lang="en-US" dirty="0" smtClean="0"/>
              <a:t> directory containing the problem files</a:t>
            </a:r>
          </a:p>
          <a:p>
            <a:pPr lvl="3"/>
            <a:r>
              <a:rPr lang="en-US" dirty="0" smtClean="0"/>
              <a:t>Static </a:t>
            </a:r>
            <a:r>
              <a:rPr lang="mr-IN" dirty="0" smtClean="0"/>
              <a:t>–</a:t>
            </a:r>
            <a:r>
              <a:rPr lang="en-US" dirty="0" smtClean="0"/>
              <a:t> directory containing the static files (files that are referenced on the website)</a:t>
            </a:r>
          </a:p>
          <a:p>
            <a:pPr lvl="3"/>
            <a:r>
              <a:rPr lang="en-US" dirty="0" smtClean="0"/>
              <a:t>JSON </a:t>
            </a:r>
            <a:r>
              <a:rPr lang="mr-IN" dirty="0" smtClean="0"/>
              <a:t>–</a:t>
            </a:r>
            <a:r>
              <a:rPr lang="en-US" dirty="0" smtClean="0"/>
              <a:t> file containing information about the problem</a:t>
            </a:r>
          </a:p>
          <a:p>
            <a:pPr lvl="3"/>
            <a:r>
              <a:rPr lang="en-US" dirty="0" smtClean="0"/>
              <a:t>Grader </a:t>
            </a:r>
            <a:r>
              <a:rPr lang="mr-IN" dirty="0" smtClean="0"/>
              <a:t>–</a:t>
            </a:r>
            <a:r>
              <a:rPr lang="en-US" dirty="0" smtClean="0"/>
              <a:t> directory containing the grader python file used for checking flags</a:t>
            </a:r>
          </a:p>
          <a:p>
            <a:endParaRPr lang="en-US" dirty="0" smtClean="0"/>
          </a:p>
        </p:txBody>
      </p:sp>
      <p:cxnSp>
        <p:nvCxnSpPr>
          <p:cNvPr id="5" name="Straight Connector 4"/>
          <p:cNvCxnSpPr/>
          <p:nvPr/>
        </p:nvCxnSpPr>
        <p:spPr>
          <a:xfrm>
            <a:off x="3194462" y="4393870"/>
            <a:ext cx="0" cy="296883"/>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194462" y="4690753"/>
            <a:ext cx="475013"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669475" y="4690753"/>
            <a:ext cx="0" cy="97377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3669476" y="5011387"/>
            <a:ext cx="439386"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3669475" y="5308270"/>
            <a:ext cx="439387"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3669475" y="5664530"/>
            <a:ext cx="43938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7000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Structure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173" y="2009452"/>
            <a:ext cx="10075801" cy="3476947"/>
          </a:xfrm>
        </p:spPr>
      </p:pic>
    </p:spTree>
    <p:extLst>
      <p:ext uri="{BB962C8B-B14F-4D97-AF65-F5344CB8AC3E}">
        <p14:creationId xmlns:p14="http://schemas.microsoft.com/office/powerpoint/2010/main" val="378031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File</a:t>
            </a:r>
            <a:endParaRPr lang="en-US" dirty="0"/>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743" y="1905000"/>
            <a:ext cx="10537869" cy="1598221"/>
          </a:xfrm>
        </p:spPr>
      </p:pic>
    </p:spTree>
    <p:extLst>
      <p:ext uri="{BB962C8B-B14F-4D97-AF65-F5344CB8AC3E}">
        <p14:creationId xmlns:p14="http://schemas.microsoft.com/office/powerpoint/2010/main" val="104629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Grader File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8032" y="1905000"/>
            <a:ext cx="9058150" cy="1906979"/>
          </a:xfrm>
        </p:spPr>
      </p:pic>
    </p:spTree>
    <p:extLst>
      <p:ext uri="{BB962C8B-B14F-4D97-AF65-F5344CB8AC3E}">
        <p14:creationId xmlns:p14="http://schemas.microsoft.com/office/powerpoint/2010/main" val="968557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Overview (Coding and Cryptography)</a:t>
            </a:r>
            <a:endParaRPr lang="en-US" dirty="0"/>
          </a:p>
        </p:txBody>
      </p:sp>
      <p:sp>
        <p:nvSpPr>
          <p:cNvPr id="3" name="Content Placeholder 2"/>
          <p:cNvSpPr>
            <a:spLocks noGrp="1"/>
          </p:cNvSpPr>
          <p:nvPr>
            <p:ph idx="1"/>
          </p:nvPr>
        </p:nvSpPr>
        <p:spPr/>
        <p:txBody>
          <a:bodyPr/>
          <a:lstStyle/>
          <a:p>
            <a:r>
              <a:rPr lang="en-US" dirty="0" smtClean="0"/>
              <a:t>For each category, there were main points and tools that we wanted to cover in the platform.</a:t>
            </a:r>
          </a:p>
          <a:p>
            <a:r>
              <a:rPr lang="en-US" dirty="0" smtClean="0"/>
              <a:t>Coding</a:t>
            </a:r>
          </a:p>
          <a:p>
            <a:pPr lvl="1"/>
            <a:r>
              <a:rPr lang="en-US" dirty="0" smtClean="0"/>
              <a:t>Code conversion </a:t>
            </a:r>
            <a:r>
              <a:rPr lang="mr-IN" dirty="0" smtClean="0"/>
              <a:t>–</a:t>
            </a:r>
            <a:r>
              <a:rPr lang="en-US" dirty="0" smtClean="0"/>
              <a:t> being able to convert a given data type to another (</a:t>
            </a:r>
            <a:r>
              <a:rPr lang="en-US" dirty="0" err="1" smtClean="0"/>
              <a:t>ord</a:t>
            </a:r>
            <a:r>
              <a:rPr lang="en-US" dirty="0" smtClean="0"/>
              <a:t>(), </a:t>
            </a:r>
            <a:r>
              <a:rPr lang="en-US" dirty="0" err="1" smtClean="0"/>
              <a:t>int</a:t>
            </a:r>
            <a:r>
              <a:rPr lang="en-US" dirty="0" smtClean="0"/>
              <a:t>(), and base64())</a:t>
            </a:r>
          </a:p>
          <a:p>
            <a:pPr lvl="1"/>
            <a:r>
              <a:rPr lang="en-US" dirty="0" smtClean="0"/>
              <a:t>String manipulation </a:t>
            </a:r>
            <a:r>
              <a:rPr lang="mr-IN" dirty="0" smtClean="0"/>
              <a:t>–</a:t>
            </a:r>
            <a:r>
              <a:rPr lang="en-US" dirty="0" smtClean="0"/>
              <a:t> being able to manipulate strings (split() and join())</a:t>
            </a:r>
          </a:p>
          <a:p>
            <a:pPr lvl="1"/>
            <a:r>
              <a:rPr lang="en-US" dirty="0" smtClean="0"/>
              <a:t>File manipulation </a:t>
            </a:r>
            <a:r>
              <a:rPr lang="mr-IN" dirty="0" smtClean="0"/>
              <a:t>–</a:t>
            </a:r>
            <a:r>
              <a:rPr lang="en-US" dirty="0" smtClean="0"/>
              <a:t> being able to open, read, and write files</a:t>
            </a:r>
          </a:p>
          <a:p>
            <a:pPr lvl="1"/>
            <a:r>
              <a:rPr lang="en-US" dirty="0" smtClean="0"/>
              <a:t>Remote </a:t>
            </a:r>
            <a:r>
              <a:rPr lang="mr-IN" dirty="0" smtClean="0"/>
              <a:t>–</a:t>
            </a:r>
            <a:r>
              <a:rPr lang="en-US" dirty="0" smtClean="0"/>
              <a:t> being able to write a script that connects to a server (socket and </a:t>
            </a:r>
            <a:r>
              <a:rPr lang="en-US" dirty="0" err="1" smtClean="0"/>
              <a:t>pwnlib</a:t>
            </a:r>
            <a:r>
              <a:rPr lang="en-US" dirty="0" smtClean="0"/>
              <a:t>)</a:t>
            </a:r>
          </a:p>
        </p:txBody>
      </p:sp>
    </p:spTree>
    <p:extLst>
      <p:ext uri="{BB962C8B-B14F-4D97-AF65-F5344CB8AC3E}">
        <p14:creationId xmlns:p14="http://schemas.microsoft.com/office/powerpoint/2010/main" val="1532015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Overview (Coding and Cryptography</a:t>
            </a:r>
            <a:r>
              <a:rPr lang="en-US" dirty="0" smtClean="0"/>
              <a:t>) Cont.</a:t>
            </a:r>
            <a:endParaRPr lang="en-US" dirty="0"/>
          </a:p>
        </p:txBody>
      </p:sp>
      <p:sp>
        <p:nvSpPr>
          <p:cNvPr id="3" name="Content Placeholder 2"/>
          <p:cNvSpPr>
            <a:spLocks noGrp="1"/>
          </p:cNvSpPr>
          <p:nvPr>
            <p:ph idx="1"/>
          </p:nvPr>
        </p:nvSpPr>
        <p:spPr/>
        <p:txBody>
          <a:bodyPr/>
          <a:lstStyle/>
          <a:p>
            <a:r>
              <a:rPr lang="en-US" dirty="0" smtClean="0"/>
              <a:t>Cryptography</a:t>
            </a:r>
          </a:p>
          <a:p>
            <a:pPr lvl="1"/>
            <a:r>
              <a:rPr lang="en-US" dirty="0" smtClean="0"/>
              <a:t>Ciphers </a:t>
            </a:r>
            <a:r>
              <a:rPr lang="mr-IN" dirty="0" smtClean="0"/>
              <a:t>–</a:t>
            </a:r>
            <a:r>
              <a:rPr lang="en-US" dirty="0" smtClean="0"/>
              <a:t> being able to decrypt a message that uses a cipher (Caesar</a:t>
            </a:r>
            <a:r>
              <a:rPr lang="en-US" dirty="0"/>
              <a:t>, </a:t>
            </a:r>
            <a:r>
              <a:rPr lang="en-US" dirty="0" err="1"/>
              <a:t>Vigenère</a:t>
            </a:r>
            <a:r>
              <a:rPr lang="en-US" dirty="0"/>
              <a:t>, </a:t>
            </a:r>
            <a:r>
              <a:rPr lang="en-US" dirty="0" smtClean="0"/>
              <a:t>and </a:t>
            </a:r>
            <a:r>
              <a:rPr lang="en-US" dirty="0" err="1" smtClean="0"/>
              <a:t>xor</a:t>
            </a:r>
            <a:r>
              <a:rPr lang="en-US" dirty="0" smtClean="0"/>
              <a:t> ciphers)</a:t>
            </a:r>
          </a:p>
          <a:p>
            <a:pPr lvl="1"/>
            <a:r>
              <a:rPr lang="en-US" dirty="0" smtClean="0"/>
              <a:t>AES encryption/decryption </a:t>
            </a:r>
            <a:r>
              <a:rPr lang="mr-IN" dirty="0" smtClean="0"/>
              <a:t>–</a:t>
            </a:r>
            <a:r>
              <a:rPr lang="en-US" dirty="0" smtClean="0"/>
              <a:t> being able to decrypt and understand AES encryption (plaintext and CBC)</a:t>
            </a:r>
          </a:p>
          <a:p>
            <a:pPr lvl="1"/>
            <a:r>
              <a:rPr lang="en-US" dirty="0" smtClean="0"/>
              <a:t>RSA encryption/decryption </a:t>
            </a:r>
            <a:r>
              <a:rPr lang="mr-IN" dirty="0" smtClean="0"/>
              <a:t>–</a:t>
            </a:r>
            <a:r>
              <a:rPr lang="en-US" dirty="0" smtClean="0"/>
              <a:t> being able to decrypt and understand RSA encryption (weak public key attack)</a:t>
            </a:r>
          </a:p>
          <a:p>
            <a:pPr lvl="1"/>
            <a:r>
              <a:rPr lang="en-US" dirty="0" smtClean="0"/>
              <a:t>Hashing - knowing how hashing is used and produced (length extension attack and collision attack)</a:t>
            </a:r>
          </a:p>
          <a:p>
            <a:pPr lvl="1"/>
            <a:endParaRPr lang="en-US" dirty="0"/>
          </a:p>
        </p:txBody>
      </p:sp>
    </p:spTree>
    <p:extLst>
      <p:ext uri="{BB962C8B-B14F-4D97-AF65-F5344CB8AC3E}">
        <p14:creationId xmlns:p14="http://schemas.microsoft.com/office/powerpoint/2010/main" val="1765701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Problems On The Platform</a:t>
            </a:r>
            <a:endParaRPr lang="en-US" dirty="0"/>
          </a:p>
        </p:txBody>
      </p:sp>
      <p:sp>
        <p:nvSpPr>
          <p:cNvPr id="3" name="Content Placeholder 2"/>
          <p:cNvSpPr>
            <a:spLocks noGrp="1"/>
          </p:cNvSpPr>
          <p:nvPr>
            <p:ph idx="1"/>
          </p:nvPr>
        </p:nvSpPr>
        <p:spPr>
          <a:xfrm>
            <a:off x="2589212" y="2133600"/>
            <a:ext cx="8915400" cy="4587834"/>
          </a:xfrm>
        </p:spPr>
        <p:txBody>
          <a:bodyPr>
            <a:normAutofit/>
          </a:bodyPr>
          <a:lstStyle/>
          <a:p>
            <a:r>
              <a:rPr lang="en-US" dirty="0" smtClean="0"/>
              <a:t>Witches </a:t>
            </a:r>
            <a:r>
              <a:rPr lang="mr-IN" dirty="0" smtClean="0"/>
              <a:t>–</a:t>
            </a:r>
            <a:r>
              <a:rPr lang="en-US" dirty="0" smtClean="0"/>
              <a:t> Easy</a:t>
            </a:r>
          </a:p>
          <a:p>
            <a:pPr lvl="1"/>
            <a:r>
              <a:rPr lang="en-US" dirty="0" smtClean="0"/>
              <a:t>String decoding and encoding</a:t>
            </a:r>
          </a:p>
          <a:p>
            <a:pPr lvl="1"/>
            <a:r>
              <a:rPr lang="en-US" dirty="0" smtClean="0"/>
              <a:t>Decode the given string </a:t>
            </a:r>
            <a:r>
              <a:rPr lang="en-US" dirty="0" smtClean="0">
                <a:sym typeface="Wingdings"/>
              </a:rPr>
              <a:t> reveals flag</a:t>
            </a:r>
            <a:endParaRPr lang="en-US" dirty="0" smtClean="0"/>
          </a:p>
          <a:p>
            <a:r>
              <a:rPr lang="en-US" dirty="0" smtClean="0"/>
              <a:t>The Race </a:t>
            </a:r>
            <a:r>
              <a:rPr lang="mr-IN" dirty="0" smtClean="0"/>
              <a:t>–</a:t>
            </a:r>
            <a:r>
              <a:rPr lang="en-US" dirty="0" smtClean="0"/>
              <a:t> Easy</a:t>
            </a:r>
          </a:p>
          <a:p>
            <a:pPr lvl="1"/>
            <a:r>
              <a:rPr lang="en-US" dirty="0" smtClean="0"/>
              <a:t>Remote Static </a:t>
            </a:r>
            <a:r>
              <a:rPr lang="mr-IN" dirty="0" smtClean="0"/>
              <a:t>–</a:t>
            </a:r>
            <a:r>
              <a:rPr lang="en-US" dirty="0" smtClean="0"/>
              <a:t> connect to server</a:t>
            </a:r>
          </a:p>
          <a:p>
            <a:pPr lvl="1"/>
            <a:r>
              <a:rPr lang="en-US" dirty="0" smtClean="0"/>
              <a:t>Get data from server </a:t>
            </a:r>
            <a:r>
              <a:rPr lang="en-US" dirty="0" smtClean="0">
                <a:sym typeface="Wingdings"/>
              </a:rPr>
              <a:t> find pattern  answer in small time limit  returns flag</a:t>
            </a:r>
            <a:endParaRPr lang="en-US" dirty="0" smtClean="0"/>
          </a:p>
          <a:p>
            <a:r>
              <a:rPr lang="en-US" dirty="0" smtClean="0"/>
              <a:t>Hacker Level </a:t>
            </a:r>
            <a:r>
              <a:rPr lang="mr-IN" dirty="0" smtClean="0"/>
              <a:t>–</a:t>
            </a:r>
            <a:r>
              <a:rPr lang="en-US" dirty="0" smtClean="0"/>
              <a:t> Medium</a:t>
            </a:r>
          </a:p>
          <a:p>
            <a:pPr lvl="1"/>
            <a:r>
              <a:rPr lang="en-US" dirty="0" smtClean="0"/>
              <a:t>Remote Dynamic </a:t>
            </a:r>
            <a:r>
              <a:rPr lang="mr-IN" dirty="0" smtClean="0"/>
              <a:t>–</a:t>
            </a:r>
            <a:r>
              <a:rPr lang="en-US" dirty="0" smtClean="0"/>
              <a:t> connect to server</a:t>
            </a:r>
          </a:p>
          <a:p>
            <a:pPr lvl="1"/>
            <a:r>
              <a:rPr lang="en-US" dirty="0" smtClean="0"/>
              <a:t>Get data from server </a:t>
            </a:r>
            <a:r>
              <a:rPr lang="en-US" dirty="0" smtClean="0">
                <a:sym typeface="Wingdings"/>
              </a:rPr>
              <a:t> find pattern  answer 10000 times  returns flag</a:t>
            </a:r>
            <a:endParaRPr lang="en-US" dirty="0" smtClean="0"/>
          </a:p>
          <a:p>
            <a:r>
              <a:rPr lang="en-US" dirty="0" err="1" smtClean="0"/>
              <a:t>Gatta</a:t>
            </a:r>
            <a:r>
              <a:rPr lang="en-US" dirty="0" smtClean="0"/>
              <a:t> Catch </a:t>
            </a:r>
            <a:r>
              <a:rPr lang="en-US" dirty="0" err="1" smtClean="0"/>
              <a:t>Em</a:t>
            </a:r>
            <a:r>
              <a:rPr lang="en-US" dirty="0" smtClean="0"/>
              <a:t> All </a:t>
            </a:r>
            <a:r>
              <a:rPr lang="mr-IN" dirty="0" smtClean="0"/>
              <a:t>–</a:t>
            </a:r>
            <a:r>
              <a:rPr lang="en-US" dirty="0" smtClean="0"/>
              <a:t> Medium</a:t>
            </a:r>
          </a:p>
          <a:p>
            <a:pPr lvl="1"/>
            <a:r>
              <a:rPr lang="en-US" dirty="0"/>
              <a:t>File manipulation and string manipulation</a:t>
            </a:r>
          </a:p>
          <a:p>
            <a:pPr lvl="1"/>
            <a:r>
              <a:rPr lang="en-US" dirty="0" smtClean="0"/>
              <a:t>Decode file </a:t>
            </a:r>
            <a:r>
              <a:rPr lang="en-US" dirty="0">
                <a:sym typeface="Wingdings"/>
              </a:rPr>
              <a:t></a:t>
            </a:r>
            <a:r>
              <a:rPr lang="en-US" dirty="0"/>
              <a:t> find pattern </a:t>
            </a:r>
            <a:r>
              <a:rPr lang="en-US" dirty="0">
                <a:sym typeface="Wingdings"/>
              </a:rPr>
              <a:t></a:t>
            </a:r>
            <a:r>
              <a:rPr lang="en-US" dirty="0"/>
              <a:t> strip pattern from large string </a:t>
            </a:r>
            <a:r>
              <a:rPr lang="en-US" dirty="0">
                <a:sym typeface="Wingdings"/>
              </a:rPr>
              <a:t></a:t>
            </a:r>
            <a:r>
              <a:rPr lang="en-US" dirty="0"/>
              <a:t> reveals </a:t>
            </a:r>
            <a:r>
              <a:rPr lang="en-US" dirty="0" smtClean="0"/>
              <a:t>flag</a:t>
            </a:r>
          </a:p>
          <a:p>
            <a:pPr lvl="1"/>
            <a:endParaRPr lang="en-US" dirty="0"/>
          </a:p>
        </p:txBody>
      </p:sp>
    </p:spTree>
    <p:extLst>
      <p:ext uri="{BB962C8B-B14F-4D97-AF65-F5344CB8AC3E}">
        <p14:creationId xmlns:p14="http://schemas.microsoft.com/office/powerpoint/2010/main" val="1290667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565" y="624110"/>
            <a:ext cx="9177048" cy="1280890"/>
          </a:xfrm>
        </p:spPr>
        <p:txBody>
          <a:bodyPr/>
          <a:lstStyle/>
          <a:p>
            <a:r>
              <a:rPr lang="en-US" smtClean="0"/>
              <a:t>Cryptography Problems On The Platform</a:t>
            </a:r>
            <a:endParaRPr lang="en-US"/>
          </a:p>
        </p:txBody>
      </p:sp>
      <p:sp>
        <p:nvSpPr>
          <p:cNvPr id="3" name="Content Placeholder 2"/>
          <p:cNvSpPr>
            <a:spLocks noGrp="1"/>
          </p:cNvSpPr>
          <p:nvPr>
            <p:ph idx="1"/>
          </p:nvPr>
        </p:nvSpPr>
        <p:spPr>
          <a:xfrm>
            <a:off x="2327565" y="2133600"/>
            <a:ext cx="9177047" cy="4611584"/>
          </a:xfrm>
        </p:spPr>
        <p:txBody>
          <a:bodyPr>
            <a:normAutofit lnSpcReduction="10000"/>
          </a:bodyPr>
          <a:lstStyle/>
          <a:p>
            <a:r>
              <a:rPr lang="en-US" dirty="0" smtClean="0"/>
              <a:t>Messy </a:t>
            </a:r>
            <a:r>
              <a:rPr lang="en-US" dirty="0" err="1" smtClean="0"/>
              <a:t>Aes</a:t>
            </a:r>
            <a:r>
              <a:rPr lang="en-US" dirty="0" smtClean="0"/>
              <a:t> </a:t>
            </a:r>
            <a:r>
              <a:rPr lang="mr-IN" dirty="0" smtClean="0"/>
              <a:t>–</a:t>
            </a:r>
            <a:r>
              <a:rPr lang="en-US" dirty="0" smtClean="0"/>
              <a:t> Easy</a:t>
            </a:r>
          </a:p>
          <a:p>
            <a:pPr lvl="1"/>
            <a:r>
              <a:rPr lang="en-US" dirty="0" smtClean="0"/>
              <a:t>AES plaintext</a:t>
            </a:r>
          </a:p>
          <a:p>
            <a:pPr lvl="1"/>
            <a:r>
              <a:rPr lang="en-US" dirty="0" smtClean="0"/>
              <a:t>Search file for the given encrypted string </a:t>
            </a:r>
            <a:r>
              <a:rPr lang="en-US" dirty="0" smtClean="0">
                <a:sym typeface="Wingdings"/>
              </a:rPr>
              <a:t> reveals flag</a:t>
            </a:r>
            <a:endParaRPr lang="en-US" dirty="0" smtClean="0"/>
          </a:p>
          <a:p>
            <a:r>
              <a:rPr lang="en-US" dirty="0" smtClean="0"/>
              <a:t>Stolen Password </a:t>
            </a:r>
            <a:r>
              <a:rPr lang="mr-IN" dirty="0" smtClean="0"/>
              <a:t>–</a:t>
            </a:r>
            <a:r>
              <a:rPr lang="en-US" dirty="0" smtClean="0"/>
              <a:t> Easy</a:t>
            </a:r>
          </a:p>
          <a:p>
            <a:pPr lvl="1"/>
            <a:r>
              <a:rPr lang="en-US" dirty="0" smtClean="0"/>
              <a:t>Easy md5 Hash</a:t>
            </a:r>
          </a:p>
          <a:p>
            <a:pPr lvl="1"/>
            <a:r>
              <a:rPr lang="en-US" dirty="0" smtClean="0"/>
              <a:t>Connect to server </a:t>
            </a:r>
            <a:r>
              <a:rPr lang="en-US" dirty="0" smtClean="0">
                <a:sym typeface="Wingdings"/>
              </a:rPr>
              <a:t> get hash for server  use online md5 cracker  reveals flag</a:t>
            </a:r>
            <a:r>
              <a:rPr lang="en-US" dirty="0" smtClean="0"/>
              <a:t> </a:t>
            </a:r>
          </a:p>
          <a:p>
            <a:r>
              <a:rPr lang="en-US" dirty="0" smtClean="0"/>
              <a:t>Super Old Cipher </a:t>
            </a:r>
            <a:r>
              <a:rPr lang="mr-IN" dirty="0" smtClean="0"/>
              <a:t>–</a:t>
            </a:r>
            <a:r>
              <a:rPr lang="en-US" dirty="0" smtClean="0"/>
              <a:t> Easy</a:t>
            </a:r>
          </a:p>
          <a:p>
            <a:pPr lvl="1"/>
            <a:r>
              <a:rPr lang="en-US" dirty="0" smtClean="0"/>
              <a:t>Caesar cipher</a:t>
            </a:r>
          </a:p>
          <a:p>
            <a:pPr lvl="1"/>
            <a:r>
              <a:rPr lang="en-US" dirty="0" smtClean="0"/>
              <a:t>Download file </a:t>
            </a:r>
            <a:r>
              <a:rPr lang="en-US" dirty="0" smtClean="0">
                <a:sym typeface="Wingdings"/>
              </a:rPr>
              <a:t> use script or online tool  reveals flag</a:t>
            </a:r>
            <a:endParaRPr lang="en-US" dirty="0" smtClean="0"/>
          </a:p>
          <a:p>
            <a:r>
              <a:rPr lang="en-US" dirty="0" smtClean="0"/>
              <a:t>HLE </a:t>
            </a:r>
            <a:r>
              <a:rPr lang="mr-IN" dirty="0" smtClean="0"/>
              <a:t>–</a:t>
            </a:r>
            <a:r>
              <a:rPr lang="en-US" dirty="0" smtClean="0"/>
              <a:t> Medium</a:t>
            </a:r>
          </a:p>
          <a:p>
            <a:pPr lvl="1"/>
            <a:r>
              <a:rPr lang="en-US" dirty="0" smtClean="0"/>
              <a:t>Hash Length Extension</a:t>
            </a:r>
          </a:p>
          <a:p>
            <a:pPr lvl="1"/>
            <a:r>
              <a:rPr lang="en-US" dirty="0" smtClean="0"/>
              <a:t>Use given logic </a:t>
            </a:r>
            <a:r>
              <a:rPr lang="en-US" dirty="0" smtClean="0">
                <a:sym typeface="Wingdings"/>
              </a:rPr>
              <a:t> Write script and use tool to generate extended hash  reveals flag</a:t>
            </a:r>
            <a:endParaRPr lang="en-US" dirty="0" smtClean="0"/>
          </a:p>
        </p:txBody>
      </p:sp>
    </p:spTree>
    <p:extLst>
      <p:ext uri="{BB962C8B-B14F-4D97-AF65-F5344CB8AC3E}">
        <p14:creationId xmlns:p14="http://schemas.microsoft.com/office/powerpoint/2010/main" val="465168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Problems On The Platform Cont.</a:t>
            </a:r>
            <a:endParaRPr lang="en-US" dirty="0"/>
          </a:p>
        </p:txBody>
      </p:sp>
      <p:sp>
        <p:nvSpPr>
          <p:cNvPr id="3" name="Content Placeholder 2"/>
          <p:cNvSpPr>
            <a:spLocks noGrp="1"/>
          </p:cNvSpPr>
          <p:nvPr>
            <p:ph idx="1"/>
          </p:nvPr>
        </p:nvSpPr>
        <p:spPr>
          <a:xfrm>
            <a:off x="2589212" y="2133600"/>
            <a:ext cx="8915400" cy="4587834"/>
          </a:xfrm>
        </p:spPr>
        <p:txBody>
          <a:bodyPr>
            <a:normAutofit fontScale="92500" lnSpcReduction="20000"/>
          </a:bodyPr>
          <a:lstStyle/>
          <a:p>
            <a:r>
              <a:rPr lang="en-US" dirty="0" err="1"/>
              <a:t>Vigenere</a:t>
            </a:r>
            <a:r>
              <a:rPr lang="en-US" dirty="0"/>
              <a:t> ^ Cipher </a:t>
            </a:r>
            <a:r>
              <a:rPr lang="mr-IN" dirty="0"/>
              <a:t>–</a:t>
            </a:r>
            <a:r>
              <a:rPr lang="en-US" dirty="0"/>
              <a:t> </a:t>
            </a:r>
            <a:r>
              <a:rPr lang="en-US" dirty="0" smtClean="0"/>
              <a:t>Medium</a:t>
            </a:r>
          </a:p>
          <a:p>
            <a:pPr lvl="1"/>
            <a:r>
              <a:rPr lang="en-US" dirty="0" err="1" smtClean="0"/>
              <a:t>Vigenere</a:t>
            </a:r>
            <a:r>
              <a:rPr lang="en-US" dirty="0" smtClean="0"/>
              <a:t> and </a:t>
            </a:r>
            <a:r>
              <a:rPr lang="en-US" dirty="0" err="1" smtClean="0"/>
              <a:t>Xor</a:t>
            </a:r>
            <a:r>
              <a:rPr lang="en-US" dirty="0" smtClean="0"/>
              <a:t> Cipher combination</a:t>
            </a:r>
          </a:p>
          <a:p>
            <a:pPr lvl="1"/>
            <a:r>
              <a:rPr lang="en-US" dirty="0" smtClean="0"/>
              <a:t>Download given file </a:t>
            </a:r>
            <a:r>
              <a:rPr lang="en-US" dirty="0" smtClean="0">
                <a:sym typeface="Wingdings"/>
              </a:rPr>
              <a:t> Write script to decrypt  reveals flag in decryption</a:t>
            </a:r>
            <a:endParaRPr lang="en-US" dirty="0"/>
          </a:p>
          <a:p>
            <a:r>
              <a:rPr lang="en-US" dirty="0"/>
              <a:t>Poison IV </a:t>
            </a:r>
            <a:r>
              <a:rPr lang="mr-IN" dirty="0"/>
              <a:t>–</a:t>
            </a:r>
            <a:r>
              <a:rPr lang="en-US" dirty="0"/>
              <a:t> </a:t>
            </a:r>
            <a:r>
              <a:rPr lang="en-US" dirty="0" smtClean="0"/>
              <a:t>Medium</a:t>
            </a:r>
          </a:p>
          <a:p>
            <a:pPr lvl="1"/>
            <a:r>
              <a:rPr lang="en-US" dirty="0" smtClean="0"/>
              <a:t>AES Encryption </a:t>
            </a:r>
            <a:r>
              <a:rPr lang="mr-IN" dirty="0" smtClean="0"/>
              <a:t>–</a:t>
            </a:r>
            <a:r>
              <a:rPr lang="en-US" dirty="0" smtClean="0"/>
              <a:t> Initial Vector Problem</a:t>
            </a:r>
          </a:p>
          <a:p>
            <a:pPr lvl="1"/>
            <a:r>
              <a:rPr lang="en-US" dirty="0" smtClean="0"/>
              <a:t>Use given strings </a:t>
            </a:r>
            <a:r>
              <a:rPr lang="en-US" dirty="0" smtClean="0">
                <a:sym typeface="Wingdings"/>
              </a:rPr>
              <a:t> Write script to produce new initial vector  Send to server  returns flag</a:t>
            </a:r>
            <a:endParaRPr lang="en-US" dirty="0"/>
          </a:p>
          <a:p>
            <a:r>
              <a:rPr lang="en-US" dirty="0"/>
              <a:t>Clash of Titans </a:t>
            </a:r>
            <a:r>
              <a:rPr lang="mr-IN" dirty="0"/>
              <a:t>–</a:t>
            </a:r>
            <a:r>
              <a:rPr lang="en-US" dirty="0"/>
              <a:t> </a:t>
            </a:r>
            <a:r>
              <a:rPr lang="en-US" dirty="0" smtClean="0"/>
              <a:t>Medium</a:t>
            </a:r>
          </a:p>
          <a:p>
            <a:pPr lvl="1"/>
            <a:r>
              <a:rPr lang="en-US" dirty="0" smtClean="0"/>
              <a:t>Hash Collision</a:t>
            </a:r>
          </a:p>
          <a:p>
            <a:pPr lvl="1"/>
            <a:r>
              <a:rPr lang="en-US" dirty="0" smtClean="0"/>
              <a:t>Use given logic </a:t>
            </a:r>
            <a:r>
              <a:rPr lang="en-US" dirty="0" smtClean="0">
                <a:sym typeface="Wingdings"/>
              </a:rPr>
              <a:t> Use exploit of used function to produce hash collision  returns flag when logged on</a:t>
            </a:r>
            <a:endParaRPr lang="en-US" dirty="0"/>
          </a:p>
          <a:p>
            <a:r>
              <a:rPr lang="en-US" dirty="0"/>
              <a:t>Easy RSA </a:t>
            </a:r>
            <a:r>
              <a:rPr lang="mr-IN" dirty="0"/>
              <a:t>–</a:t>
            </a:r>
            <a:r>
              <a:rPr lang="en-US" dirty="0"/>
              <a:t> </a:t>
            </a:r>
            <a:r>
              <a:rPr lang="en-US" dirty="0" smtClean="0"/>
              <a:t>Medium/Hard</a:t>
            </a:r>
          </a:p>
          <a:p>
            <a:pPr lvl="1"/>
            <a:r>
              <a:rPr lang="en-US" dirty="0" smtClean="0"/>
              <a:t>RSA encryption and decryption -  Small public key</a:t>
            </a:r>
          </a:p>
          <a:p>
            <a:pPr lvl="1"/>
            <a:r>
              <a:rPr lang="en-US" dirty="0" smtClean="0"/>
              <a:t>Download files </a:t>
            </a:r>
            <a:r>
              <a:rPr lang="en-US" dirty="0" smtClean="0">
                <a:sym typeface="Wingdings"/>
              </a:rPr>
              <a:t> factor public key  Write script to produce private key  decrypt for flag</a:t>
            </a: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13559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a:xfrm>
            <a:off x="2589212" y="1389413"/>
            <a:ext cx="8915400" cy="4486183"/>
          </a:xfrm>
        </p:spPr>
        <p:txBody>
          <a:bodyPr>
            <a:normAutofit fontScale="92500" lnSpcReduction="10000"/>
          </a:bodyPr>
          <a:lstStyle/>
          <a:p>
            <a:r>
              <a:rPr lang="en-US" dirty="0" smtClean="0"/>
              <a:t>Cybersecurity </a:t>
            </a:r>
            <a:r>
              <a:rPr lang="en-US" dirty="0"/>
              <a:t>has become increasingly popular in the past few years. Recent hacks have brought cybersecurity into the spotlight, thus increasing the demand for cybersecurity professionals. Merging the gap between academic and real world experience is increasingly difficult because computer security is constantly evolving and becoming more complex.</a:t>
            </a:r>
          </a:p>
          <a:p>
            <a:r>
              <a:rPr lang="en-US" dirty="0"/>
              <a:t>To help push professionals and devotees, there are competition type events hosted by the government, companies, and schools. These events, known as “capture the flag”, test the competitors on their cybersecurity skillset. There are many different categories that these competition events test. However, for this study I focus on the coding and cryptography categories.</a:t>
            </a:r>
          </a:p>
          <a:p>
            <a:r>
              <a:rPr lang="en-US" dirty="0"/>
              <a:t>A way to help students learn cybersecurity is to allow them to have an open platform that mimics these competitions. Step by step solutions will also be included with the platform so that they can learn how to approach these problems and overcome unknowns that are found in cybersecurity issues. I will be presenting challenges and the step by step solutions for the challenge to help teach students learn how to solve these competition type problems.</a:t>
            </a:r>
          </a:p>
          <a:p>
            <a:pPr marL="0" lvl="0" indent="0" defTabSz="914400">
              <a:spcBef>
                <a:spcPts val="0"/>
              </a:spcBef>
              <a:buClrTx/>
              <a:buNone/>
            </a:pPr>
            <a:endParaRPr lang="en-US" dirty="0"/>
          </a:p>
        </p:txBody>
      </p:sp>
    </p:spTree>
    <p:extLst>
      <p:ext uri="{BB962C8B-B14F-4D97-AF65-F5344CB8AC3E}">
        <p14:creationId xmlns:p14="http://schemas.microsoft.com/office/powerpoint/2010/main" val="1793543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Problems</a:t>
            </a:r>
            <a:endParaRPr lang="en-US" dirty="0"/>
          </a:p>
        </p:txBody>
      </p:sp>
      <p:sp>
        <p:nvSpPr>
          <p:cNvPr id="3" name="Content Placeholder 2"/>
          <p:cNvSpPr>
            <a:spLocks noGrp="1"/>
          </p:cNvSpPr>
          <p:nvPr>
            <p:ph idx="1"/>
          </p:nvPr>
        </p:nvSpPr>
        <p:spPr/>
        <p:txBody>
          <a:bodyPr/>
          <a:lstStyle/>
          <a:p>
            <a:r>
              <a:rPr lang="en-US" dirty="0" smtClean="0"/>
              <a:t>When a problem is solved in a CTF, the flag is obtained for that problem.</a:t>
            </a:r>
          </a:p>
          <a:p>
            <a:pPr lvl="1"/>
            <a:r>
              <a:rPr lang="en-US" dirty="0" smtClean="0"/>
              <a:t>i.e. FLAG{THIS_IS_AN_EASY_CODING_PROBLEM}</a:t>
            </a:r>
          </a:p>
          <a:p>
            <a:r>
              <a:rPr lang="en-US" dirty="0" smtClean="0"/>
              <a:t>When the flag is obtained, you can then submit the flag to the website to see if it is correct.</a:t>
            </a:r>
          </a:p>
          <a:p>
            <a:r>
              <a:rPr lang="en-US" dirty="0" smtClean="0"/>
              <a:t>In these competitions there is normally fake flags or flags that are actually not a flag. </a:t>
            </a:r>
            <a:r>
              <a:rPr lang="en-US" dirty="0" smtClean="0"/>
              <a:t>This </a:t>
            </a:r>
            <a:r>
              <a:rPr lang="en-US" dirty="0" smtClean="0"/>
              <a:t>is where experience with these type of competitions comes into play.</a:t>
            </a:r>
          </a:p>
        </p:txBody>
      </p:sp>
    </p:spTree>
    <p:extLst>
      <p:ext uri="{BB962C8B-B14F-4D97-AF65-F5344CB8AC3E}">
        <p14:creationId xmlns:p14="http://schemas.microsoft.com/office/powerpoint/2010/main" val="1840985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And Write-Ups</a:t>
            </a:r>
            <a:endParaRPr lang="en-US" dirty="0"/>
          </a:p>
        </p:txBody>
      </p:sp>
      <p:sp>
        <p:nvSpPr>
          <p:cNvPr id="3" name="Content Placeholder 2"/>
          <p:cNvSpPr>
            <a:spLocks noGrp="1"/>
          </p:cNvSpPr>
          <p:nvPr>
            <p:ph idx="1"/>
          </p:nvPr>
        </p:nvSpPr>
        <p:spPr/>
        <p:txBody>
          <a:bodyPr/>
          <a:lstStyle/>
          <a:p>
            <a:r>
              <a:rPr lang="en-US" dirty="0" smtClean="0"/>
              <a:t>Solutions were documented for each problem that in the platform. This platform is meant to help students learn the type of problems that these competitions provide. Therefor, step by step instructions on each problem are included with the platform.</a:t>
            </a:r>
          </a:p>
          <a:p>
            <a:r>
              <a:rPr lang="en-US" dirty="0" smtClean="0"/>
              <a:t>The platform is meant to provide a sense of struggle because the competitions that are hosted by large security companies and the government are very challenging. </a:t>
            </a:r>
            <a:endParaRPr lang="en-US" dirty="0"/>
          </a:p>
        </p:txBody>
      </p:sp>
    </p:spTree>
    <p:extLst>
      <p:ext uri="{BB962C8B-B14F-4D97-AF65-F5344CB8AC3E}">
        <p14:creationId xmlns:p14="http://schemas.microsoft.com/office/powerpoint/2010/main" val="926349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The Platform</a:t>
            </a:r>
            <a:endParaRPr lang="en-US" dirty="0"/>
          </a:p>
        </p:txBody>
      </p:sp>
      <p:sp>
        <p:nvSpPr>
          <p:cNvPr id="3" name="Content Placeholder 2"/>
          <p:cNvSpPr>
            <a:spLocks noGrp="1"/>
          </p:cNvSpPr>
          <p:nvPr>
            <p:ph idx="1"/>
          </p:nvPr>
        </p:nvSpPr>
        <p:spPr>
          <a:xfrm>
            <a:off x="2589212" y="1555669"/>
            <a:ext cx="8915400" cy="5213266"/>
          </a:xfrm>
        </p:spPr>
        <p:txBody>
          <a:bodyPr>
            <a:normAutofit lnSpcReduction="10000"/>
          </a:bodyPr>
          <a:lstStyle/>
          <a:p>
            <a:r>
              <a:rPr lang="en-US" dirty="0" smtClean="0"/>
              <a:t>Many of the problems that were implemented involved creating a </a:t>
            </a:r>
            <a:r>
              <a:rPr lang="en-US" dirty="0" smtClean="0"/>
              <a:t>server. The servers were needed</a:t>
            </a:r>
            <a:r>
              <a:rPr lang="en-US" dirty="0" smtClean="0"/>
              <a:t> either </a:t>
            </a:r>
            <a:r>
              <a:rPr lang="en-US" dirty="0" smtClean="0"/>
              <a:t>to </a:t>
            </a:r>
            <a:r>
              <a:rPr lang="en-US" dirty="0" smtClean="0"/>
              <a:t>get information regarding the problem or to submit the required information to obtain a flag.</a:t>
            </a:r>
          </a:p>
          <a:p>
            <a:r>
              <a:rPr lang="en-US" dirty="0" smtClean="0"/>
              <a:t>This creates a security </a:t>
            </a:r>
            <a:r>
              <a:rPr lang="en-US" dirty="0" smtClean="0"/>
              <a:t>flaw. </a:t>
            </a:r>
            <a:r>
              <a:rPr lang="en-US" dirty="0"/>
              <a:t>I</a:t>
            </a:r>
            <a:r>
              <a:rPr lang="en-US" dirty="0" smtClean="0"/>
              <a:t>f </a:t>
            </a:r>
            <a:r>
              <a:rPr lang="en-US" dirty="0" smtClean="0"/>
              <a:t>the person interacting with the server </a:t>
            </a:r>
            <a:r>
              <a:rPr lang="en-US" dirty="0" smtClean="0"/>
              <a:t>exploits </a:t>
            </a:r>
            <a:r>
              <a:rPr lang="en-US" dirty="0" smtClean="0"/>
              <a:t>into the system then they have access to the </a:t>
            </a:r>
            <a:r>
              <a:rPr lang="en-US" dirty="0" smtClean="0"/>
              <a:t>entire</a:t>
            </a:r>
            <a:r>
              <a:rPr lang="en-US" dirty="0" smtClean="0"/>
              <a:t> </a:t>
            </a:r>
            <a:r>
              <a:rPr lang="en-US" dirty="0" smtClean="0"/>
              <a:t>platform. Therefor, it is required to secure the platform by securing the servers.</a:t>
            </a:r>
          </a:p>
          <a:p>
            <a:r>
              <a:rPr lang="en-US" dirty="0" smtClean="0"/>
              <a:t>To </a:t>
            </a:r>
            <a:r>
              <a:rPr lang="en-US" dirty="0" smtClean="0"/>
              <a:t>handle this issue, </a:t>
            </a:r>
            <a:r>
              <a:rPr lang="en-US" dirty="0" smtClean="0"/>
              <a:t>I made a </a:t>
            </a:r>
            <a:r>
              <a:rPr lang="en-US" dirty="0" smtClean="0"/>
              <a:t>python script </a:t>
            </a:r>
            <a:r>
              <a:rPr lang="en-US" dirty="0" smtClean="0"/>
              <a:t>that </a:t>
            </a:r>
            <a:r>
              <a:rPr lang="en-US" dirty="0" smtClean="0"/>
              <a:t>secured the servers </a:t>
            </a:r>
            <a:r>
              <a:rPr lang="en-US" dirty="0" smtClean="0"/>
              <a:t>as the platform installs. </a:t>
            </a:r>
            <a:r>
              <a:rPr lang="en-US" dirty="0" smtClean="0"/>
              <a:t>This involves the following:</a:t>
            </a:r>
          </a:p>
          <a:p>
            <a:pPr lvl="1"/>
            <a:r>
              <a:rPr lang="en-US" dirty="0" smtClean="0"/>
              <a:t>Create a new user with a random name</a:t>
            </a:r>
          </a:p>
          <a:p>
            <a:pPr lvl="1"/>
            <a:r>
              <a:rPr lang="en-US" dirty="0" smtClean="0"/>
              <a:t>Create a new group with the random user</a:t>
            </a:r>
          </a:p>
          <a:p>
            <a:pPr lvl="1"/>
            <a:r>
              <a:rPr lang="en-US" dirty="0" smtClean="0"/>
              <a:t>Make a directory for that user that contains a directory for flags, servers, and home</a:t>
            </a:r>
          </a:p>
          <a:p>
            <a:pPr lvl="1"/>
            <a:r>
              <a:rPr lang="en-US" dirty="0" smtClean="0"/>
              <a:t>Then, set the proper permissions on the directories and files and grant ownership to the user ‘</a:t>
            </a:r>
            <a:r>
              <a:rPr lang="en-US" b="1" dirty="0" smtClean="0"/>
              <a:t>nobody’</a:t>
            </a:r>
            <a:r>
              <a:rPr lang="en-US" dirty="0" smtClean="0"/>
              <a:t> and the group</a:t>
            </a:r>
          </a:p>
          <a:p>
            <a:pPr lvl="1"/>
            <a:r>
              <a:rPr lang="en-US" dirty="0" smtClean="0"/>
              <a:t>Lastly, run the server as the user.</a:t>
            </a:r>
          </a:p>
          <a:p>
            <a:pPr lvl="1"/>
            <a:r>
              <a:rPr lang="en-US" dirty="0" smtClean="0"/>
              <a:t>When this is all done, it creates a locked environment for the user that is able to exploit into the system</a:t>
            </a:r>
            <a:r>
              <a:rPr lang="en-US" dirty="0" smtClean="0"/>
              <a:t>. This is then repeated for each server.</a:t>
            </a:r>
            <a:endParaRPr lang="en-US" dirty="0" smtClean="0"/>
          </a:p>
        </p:txBody>
      </p:sp>
    </p:spTree>
    <p:extLst>
      <p:ext uri="{BB962C8B-B14F-4D97-AF65-F5344CB8AC3E}">
        <p14:creationId xmlns:p14="http://schemas.microsoft.com/office/powerpoint/2010/main" val="19927570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641" y="0"/>
            <a:ext cx="11139055" cy="6832160"/>
          </a:xfrm>
          <a:prstGeom prst="rect">
            <a:avLst/>
          </a:prstGeom>
        </p:spPr>
      </p:pic>
    </p:spTree>
    <p:extLst>
      <p:ext uri="{BB962C8B-B14F-4D97-AF65-F5344CB8AC3E}">
        <p14:creationId xmlns:p14="http://schemas.microsoft.com/office/powerpoint/2010/main" val="1166270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217" y="1264555"/>
            <a:ext cx="10912395" cy="5456198"/>
          </a:xfrm>
        </p:spPr>
      </p:pic>
    </p:spTree>
    <p:extLst>
      <p:ext uri="{BB962C8B-B14F-4D97-AF65-F5344CB8AC3E}">
        <p14:creationId xmlns:p14="http://schemas.microsoft.com/office/powerpoint/2010/main" val="1636655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Navbar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408" y="1508081"/>
            <a:ext cx="10938176" cy="486973"/>
          </a:xfrm>
        </p:spPr>
      </p:pic>
    </p:spTree>
    <p:extLst>
      <p:ext uri="{BB962C8B-B14F-4D97-AF65-F5344CB8AC3E}">
        <p14:creationId xmlns:p14="http://schemas.microsoft.com/office/powerpoint/2010/main" val="884998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618" y="1584365"/>
            <a:ext cx="10047560" cy="4680489"/>
          </a:xfrm>
        </p:spPr>
      </p:pic>
    </p:spTree>
    <p:extLst>
      <p:ext uri="{BB962C8B-B14F-4D97-AF65-F5344CB8AC3E}">
        <p14:creationId xmlns:p14="http://schemas.microsoft.com/office/powerpoint/2010/main" val="1117660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3664" y="1456706"/>
            <a:ext cx="8619744" cy="5149932"/>
          </a:xfrm>
        </p:spPr>
      </p:pic>
    </p:spTree>
    <p:extLst>
      <p:ext uri="{BB962C8B-B14F-4D97-AF65-F5344CB8AC3E}">
        <p14:creationId xmlns:p14="http://schemas.microsoft.com/office/powerpoint/2010/main" val="1444625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Scoreboard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415" y="1905000"/>
            <a:ext cx="10562636" cy="2607623"/>
          </a:xfrm>
        </p:spPr>
      </p:pic>
    </p:spTree>
    <p:extLst>
      <p:ext uri="{BB962C8B-B14F-4D97-AF65-F5344CB8AC3E}">
        <p14:creationId xmlns:p14="http://schemas.microsoft.com/office/powerpoint/2010/main" val="436993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sp>
        <p:nvSpPr>
          <p:cNvPr id="3" name="Content Placeholder 2"/>
          <p:cNvSpPr>
            <a:spLocks noGrp="1"/>
          </p:cNvSpPr>
          <p:nvPr>
            <p:ph idx="1"/>
          </p:nvPr>
        </p:nvSpPr>
        <p:spPr/>
        <p:txBody>
          <a:bodyPr/>
          <a:lstStyle/>
          <a:p>
            <a:r>
              <a:rPr lang="en-US" dirty="0" smtClean="0"/>
              <a:t>Site:</a:t>
            </a:r>
          </a:p>
          <a:p>
            <a:pPr lvl="1"/>
            <a:r>
              <a:rPr lang="en-US" dirty="0" smtClean="0">
                <a:hlinkClick r:id="rId2"/>
              </a:rPr>
              <a:t>https://github.com/TannerBurns/ctf</a:t>
            </a:r>
            <a:endParaRPr lang="en-US" dirty="0"/>
          </a:p>
          <a:p>
            <a:pPr lvl="1"/>
            <a:endParaRPr lang="en-US" dirty="0" smtClean="0"/>
          </a:p>
          <a:p>
            <a:r>
              <a:rPr lang="en-US" dirty="0" smtClean="0"/>
              <a:t>Write-ups:</a:t>
            </a:r>
          </a:p>
          <a:p>
            <a:pPr lvl="1"/>
            <a:r>
              <a:rPr lang="en-US" dirty="0" smtClean="0">
                <a:hlinkClick r:id="rId3"/>
              </a:rPr>
              <a:t>https</a:t>
            </a:r>
            <a:r>
              <a:rPr lang="en-US" dirty="0">
                <a:hlinkClick r:id="rId3"/>
              </a:rPr>
              <a:t>://</a:t>
            </a:r>
            <a:r>
              <a:rPr lang="en-US" dirty="0" smtClean="0">
                <a:hlinkClick r:id="rId3"/>
              </a:rPr>
              <a:t>github.com/TannerBurns/ctf-writeups</a:t>
            </a:r>
            <a:endParaRPr lang="en-US" dirty="0" smtClean="0"/>
          </a:p>
          <a:p>
            <a:endParaRPr lang="en-US" dirty="0" smtClean="0"/>
          </a:p>
          <a:p>
            <a:r>
              <a:rPr lang="en-US" dirty="0" smtClean="0"/>
              <a:t>Problem Implementation:</a:t>
            </a:r>
          </a:p>
          <a:p>
            <a:pPr lvl="1"/>
            <a:r>
              <a:rPr lang="en-US" dirty="0">
                <a:hlinkClick r:id="rId4"/>
              </a:rPr>
              <a:t>https://</a:t>
            </a:r>
            <a:r>
              <a:rPr lang="en-US" dirty="0" smtClean="0">
                <a:hlinkClick r:id="rId4"/>
              </a:rPr>
              <a:t>github.com/TannerBurns/platform-problems</a:t>
            </a:r>
            <a:endParaRPr lang="en-US" dirty="0" smtClean="0"/>
          </a:p>
        </p:txBody>
      </p:sp>
    </p:spTree>
    <p:extLst>
      <p:ext uri="{BB962C8B-B14F-4D97-AF65-F5344CB8AC3E}">
        <p14:creationId xmlns:p14="http://schemas.microsoft.com/office/powerpoint/2010/main" val="82534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Understanding CTF competitions (Categories and difficulty)</a:t>
            </a:r>
          </a:p>
          <a:p>
            <a:r>
              <a:rPr lang="en-US" dirty="0" smtClean="0"/>
              <a:t>Find a platform to build on (Pico CTF, Facebook CTF, Tiny CTF, etc..)</a:t>
            </a:r>
          </a:p>
          <a:p>
            <a:r>
              <a:rPr lang="en-US" dirty="0"/>
              <a:t>Testing the platform (Windows, Mac, and Linux</a:t>
            </a:r>
            <a:r>
              <a:rPr lang="en-US" dirty="0" smtClean="0"/>
              <a:t>)</a:t>
            </a:r>
          </a:p>
          <a:p>
            <a:r>
              <a:rPr lang="en-US" dirty="0" smtClean="0"/>
              <a:t>Understanding the platform (Hosting, Problems, Security, etc..)</a:t>
            </a:r>
          </a:p>
          <a:p>
            <a:r>
              <a:rPr lang="en-US" dirty="0" smtClean="0"/>
              <a:t>Implementing problems into the platform (JSON, static, and grader)</a:t>
            </a:r>
          </a:p>
          <a:p>
            <a:r>
              <a:rPr lang="en-US" dirty="0" smtClean="0"/>
              <a:t>Securing the problems and platform from being exploited (Servers)</a:t>
            </a:r>
          </a:p>
          <a:p>
            <a:endParaRPr lang="en-US" dirty="0"/>
          </a:p>
        </p:txBody>
      </p:sp>
    </p:spTree>
    <p:extLst>
      <p:ext uri="{BB962C8B-B14F-4D97-AF65-F5344CB8AC3E}">
        <p14:creationId xmlns:p14="http://schemas.microsoft.com/office/powerpoint/2010/main" val="165860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CTF Competitions and Statistics </a:t>
            </a:r>
            <a:endParaRPr lang="en-US" dirty="0"/>
          </a:p>
        </p:txBody>
      </p:sp>
      <p:sp>
        <p:nvSpPr>
          <p:cNvPr id="3" name="Content Placeholder 2"/>
          <p:cNvSpPr>
            <a:spLocks noGrp="1"/>
          </p:cNvSpPr>
          <p:nvPr>
            <p:ph idx="1"/>
          </p:nvPr>
        </p:nvSpPr>
        <p:spPr/>
        <p:txBody>
          <a:bodyPr/>
          <a:lstStyle/>
          <a:p>
            <a:r>
              <a:rPr lang="en-US" dirty="0" smtClean="0"/>
              <a:t>The best way to learn about CTF competitions is to compete in them. We competed in a few competitions during the summer. </a:t>
            </a:r>
          </a:p>
          <a:p>
            <a:r>
              <a:rPr lang="en-US" dirty="0" smtClean="0"/>
              <a:t>To fully understand the categories and types of problems these competitions were hosting, we gathered data based on competitions hosted in 2014 and 2015. We examined the write-ups from these competitions and created data tables based on the category and difficulty of the problem. We also kept track of what type of solutions and tools were being widely used in the competitions. </a:t>
            </a:r>
          </a:p>
          <a:p>
            <a:r>
              <a:rPr lang="en-US" dirty="0" smtClean="0"/>
              <a:t>From this research we began to obtain statistics based on the competitions. Focusing on the type of problems that repeated frequently. This was most likely an indicator of known vulnerabilities in security.</a:t>
            </a:r>
            <a:endParaRPr lang="en-US" dirty="0"/>
          </a:p>
        </p:txBody>
      </p:sp>
    </p:spTree>
    <p:extLst>
      <p:ext uri="{BB962C8B-B14F-4D97-AF65-F5344CB8AC3E}">
        <p14:creationId xmlns:p14="http://schemas.microsoft.com/office/powerpoint/2010/main" val="96711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t>
            </a:r>
            <a:r>
              <a:rPr lang="en-US" dirty="0"/>
              <a:t>A</a:t>
            </a:r>
            <a:r>
              <a:rPr lang="en-US" dirty="0" smtClean="0"/>
              <a:t> Platform To Build </a:t>
            </a:r>
            <a:r>
              <a:rPr lang="en-US" dirty="0"/>
              <a:t>O</a:t>
            </a:r>
            <a:r>
              <a:rPr lang="en-US" dirty="0" smtClean="0"/>
              <a:t>n</a:t>
            </a:r>
            <a:endParaRPr lang="en-US" dirty="0"/>
          </a:p>
        </p:txBody>
      </p:sp>
      <p:sp>
        <p:nvSpPr>
          <p:cNvPr id="3" name="Content Placeholder 2"/>
          <p:cNvSpPr>
            <a:spLocks noGrp="1"/>
          </p:cNvSpPr>
          <p:nvPr>
            <p:ph idx="1"/>
          </p:nvPr>
        </p:nvSpPr>
        <p:spPr/>
        <p:txBody>
          <a:bodyPr/>
          <a:lstStyle/>
          <a:p>
            <a:r>
              <a:rPr lang="en-US" dirty="0" smtClean="0"/>
              <a:t>There is a variety of platforms that are available to build on. </a:t>
            </a:r>
          </a:p>
          <a:p>
            <a:pPr lvl="1"/>
            <a:r>
              <a:rPr lang="en-US" dirty="0" smtClean="0"/>
              <a:t>Facebook CTF, Pico CTF, Tiny CTF, and more.</a:t>
            </a:r>
          </a:p>
          <a:p>
            <a:r>
              <a:rPr lang="en-US" dirty="0" smtClean="0"/>
              <a:t>The two platforms that we picked between were Facebook CTF platform and Pico CTF platform</a:t>
            </a:r>
          </a:p>
          <a:p>
            <a:r>
              <a:rPr lang="en-US" dirty="0" smtClean="0"/>
              <a:t>Overall, it seemed that the Pico platform was a better decision for building a training environment for students to use.</a:t>
            </a:r>
          </a:p>
          <a:p>
            <a:endParaRPr lang="en-US" dirty="0" smtClean="0"/>
          </a:p>
        </p:txBody>
      </p:sp>
    </p:spTree>
    <p:extLst>
      <p:ext uri="{BB962C8B-B14F-4D97-AF65-F5344CB8AC3E}">
        <p14:creationId xmlns:p14="http://schemas.microsoft.com/office/powerpoint/2010/main" val="144265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The Pico Platform</a:t>
            </a:r>
            <a:endParaRPr lang="en-US" dirty="0"/>
          </a:p>
        </p:txBody>
      </p:sp>
      <p:sp>
        <p:nvSpPr>
          <p:cNvPr id="3" name="Content Placeholder 2"/>
          <p:cNvSpPr>
            <a:spLocks noGrp="1"/>
          </p:cNvSpPr>
          <p:nvPr>
            <p:ph idx="1"/>
          </p:nvPr>
        </p:nvSpPr>
        <p:spPr/>
        <p:txBody>
          <a:bodyPr/>
          <a:lstStyle/>
          <a:p>
            <a:r>
              <a:rPr lang="en-US" dirty="0" smtClean="0"/>
              <a:t>To build on the platform, we had to understand how certain things were being handled.</a:t>
            </a:r>
          </a:p>
          <a:p>
            <a:r>
              <a:rPr lang="en-US" dirty="0" smtClean="0"/>
              <a:t>The first thing to understand was how the platform was hosted on a local machine.</a:t>
            </a:r>
          </a:p>
          <a:p>
            <a:r>
              <a:rPr lang="en-US" dirty="0" smtClean="0"/>
              <a:t>The second thing to understand was how the problems were set up and created.</a:t>
            </a:r>
          </a:p>
          <a:p>
            <a:r>
              <a:rPr lang="en-US" dirty="0" smtClean="0"/>
              <a:t>The third thing was to understand how to keep the platform secure.</a:t>
            </a:r>
          </a:p>
          <a:p>
            <a:endParaRPr lang="en-US" dirty="0"/>
          </a:p>
        </p:txBody>
      </p:sp>
    </p:spTree>
    <p:extLst>
      <p:ext uri="{BB962C8B-B14F-4D97-AF65-F5344CB8AC3E}">
        <p14:creationId xmlns:p14="http://schemas.microsoft.com/office/powerpoint/2010/main" val="12145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On A Local Machine</a:t>
            </a:r>
            <a:endParaRPr lang="en-US" dirty="0"/>
          </a:p>
        </p:txBody>
      </p:sp>
      <p:sp>
        <p:nvSpPr>
          <p:cNvPr id="3" name="Content Placeholder 2"/>
          <p:cNvSpPr>
            <a:spLocks noGrp="1"/>
          </p:cNvSpPr>
          <p:nvPr>
            <p:ph idx="1"/>
          </p:nvPr>
        </p:nvSpPr>
        <p:spPr/>
        <p:txBody>
          <a:bodyPr/>
          <a:lstStyle/>
          <a:p>
            <a:r>
              <a:rPr lang="en-US" dirty="0" smtClean="0"/>
              <a:t>The method for hosting the Pico platform was using </a:t>
            </a:r>
            <a:r>
              <a:rPr lang="en-US" b="1" dirty="0" smtClean="0"/>
              <a:t>Vagrant</a:t>
            </a:r>
            <a:r>
              <a:rPr lang="en-US" dirty="0" smtClean="0"/>
              <a:t> with</a:t>
            </a:r>
            <a:r>
              <a:rPr lang="en-US" b="1" dirty="0" smtClean="0"/>
              <a:t> </a:t>
            </a:r>
            <a:r>
              <a:rPr lang="en-US" b="1" dirty="0" err="1"/>
              <a:t>V</a:t>
            </a:r>
            <a:r>
              <a:rPr lang="en-US" b="1" dirty="0" err="1" smtClean="0"/>
              <a:t>irtualbox</a:t>
            </a:r>
            <a:r>
              <a:rPr lang="en-US" b="1" dirty="0" smtClean="0"/>
              <a:t>.</a:t>
            </a:r>
          </a:p>
          <a:p>
            <a:r>
              <a:rPr lang="en-US" b="1" dirty="0" err="1" smtClean="0"/>
              <a:t>Virtualbox</a:t>
            </a:r>
            <a:r>
              <a:rPr lang="en-US" dirty="0" smtClean="0"/>
              <a:t> is software for running multiple operating systems on any given OS. I.e. Running Linux in a </a:t>
            </a:r>
            <a:r>
              <a:rPr lang="en-US" dirty="0" err="1"/>
              <a:t>V</a:t>
            </a:r>
            <a:r>
              <a:rPr lang="en-US" dirty="0" err="1" smtClean="0"/>
              <a:t>irtualbox</a:t>
            </a:r>
            <a:r>
              <a:rPr lang="en-US" dirty="0" smtClean="0"/>
              <a:t> that is hosted on a windows machine</a:t>
            </a:r>
          </a:p>
          <a:p>
            <a:r>
              <a:rPr lang="en-US" b="1" dirty="0" smtClean="0"/>
              <a:t>Vagrant </a:t>
            </a:r>
            <a:r>
              <a:rPr lang="en-US" dirty="0" smtClean="0"/>
              <a:t>is a software for creating a virtual machine on the host system using a script. This makes it easy for re-use and development. Vagrant makes it easy for someone to run the platform without knowing how to set up a </a:t>
            </a:r>
            <a:r>
              <a:rPr lang="en-US" dirty="0" err="1" smtClean="0"/>
              <a:t>virtualbox</a:t>
            </a:r>
            <a:r>
              <a:rPr lang="en-US" dirty="0" smtClean="0"/>
              <a:t> and create a virtual machine. Vagrant allows us to create a single script that will create the virtual machine and install any dependencies that the machine requires. This way after running a vagrant script, everything is set up and ready to be used.</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223" y="5475184"/>
            <a:ext cx="3403600" cy="254000"/>
          </a:xfrm>
          <a:prstGeom prst="rect">
            <a:avLst/>
          </a:prstGeom>
        </p:spPr>
      </p:pic>
    </p:spTree>
    <p:extLst>
      <p:ext uri="{BB962C8B-B14F-4D97-AF65-F5344CB8AC3E}">
        <p14:creationId xmlns:p14="http://schemas.microsoft.com/office/powerpoint/2010/main" val="145593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The Vagrant Script</a:t>
            </a:r>
            <a:endParaRPr lang="en-US" dirty="0"/>
          </a:p>
        </p:txBody>
      </p:sp>
      <p:sp>
        <p:nvSpPr>
          <p:cNvPr id="3" name="Content Placeholder 2"/>
          <p:cNvSpPr>
            <a:spLocks noGrp="1"/>
          </p:cNvSpPr>
          <p:nvPr>
            <p:ph idx="1"/>
          </p:nvPr>
        </p:nvSpPr>
        <p:spPr>
          <a:xfrm>
            <a:off x="2589212" y="1626919"/>
            <a:ext cx="8915400" cy="4809507"/>
          </a:xfrm>
        </p:spPr>
        <p:txBody>
          <a:bodyPr/>
          <a:lstStyle/>
          <a:p>
            <a:r>
              <a:rPr lang="en-US" dirty="0" smtClean="0"/>
              <a:t>A number of changes were made to the Vagrant script that is responsible for setting up the platform.</a:t>
            </a:r>
          </a:p>
          <a:p>
            <a:r>
              <a:rPr lang="en-US" dirty="0" smtClean="0"/>
              <a:t>The first major change was made to fix the script to be able to run on any operating system. Changes were made in the libraries that the virtual </a:t>
            </a:r>
            <a:r>
              <a:rPr lang="en-US" dirty="0" smtClean="0"/>
              <a:t>machine used because </a:t>
            </a:r>
            <a:r>
              <a:rPr lang="en-US" dirty="0" smtClean="0"/>
              <a:t>it would cause conflict with the host operating system.</a:t>
            </a:r>
          </a:p>
          <a:p>
            <a:r>
              <a:rPr lang="en-US" dirty="0" smtClean="0"/>
              <a:t>The second change was made to add the problems to the database so that when the site is deployed the problems are hosted and ready to be solved.</a:t>
            </a:r>
          </a:p>
          <a:p>
            <a:r>
              <a:rPr lang="en-US" dirty="0" smtClean="0"/>
              <a:t>The third change was to add the command to deploy the site to run when the system has begun. This keeps the site hosted whenever the </a:t>
            </a:r>
            <a:r>
              <a:rPr lang="en-US" dirty="0" err="1" smtClean="0"/>
              <a:t>virtualbox</a:t>
            </a:r>
            <a:r>
              <a:rPr lang="en-US" dirty="0" smtClean="0"/>
              <a:t> is live.</a:t>
            </a:r>
          </a:p>
          <a:p>
            <a:r>
              <a:rPr lang="en-US" dirty="0" smtClean="0"/>
              <a:t>Many small tweaks such as folder and file permissions of mounted(shared) folders, opening ports for the servers, and running other scripts to make the set up easier.</a:t>
            </a:r>
            <a:endParaRPr lang="en-US" dirty="0"/>
          </a:p>
        </p:txBody>
      </p:sp>
    </p:spTree>
    <p:extLst>
      <p:ext uri="{BB962C8B-B14F-4D97-AF65-F5344CB8AC3E}">
        <p14:creationId xmlns:p14="http://schemas.microsoft.com/office/powerpoint/2010/main" val="535802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Vagrant File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84802"/>
            <a:ext cx="7511808" cy="4640804"/>
          </a:xfrm>
        </p:spPr>
      </p:pic>
    </p:spTree>
    <p:extLst>
      <p:ext uri="{BB962C8B-B14F-4D97-AF65-F5344CB8AC3E}">
        <p14:creationId xmlns:p14="http://schemas.microsoft.com/office/powerpoint/2010/main" val="622378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243</TotalTime>
  <Words>1816</Words>
  <Application>Microsoft Macintosh PowerPoint</Application>
  <PresentationFormat>Widescreen</PresentationFormat>
  <Paragraphs>140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Century Gothic</vt:lpstr>
      <vt:lpstr>Mangal</vt:lpstr>
      <vt:lpstr>Wingdings</vt:lpstr>
      <vt:lpstr>Wingdings 3</vt:lpstr>
      <vt:lpstr>Arial</vt:lpstr>
      <vt:lpstr>Wisp</vt:lpstr>
      <vt:lpstr>Computer Security Training Platform </vt:lpstr>
      <vt:lpstr>Goal</vt:lpstr>
      <vt:lpstr>Overview</vt:lpstr>
      <vt:lpstr>CTF Competitions and Statistics </vt:lpstr>
      <vt:lpstr>Finding A Platform To Build On</vt:lpstr>
      <vt:lpstr>Learning The Pico Platform</vt:lpstr>
      <vt:lpstr>Hosting On A Local Machine</vt:lpstr>
      <vt:lpstr>Modifying The Vagrant Script</vt:lpstr>
      <vt:lpstr>Vagrant File</vt:lpstr>
      <vt:lpstr>Vagrant Setup Script File</vt:lpstr>
      <vt:lpstr>Creating And Hosting Problems</vt:lpstr>
      <vt:lpstr>File Structure</vt:lpstr>
      <vt:lpstr>JSON File</vt:lpstr>
      <vt:lpstr>Grader File</vt:lpstr>
      <vt:lpstr>Problem Overview (Coding and Cryptography)</vt:lpstr>
      <vt:lpstr>Problem Overview (Coding and Cryptography) Cont.</vt:lpstr>
      <vt:lpstr>Coding Problems On The Platform</vt:lpstr>
      <vt:lpstr>Cryptography Problems On The Platform</vt:lpstr>
      <vt:lpstr>Cryptography Problems On The Platform Cont.</vt:lpstr>
      <vt:lpstr>Solving Problems</vt:lpstr>
      <vt:lpstr>Solutions And Write-Ups</vt:lpstr>
      <vt:lpstr>Securing The Platform</vt:lpstr>
      <vt:lpstr>PowerPoint Presentation</vt:lpstr>
      <vt:lpstr>Registration</vt:lpstr>
      <vt:lpstr>Navbar</vt:lpstr>
      <vt:lpstr>Profile</vt:lpstr>
      <vt:lpstr>Problems</vt:lpstr>
      <vt:lpstr>Scoreboard</vt:lpstr>
      <vt:lpstr>Github</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Training Platform </dc:title>
  <dc:creator>Burns, Tanner J</dc:creator>
  <cp:lastModifiedBy>Burns, Tanner J</cp:lastModifiedBy>
  <cp:revision>29</cp:revision>
  <dcterms:created xsi:type="dcterms:W3CDTF">2016-12-05T23:21:37Z</dcterms:created>
  <dcterms:modified xsi:type="dcterms:W3CDTF">2016-12-06T04:02:29Z</dcterms:modified>
</cp:coreProperties>
</file>