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4" r:id="rId2"/>
  </p:sldMasterIdLst>
  <p:notesMasterIdLst>
    <p:notesMasterId r:id="rId17"/>
  </p:notesMasterIdLst>
  <p:sldIdLst>
    <p:sldId id="256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74" r:id="rId11"/>
    <p:sldId id="257" r:id="rId12"/>
    <p:sldId id="258" r:id="rId13"/>
    <p:sldId id="269" r:id="rId14"/>
    <p:sldId id="2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91C5-707D-45B6-89F0-52EFA97B5DB3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DCBBE-5C29-460D-A9FB-784F348E7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6BEF-22D0-4786-8BF6-1FD1ED94D98E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7BB4-A2B0-45DD-9B31-8DEA5DAD4693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4E04-26FD-4CC4-8E1A-2CE1C83EBEE8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CCF5-09CC-48BF-A518-A536828C77D8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260CE-5C70-49F5-B03E-5EE925EB135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7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FAFF-20F9-4C1E-A7EB-1B95160F8FB2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AA8B-6CF5-42FE-9909-970B887373AD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21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8E7B-C817-4A3D-8FE3-1475531DA8A9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4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5A56-6639-4BCC-AC0B-9DF78141B814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20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9DB9-28D2-4B87-A593-1E4A36AFE487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74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9596-D141-4D5E-A132-CAB2DB96594F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2600-4A03-4558-A6EA-C2F73D55762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5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1DE2-AC52-45F4-B8D1-D9DCFA77946F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E876-DD55-4037-97D8-73ED554FAA63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B3F7-B92C-4028-837F-51D35F227D2A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E589-4406-4AD8-A720-01EA284F4BCC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8AB0-BEA1-4C7B-BFA9-D49CBF0FEFE1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C018-3EE1-4118-BBB6-6CAE95131CEA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FD831D95-9307-44B4-94B3-07A074548EEC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0E1E-775C-4DC2-8A40-7399730C2AB4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6973-2608-4519-92CE-9028DC4DFB88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5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EBEC-BEB7-479F-82A6-83059519E723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54F-724C-45B5-A052-3A15F184B68B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9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594F-6FDE-4AAF-BF45-65FC296BAAEF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2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CE696-70A6-4D2F-97E8-58E2DECE812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20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6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8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0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8306AE-E537-7993-5790-BE0938D6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 dirty="0"/>
              <a:t>Data Analytics Capstone Part 1: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662C9-E8B1-86F9-E128-7D51AF2F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dirty="0"/>
              <a:t>Tanner Forks</a:t>
            </a:r>
          </a:p>
        </p:txBody>
      </p:sp>
      <p:pic>
        <p:nvPicPr>
          <p:cNvPr id="16" name="Picture 3" descr="Neon laser lights aligned to form a triangle">
            <a:extLst>
              <a:ext uri="{FF2B5EF4-FFF2-40B4-BE49-F238E27FC236}">
                <a16:creationId xmlns:a16="http://schemas.microsoft.com/office/drawing/2014/main" id="{5C89B55A-6BBA-C8C7-6B3D-985D4686D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6" r="2359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BD844-8259-2962-67E3-4C721828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ECD4-F1A3-FFC4-4056-F2302E49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Challenges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EB71-6232-3C68-1DCA-E8505B9B7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10325000" cy="4292865"/>
          </a:xfrm>
        </p:spPr>
        <p:txBody>
          <a:bodyPr/>
          <a:lstStyle/>
          <a:p>
            <a:r>
              <a:rPr lang="en-US" dirty="0"/>
              <a:t>Data Format:</a:t>
            </a:r>
          </a:p>
          <a:p>
            <a:pPr lvl="1"/>
            <a:r>
              <a:rPr lang="en-US" dirty="0"/>
              <a:t>Lists and Dictionaries</a:t>
            </a:r>
          </a:p>
          <a:p>
            <a:r>
              <a:rPr lang="en-US" dirty="0"/>
              <a:t>Code Generalization</a:t>
            </a:r>
          </a:p>
          <a:p>
            <a:pPr lvl="1"/>
            <a:r>
              <a:rPr lang="en-US" dirty="0"/>
              <a:t>Repetitiveness and solution</a:t>
            </a:r>
          </a:p>
          <a:p>
            <a:r>
              <a:rPr lang="en-US" dirty="0"/>
              <a:t>Question Interpretation:</a:t>
            </a:r>
          </a:p>
          <a:p>
            <a:pPr lvl="1"/>
            <a:r>
              <a:rPr lang="en-US" dirty="0"/>
              <a:t>“Categories” within data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57FEB-104F-A455-4A59-DBBF0B53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8966-8A4A-9220-C923-069B83EA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75F2-07A2-B80E-8A6C-740886E8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36" y="2168414"/>
            <a:ext cx="10325000" cy="3564436"/>
          </a:xfrm>
        </p:spPr>
        <p:txBody>
          <a:bodyPr/>
          <a:lstStyle/>
          <a:p>
            <a:r>
              <a:rPr lang="en-US" dirty="0"/>
              <a:t>Lists of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Coding to isolate necessary Data</a:t>
            </a:r>
          </a:p>
          <a:p>
            <a:pPr lvl="1"/>
            <a:r>
              <a:rPr lang="en-US" dirty="0"/>
              <a:t>Aesthetic concerns and accessibility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34AE-34BE-0843-F94E-B164BC38B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1" y="2895525"/>
            <a:ext cx="8759198" cy="1066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3AAD0F8-2513-4423-36E5-96F3AECB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01" y="5182684"/>
            <a:ext cx="8759199" cy="1435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5CCC-2B85-EFCD-02DF-D8E45E9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6436" y="6535934"/>
            <a:ext cx="979151" cy="417126"/>
          </a:xfrm>
        </p:spPr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FED4-0B5F-4EA0-3EA8-AADA74DB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Code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20EA-EE32-CAA2-88C4-4935BC21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Repetitive use of similar code</a:t>
            </a:r>
          </a:p>
          <a:p>
            <a:pPr lvl="1"/>
            <a:r>
              <a:rPr lang="en-US" dirty="0"/>
              <a:t>Especially tasks with similar requests</a:t>
            </a:r>
          </a:p>
          <a:p>
            <a:pPr lvl="1"/>
            <a:endParaRPr lang="en-US" dirty="0"/>
          </a:p>
          <a:p>
            <a:r>
              <a:rPr lang="en-US" dirty="0"/>
              <a:t>Solution: Defined functions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8B6D44-D6EE-DD86-8142-6036E918D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74" y="4122349"/>
            <a:ext cx="8602275" cy="2124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66CC-788B-F036-082B-A350F32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777E-E8D3-6410-66F0-BDFFF059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Question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FF30-83AF-F86E-45EA-66F45C71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Categories not specified within data</a:t>
            </a:r>
          </a:p>
          <a:p>
            <a:pPr lvl="1"/>
            <a:endParaRPr lang="en-US" dirty="0"/>
          </a:p>
          <a:p>
            <a:r>
              <a:rPr lang="en-US" dirty="0"/>
              <a:t>Solution: Extract Titles and Genres</a:t>
            </a:r>
          </a:p>
          <a:p>
            <a:pPr lvl="1"/>
            <a:r>
              <a:rPr lang="en-US" dirty="0"/>
              <a:t>Using defined function</a:t>
            </a:r>
          </a:p>
          <a:p>
            <a:pPr lvl="1"/>
            <a:r>
              <a:rPr lang="en-US" dirty="0"/>
              <a:t>Most specific information 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Pictured: Top Revenue movies and genres</a:t>
            </a:r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F76468F-BBE2-1FE2-FD86-B30A5A73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5" y="2340130"/>
            <a:ext cx="4828674" cy="4292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6FFD2-915E-D2F6-98F7-7DD781DB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hairs in a cinema">
            <a:extLst>
              <a:ext uri="{FF2B5EF4-FFF2-40B4-BE49-F238E27FC236}">
                <a16:creationId xmlns:a16="http://schemas.microsoft.com/office/drawing/2014/main" id="{FAED496E-6F8F-2FAD-31B4-FEF156B7F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3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9" name="Flowchart: Document 128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2059D-2E9D-561F-E270-763AF2DA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9" y="1011920"/>
            <a:ext cx="4225893" cy="7850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Conclusion: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C06E5E0-288E-613D-4D9B-28A2E97DF0BF}"/>
              </a:ext>
            </a:extLst>
          </p:cNvPr>
          <p:cNvSpPr txBox="1"/>
          <p:nvPr/>
        </p:nvSpPr>
        <p:spPr>
          <a:xfrm>
            <a:off x="411107" y="2818464"/>
            <a:ext cx="4518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Individual predictions will require further consideration: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Better analysis of genre popularity to predict success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Further treatment of popularity/revenue outliers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Overall: data analyzed reinforces caution with expected revenue from budget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More budget toward better resources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No guarantees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6EE4-9898-FBFE-6EE6-DFB4D509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9A1A6-2FB9-E624-8BA8-4841005C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Overview:</a:t>
            </a:r>
          </a:p>
        </p:txBody>
      </p:sp>
      <p:sp>
        <p:nvSpPr>
          <p:cNvPr id="220" name="Right Triangle 21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AC221-50B9-E878-F167-F4B19CBCADFB}"/>
              </a:ext>
            </a:extLst>
          </p:cNvPr>
          <p:cNvSpPr txBox="1"/>
          <p:nvPr/>
        </p:nvSpPr>
        <p:spPr>
          <a:xfrm>
            <a:off x="691079" y="2886116"/>
            <a:ext cx="4927425" cy="3245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Movie Dataset Analysis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Budget and revenue analysis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Movie success exploration</a:t>
            </a:r>
          </a:p>
        </p:txBody>
      </p:sp>
      <p:pic>
        <p:nvPicPr>
          <p:cNvPr id="181" name="Picture 180" descr="Film reel and slate">
            <a:extLst>
              <a:ext uri="{FF2B5EF4-FFF2-40B4-BE49-F238E27FC236}">
                <a16:creationId xmlns:a16="http://schemas.microsoft.com/office/drawing/2014/main" id="{04A434F5-15D8-7AA9-D9FF-A4C04C7E4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1" r="3113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7EFDF-B1F0-5B67-D44F-9733F34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7130" y="6435711"/>
            <a:ext cx="979151" cy="417126"/>
          </a:xfrm>
        </p:spPr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C3F5F5-30D1-62DF-C636-780DC76D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 dirty="0"/>
              <a:t>Dataset Description: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FA75-C20F-5A9B-172F-FD1D6581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>
            <a:normAutofit/>
          </a:bodyPr>
          <a:lstStyle/>
          <a:p>
            <a:r>
              <a:rPr lang="en-US" dirty="0"/>
              <a:t>.csv file</a:t>
            </a:r>
          </a:p>
          <a:p>
            <a:r>
              <a:rPr lang="en-US" dirty="0"/>
              <a:t>Sizeable yet manageable data size:</a:t>
            </a:r>
          </a:p>
          <a:p>
            <a:pPr lvl="1"/>
            <a:r>
              <a:rPr lang="en-US" dirty="0"/>
              <a:t>4803 rows and 20 columns</a:t>
            </a:r>
          </a:p>
          <a:p>
            <a:pPr lvl="1"/>
            <a:r>
              <a:rPr lang="en-US" dirty="0"/>
              <a:t>After imputation: 3229 rows and 20 columns</a:t>
            </a:r>
          </a:p>
          <a:p>
            <a:r>
              <a:rPr lang="en-US" dirty="0"/>
              <a:t>Columns used:</a:t>
            </a:r>
          </a:p>
          <a:p>
            <a:pPr lvl="1"/>
            <a:r>
              <a:rPr lang="en-US" dirty="0"/>
              <a:t>Budget, Genres, Homepage, Overview, Release Date, Runtime, Tagline, and Title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8291D-4647-BDB9-FCE7-250C37D9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4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2DF6-F9A8-CCEA-0029-8A8BE76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71FF-9E7E-BD05-B034-00DC43A6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data set explored within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  <a:p>
            <a:pPr lvl="1"/>
            <a:r>
              <a:rPr lang="en-US" dirty="0"/>
              <a:t>Size and shape of dataset</a:t>
            </a:r>
          </a:p>
          <a:p>
            <a:pPr lvl="1"/>
            <a:r>
              <a:rPr lang="en-US" dirty="0"/>
              <a:t>Null values</a:t>
            </a:r>
          </a:p>
          <a:p>
            <a:pPr lvl="1"/>
            <a:r>
              <a:rPr lang="en-US" dirty="0"/>
              <a:t>Measures of central tendency</a:t>
            </a:r>
          </a:p>
          <a:p>
            <a:r>
              <a:rPr lang="en-US" dirty="0"/>
              <a:t>Analyzed success metrics for movies:</a:t>
            </a:r>
          </a:p>
          <a:p>
            <a:pPr lvl="1"/>
            <a:r>
              <a:rPr lang="en-US" dirty="0"/>
              <a:t>Top Budgets and Revenues</a:t>
            </a:r>
          </a:p>
          <a:p>
            <a:pPr lvl="1"/>
            <a:r>
              <a:rPr lang="en-US" dirty="0"/>
              <a:t>Correlation of Budget and Popularity</a:t>
            </a:r>
          </a:p>
          <a:p>
            <a:pPr lvl="1"/>
            <a:r>
              <a:rPr lang="en-US" dirty="0"/>
              <a:t>Correlation of Budget and Revenue</a:t>
            </a:r>
          </a:p>
          <a:p>
            <a:pPr lvl="1"/>
            <a:r>
              <a:rPr lang="en-US" dirty="0"/>
              <a:t>Genre effects on Budget/Revenue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AC47E-0EC5-73BE-B41D-5D90765D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89F2-0D27-D0C2-2D73-BDE165FB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Treatment: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80A6-BC30-6F81-42FE-5345861A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Importation into </a:t>
            </a:r>
            <a:r>
              <a:rPr lang="en-US" dirty="0" err="1"/>
              <a:t>Jupyter</a:t>
            </a:r>
            <a:r>
              <a:rPr lang="en-US" dirty="0"/>
              <a:t> as .csv file</a:t>
            </a:r>
          </a:p>
          <a:p>
            <a:r>
              <a:rPr lang="en-US" dirty="0"/>
              <a:t>Null Values:</a:t>
            </a:r>
          </a:p>
          <a:p>
            <a:pPr lvl="1"/>
            <a:r>
              <a:rPr lang="en-US" dirty="0"/>
              <a:t>Majority within irrelevant columns:</a:t>
            </a:r>
          </a:p>
          <a:p>
            <a:pPr lvl="2"/>
            <a:r>
              <a:rPr lang="en-US" dirty="0"/>
              <a:t>Homepage, Overview, Tagline</a:t>
            </a:r>
          </a:p>
          <a:p>
            <a:pPr lvl="2"/>
            <a:r>
              <a:rPr lang="en-US" dirty="0"/>
              <a:t>Imputation of “N/A”</a:t>
            </a:r>
          </a:p>
          <a:p>
            <a:pPr lvl="1"/>
            <a:r>
              <a:rPr lang="en-US" dirty="0"/>
              <a:t>Columns with relevant imputation:</a:t>
            </a:r>
          </a:p>
          <a:p>
            <a:pPr lvl="2"/>
            <a:r>
              <a:rPr lang="en-US" dirty="0"/>
              <a:t>Release Date – 1 row, researched</a:t>
            </a:r>
          </a:p>
          <a:p>
            <a:pPr lvl="2"/>
            <a:r>
              <a:rPr lang="en-US" dirty="0"/>
              <a:t>Runtime – 3 rows, average imputed</a:t>
            </a:r>
          </a:p>
          <a:p>
            <a:r>
              <a:rPr lang="en-US" dirty="0"/>
              <a:t>Placeholder Values:</a:t>
            </a:r>
          </a:p>
          <a:p>
            <a:pPr lvl="1"/>
            <a:r>
              <a:rPr lang="en-US" dirty="0"/>
              <a:t>Budget and Revenue 0 values</a:t>
            </a:r>
          </a:p>
          <a:p>
            <a:pPr lvl="1"/>
            <a:r>
              <a:rPr lang="en-US" dirty="0"/>
              <a:t>Rows with 0 in either column removed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ABE0-D2E4-6324-97DC-003135B8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0EAC8-335F-6B09-6A10-72FEE2BC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0" name="Right Triangle 45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B6DF-A13D-7FD3-FDAE-E8CF7BC7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121" y="171717"/>
            <a:ext cx="4414176" cy="2711300"/>
          </a:xfrm>
        </p:spPr>
        <p:txBody>
          <a:bodyPr anchor="ctr">
            <a:normAutofit/>
          </a:bodyPr>
          <a:lstStyle/>
          <a:p>
            <a:r>
              <a:rPr lang="en-US" dirty="0"/>
              <a:t>Analysis saw a moderately high correlation between revenue and budget (0.71)</a:t>
            </a:r>
          </a:p>
          <a:p>
            <a:r>
              <a:rPr lang="en-US" dirty="0"/>
              <a:t>Highest budget and revenue movies often coincided</a:t>
            </a:r>
          </a:p>
          <a:p>
            <a:r>
              <a:rPr lang="en-US" dirty="0"/>
              <a:t>Outliers prevalent within Revenue column, but retained (next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92BF4-06E5-7696-A047-B59749AFC6A3}"/>
              </a:ext>
            </a:extLst>
          </p:cNvPr>
          <p:cNvSpPr txBox="1"/>
          <p:nvPr/>
        </p:nvSpPr>
        <p:spPr>
          <a:xfrm>
            <a:off x="1088110" y="3955090"/>
            <a:ext cx="296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Budgets and Revenues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1941F-A2D0-EDD8-BCC1-F29D0213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561" y="3170757"/>
            <a:ext cx="4216588" cy="2991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B2907-98D8-064D-0346-40C7E3E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0EAC8-335F-6B09-6A10-72FEE2BC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0" name="Right Triangle 45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92BF4-06E5-7696-A047-B59749AFC6A3}"/>
              </a:ext>
            </a:extLst>
          </p:cNvPr>
          <p:cNvSpPr txBox="1"/>
          <p:nvPr/>
        </p:nvSpPr>
        <p:spPr>
          <a:xfrm>
            <a:off x="1088110" y="395509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and Revenue Outlier Display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5D3FC-B437-197C-80A3-B6B3EE9A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3001" y="244180"/>
            <a:ext cx="4323662" cy="2940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1CBDB-4D9A-4EB0-2BE5-E0714E4D6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3001" y="3482290"/>
            <a:ext cx="4323657" cy="2680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0FE0B-C4FC-8546-DC14-B620010F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0EAC8-335F-6B09-6A10-72FEE2BC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0" name="Right Triangle 45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B6DF-A13D-7FD3-FDAE-E8CF7BC7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069" y="22178"/>
            <a:ext cx="4414176" cy="2680698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Budget and popularity had only slightly moderate correlation (0.41)</a:t>
            </a:r>
          </a:p>
          <a:p>
            <a:r>
              <a:rPr lang="en-US" dirty="0"/>
              <a:t>Data points at high popularity but low budget</a:t>
            </a:r>
          </a:p>
          <a:p>
            <a:pPr marL="0" indent="0">
              <a:buNone/>
            </a:pPr>
            <a:r>
              <a:rPr lang="en-US" dirty="0"/>
              <a:t>What does this mean?</a:t>
            </a:r>
          </a:p>
          <a:p>
            <a:r>
              <a:rPr lang="en-US" dirty="0"/>
              <a:t>Budget not always indicative of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92BF4-06E5-7696-A047-B59749AFC6A3}"/>
              </a:ext>
            </a:extLst>
          </p:cNvPr>
          <p:cNvSpPr txBox="1"/>
          <p:nvPr/>
        </p:nvSpPr>
        <p:spPr>
          <a:xfrm>
            <a:off x="1088110" y="395509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Budget and Popularity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91941F-A2D0-EDD8-BCC1-F29D0213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330" y="2886116"/>
            <a:ext cx="4846445" cy="3257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2DF75-9601-5873-9424-1C7D6D1C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D420E1-47C2-FCD8-0030-4FFC0FD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E4319-750F-A40E-92FA-0FAF24014900}"/>
              </a:ext>
            </a:extLst>
          </p:cNvPr>
          <p:cNvSpPr txBox="1"/>
          <p:nvPr/>
        </p:nvSpPr>
        <p:spPr>
          <a:xfrm>
            <a:off x="1199204" y="2260972"/>
            <a:ext cx="29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Popularity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5537-5F03-3D19-6EC3-C24F3B75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620" y="56146"/>
            <a:ext cx="4414176" cy="2350169"/>
          </a:xfrm>
        </p:spPr>
        <p:txBody>
          <a:bodyPr anchor="ctr">
            <a:normAutofit/>
          </a:bodyPr>
          <a:lstStyle/>
          <a:p>
            <a:r>
              <a:rPr lang="en-US" dirty="0"/>
              <a:t>Another Consideration: Genre</a:t>
            </a:r>
          </a:p>
          <a:p>
            <a:r>
              <a:rPr lang="en-US" dirty="0"/>
              <a:t>Popular genres in top revenue movies ($961m and above)</a:t>
            </a:r>
          </a:p>
          <a:p>
            <a:r>
              <a:rPr lang="en-US" dirty="0"/>
              <a:t>Compare popular genres with list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EFED434-8598-1732-CDC7-388AAAEA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30" y="2339643"/>
            <a:ext cx="4432044" cy="4343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98979BF-8DF7-1F48-187D-1F6B954C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8978" y="3681223"/>
            <a:ext cx="3054334" cy="3010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D80CC-3432-C2B9-CD2E-C65D0985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747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426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Grandview</vt:lpstr>
      <vt:lpstr>Wingdings</vt:lpstr>
      <vt:lpstr>CosineVTI</vt:lpstr>
      <vt:lpstr>BrushVTI</vt:lpstr>
      <vt:lpstr>Data Analytics Capstone Part 1: Python</vt:lpstr>
      <vt:lpstr>Project Overview:</vt:lpstr>
      <vt:lpstr>Dataset Description:</vt:lpstr>
      <vt:lpstr>Project Implementation Overview:</vt:lpstr>
      <vt:lpstr>Data Treatment:</vt:lpstr>
      <vt:lpstr>Analysis</vt:lpstr>
      <vt:lpstr>Analysis</vt:lpstr>
      <vt:lpstr>Analysis</vt:lpstr>
      <vt:lpstr>Analysis</vt:lpstr>
      <vt:lpstr>Challenges Overview:</vt:lpstr>
      <vt:lpstr>Challenge: Data Format</vt:lpstr>
      <vt:lpstr>Challenge: Code Generalization</vt:lpstr>
      <vt:lpstr>Challenge: Question Interpretation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Capstone Part 1: Python</dc:title>
  <dc:creator>Tanner Forks</dc:creator>
  <cp:lastModifiedBy>Tanner Forks</cp:lastModifiedBy>
  <cp:revision>17</cp:revision>
  <dcterms:created xsi:type="dcterms:W3CDTF">2023-03-30T19:51:44Z</dcterms:created>
  <dcterms:modified xsi:type="dcterms:W3CDTF">2023-04-03T20:25:49Z</dcterms:modified>
</cp:coreProperties>
</file>