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B0DC-DA84-4E99-A3CE-ABA7F28D52E1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4B7F2-9E46-4863-B206-A29D13F34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FEF4-3C0D-48E2-B413-00C2456BF812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2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720A-90D9-4189-9700-785487B2CFC6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EFAA-816F-421B-BCCD-8616D82E2D26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5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C610-A0B4-486E-8FDB-39B93FC59FDF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DB7C-E79D-42D4-8AFB-09821F563A74}" type="datetime1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2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B046-0DC8-40CC-B4C2-C9426A4EB9A1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24D8-888F-4094-8B3F-C70C2608DEBA}" type="datetime1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C91-70AB-40A5-A322-2AD47A2B790C}" type="datetime1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4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8EEC-5332-4730-AD63-7E683D5CCEA9}" type="datetime1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9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4C4C-CC38-43B8-9530-937D58294CDB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0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BB225-B362-4684-824E-2AE2A5193545}" type="datetime1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5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9B63FC1A-2662-4591-9B21-78C4EFF6971E}" type="datetime1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1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2" r:id="rId6"/>
    <p:sldLayoutId id="2147484018" r:id="rId7"/>
    <p:sldLayoutId id="2147484019" r:id="rId8"/>
    <p:sldLayoutId id="2147484020" r:id="rId9"/>
    <p:sldLayoutId id="2147484021" r:id="rId10"/>
    <p:sldLayoutId id="214748402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tanner7759/viz/CapstoneProjectPart2_16796067762040/Dashboard2?publish=y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tanner7759/viz/CapstoneProjectPart2_16796067762040/Dashboard1#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6" name="Rectangle 32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7" name="Rectangle 33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8" name="Top left">
            <a:extLst>
              <a:ext uri="{FF2B5EF4-FFF2-40B4-BE49-F238E27FC236}">
                <a16:creationId xmlns:a16="http://schemas.microsoft.com/office/drawing/2014/main" id="{C58EB9D6-7434-4DCA-B246-4085B34C6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89" name="Freeform: Shape 334">
              <a:extLst>
                <a:ext uri="{FF2B5EF4-FFF2-40B4-BE49-F238E27FC236}">
                  <a16:creationId xmlns:a16="http://schemas.microsoft.com/office/drawing/2014/main" id="{F79CC56D-EEF3-43AD-95AB-476F444BB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90" name="Freeform: Shape 335">
              <a:extLst>
                <a:ext uri="{FF2B5EF4-FFF2-40B4-BE49-F238E27FC236}">
                  <a16:creationId xmlns:a16="http://schemas.microsoft.com/office/drawing/2014/main" id="{230B0581-E0E8-44F2-B576-99CEB101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36">
              <a:extLst>
                <a:ext uri="{FF2B5EF4-FFF2-40B4-BE49-F238E27FC236}">
                  <a16:creationId xmlns:a16="http://schemas.microsoft.com/office/drawing/2014/main" id="{7BAD7E4E-8EF9-4E0A-B2DF-600D9F471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37">
              <a:extLst>
                <a:ext uri="{FF2B5EF4-FFF2-40B4-BE49-F238E27FC236}">
                  <a16:creationId xmlns:a16="http://schemas.microsoft.com/office/drawing/2014/main" id="{59858356-CDB0-48EC-AC0D-5C19A511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38">
              <a:extLst>
                <a:ext uri="{FF2B5EF4-FFF2-40B4-BE49-F238E27FC236}">
                  <a16:creationId xmlns:a16="http://schemas.microsoft.com/office/drawing/2014/main" id="{E18914CD-2D35-4B13-8E14-C87E86330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39">
              <a:extLst>
                <a:ext uri="{FF2B5EF4-FFF2-40B4-BE49-F238E27FC236}">
                  <a16:creationId xmlns:a16="http://schemas.microsoft.com/office/drawing/2014/main" id="{2F3A08AC-1B54-4FDA-AAAC-9988D9D3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40">
              <a:extLst>
                <a:ext uri="{FF2B5EF4-FFF2-40B4-BE49-F238E27FC236}">
                  <a16:creationId xmlns:a16="http://schemas.microsoft.com/office/drawing/2014/main" id="{82234B3C-E5D6-448E-ADE8-24BF0764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41">
              <a:extLst>
                <a:ext uri="{FF2B5EF4-FFF2-40B4-BE49-F238E27FC236}">
                  <a16:creationId xmlns:a16="http://schemas.microsoft.com/office/drawing/2014/main" id="{AC485D19-C509-488D-8BDB-23BE65F03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815AE5-4654-1222-5A49-09834D273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25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Data Analytics Capstone Part 2:</a:t>
            </a:r>
            <a:br>
              <a:rPr lang="en-US" sz="5400"/>
            </a:br>
            <a:r>
              <a:rPr lang="en-US" sz="5400"/>
              <a:t>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63084-D56F-8E93-6B2B-0401D1788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4" y="4074784"/>
            <a:ext cx="5797882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Tanner Forks</a:t>
            </a:r>
          </a:p>
        </p:txBody>
      </p:sp>
      <p:grpSp>
        <p:nvGrpSpPr>
          <p:cNvPr id="397" name="Cross">
            <a:extLst>
              <a:ext uri="{FF2B5EF4-FFF2-40B4-BE49-F238E27FC236}">
                <a16:creationId xmlns:a16="http://schemas.microsoft.com/office/drawing/2014/main" id="{EE033757-BE6B-4CBC-928C-EFBB96AE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CC667079-39A2-4DEC-8B60-AD29E1784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B4183B07-0945-47A0-8955-01C03652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Picture 3" descr="Pile of credit cards">
            <a:extLst>
              <a:ext uri="{FF2B5EF4-FFF2-40B4-BE49-F238E27FC236}">
                <a16:creationId xmlns:a16="http://schemas.microsoft.com/office/drawing/2014/main" id="{0875FB66-4BD2-B83C-00E3-CBBB01959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5" r="20493" b="-2"/>
          <a:stretch/>
        </p:blipFill>
        <p:spPr>
          <a:xfrm>
            <a:off x="6801120" y="1001215"/>
            <a:ext cx="4781280" cy="4781231"/>
          </a:xfrm>
          <a:prstGeom prst="rect">
            <a:avLst/>
          </a:prstGeom>
        </p:spPr>
      </p:pic>
      <p:grpSp>
        <p:nvGrpSpPr>
          <p:cNvPr id="398" name="Bottom Right">
            <a:extLst>
              <a:ext uri="{FF2B5EF4-FFF2-40B4-BE49-F238E27FC236}">
                <a16:creationId xmlns:a16="http://schemas.microsoft.com/office/drawing/2014/main" id="{DAE6C312-51AE-44B6-B77B-FE0F55AB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99" name="Freeform: Shape 348">
              <a:extLst>
                <a:ext uri="{FF2B5EF4-FFF2-40B4-BE49-F238E27FC236}">
                  <a16:creationId xmlns:a16="http://schemas.microsoft.com/office/drawing/2014/main" id="{AEE61613-E423-4669-AE57-3609F43D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50" name="Graphic 157">
              <a:extLst>
                <a:ext uri="{FF2B5EF4-FFF2-40B4-BE49-F238E27FC236}">
                  <a16:creationId xmlns:a16="http://schemas.microsoft.com/office/drawing/2014/main" id="{A5374C40-E3A6-4DEE-BB4C-4F7284732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00" name="Freeform: Shape 351">
                <a:extLst>
                  <a:ext uri="{FF2B5EF4-FFF2-40B4-BE49-F238E27FC236}">
                    <a16:creationId xmlns:a16="http://schemas.microsoft.com/office/drawing/2014/main" id="{CCF29053-BC9B-4966-8301-2F632480C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352">
                <a:extLst>
                  <a:ext uri="{FF2B5EF4-FFF2-40B4-BE49-F238E27FC236}">
                    <a16:creationId xmlns:a16="http://schemas.microsoft.com/office/drawing/2014/main" id="{063A04DF-718F-428A-8A27-DE40EEF9D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353">
                <a:extLst>
                  <a:ext uri="{FF2B5EF4-FFF2-40B4-BE49-F238E27FC236}">
                    <a16:creationId xmlns:a16="http://schemas.microsoft.com/office/drawing/2014/main" id="{49DE0D04-A976-4F99-A729-E73F56B30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23EB298C-7081-4634-9CBC-7BBE8AD7F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355">
                <a:extLst>
                  <a:ext uri="{FF2B5EF4-FFF2-40B4-BE49-F238E27FC236}">
                    <a16:creationId xmlns:a16="http://schemas.microsoft.com/office/drawing/2014/main" id="{E784912D-34B6-494D-981A-275C46EB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1506B4B1-047B-4FB3-B1C3-0535F1EE71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FFF44BDD-FBAD-4F9C-A75D-90226FA5A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4" name="Freeform: Shape 350">
              <a:extLst>
                <a:ext uri="{FF2B5EF4-FFF2-40B4-BE49-F238E27FC236}">
                  <a16:creationId xmlns:a16="http://schemas.microsoft.com/office/drawing/2014/main" id="{F04A653F-5E7F-4DD4-A2E0-C1FE0B58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9A94A-A7E2-320B-F2F6-2087AA36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1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28A9-B1FB-A608-CE32-A8F50EBF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Tableau Dashboards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0151-8FC3-158A-FC07-CF8B16F79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Customer Retention and Opportunity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Most prevalent income category: Below $40k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Most prevalent card category: Blue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Retention: Below $40k and Blue card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Families, people getting by, necessities and emergencies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Opportunity: Top two income categories and Platinum card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Wealthier individuals, occasional impulse or large purchase, immediately reconciled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https://public.tableau.com/app/profile/tanner7759/viz/CapstoneProjectPart2_16796067762040/Dashboard2?publish=yes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952CE-51B8-39C2-51D6-27A094C9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36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2038-14F8-6D25-4BF6-DA2C4A2F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C055C-205A-AA06-663F-86D4C71EF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Dependent Count Outliers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Average: 2.78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Max: 143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Std dev: 6.48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Graph filter: 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Valuable Metric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Unreliable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74144BD-A724-0EF7-7FEB-4F68F8C88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462" y="2082801"/>
            <a:ext cx="6561221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18EB4-9CD6-5FF8-A550-CA3A52A1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461127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4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7BD9-47EE-1131-71CE-305C92E8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AF54F-9E62-D4AA-6704-370D3F5C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Income Category: Unknown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Not a majority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Not insignificant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2EEA4D4-D771-9D3E-7B15-E829557E1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67" y="2027573"/>
            <a:ext cx="6392779" cy="4437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06411-58B0-7CF3-6D79-9724D7F4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464635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79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3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2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Display stock market numbers">
            <a:extLst>
              <a:ext uri="{FF2B5EF4-FFF2-40B4-BE49-F238E27FC236}">
                <a16:creationId xmlns:a16="http://schemas.microsoft.com/office/drawing/2014/main" id="{4EA28836-7FF6-E268-042D-A58D70475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773" r="-1" b="895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E5ACC-B001-39C8-1247-B56F4C42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444" y="594517"/>
            <a:ext cx="4958128" cy="873848"/>
          </a:xfrm>
          <a:solidFill>
            <a:schemeClr val="bg2">
              <a:lumMod val="90000"/>
            </a:schemeClr>
          </a:solidFill>
          <a:ln>
            <a:solidFill>
              <a:srgbClr val="E2DBCA"/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pSp>
        <p:nvGrpSpPr>
          <p:cNvPr id="117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6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27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0450701-2427-F5C0-DD49-DC8C36B3DCF3}"/>
              </a:ext>
            </a:extLst>
          </p:cNvPr>
          <p:cNvSpPr txBox="1"/>
          <p:nvPr/>
        </p:nvSpPr>
        <p:spPr>
          <a:xfrm>
            <a:off x="1681076" y="2009774"/>
            <a:ext cx="6384864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bank needs to focus on lower income opportunity to maintain retention of customers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Provide incentives for higher income and card category customers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Investigate more into outlying data to improve confidence of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Investigate dependent count for incentives toward family purchases or college spending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28851-A7DE-EDA1-E520-BA9989FC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9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53E8A-F485-16B5-EC76-6775A0C1D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" r="1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28CD6-0540-99D8-CA8F-C1DF7456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35" y="769652"/>
            <a:ext cx="10190071" cy="20763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E663-317A-13F4-F69C-5F1B726A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08" y="1925053"/>
            <a:ext cx="9781327" cy="22583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Bank Churn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FFFFFF"/>
                </a:solidFill>
              </a:rPr>
              <a:t>Exploring why the company is losing customers</a:t>
            </a:r>
            <a:endParaRPr lang="en-US" sz="2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1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BAEB9-CD39-2C88-023C-81380A80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5089" y="6453064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2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96A5-A326-0A95-FA6A-671B64E1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2199-5150-0A20-288E-6CE6276EB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.csv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Large dataset: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10127 rows and 20 columns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Columns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CLIENTNUM, </a:t>
            </a:r>
            <a:r>
              <a:rPr lang="en-US" dirty="0" err="1"/>
              <a:t>Dependent_count</a:t>
            </a:r>
            <a:r>
              <a:rPr lang="en-US" dirty="0"/>
              <a:t>, </a:t>
            </a:r>
            <a:r>
              <a:rPr lang="en-US" dirty="0" err="1"/>
              <a:t>Credit_Limit</a:t>
            </a:r>
            <a:r>
              <a:rPr lang="en-US" dirty="0"/>
              <a:t>, </a:t>
            </a:r>
            <a:r>
              <a:rPr lang="en-US" dirty="0" err="1"/>
              <a:t>Total_Revolving_Bal</a:t>
            </a:r>
            <a:r>
              <a:rPr lang="en-US" dirty="0"/>
              <a:t>, </a:t>
            </a:r>
            <a:r>
              <a:rPr lang="en-US" dirty="0" err="1"/>
              <a:t>Avg_Open_To_Buy</a:t>
            </a:r>
            <a:r>
              <a:rPr lang="en-US" dirty="0"/>
              <a:t>, </a:t>
            </a:r>
            <a:r>
              <a:rPr lang="en-US" dirty="0" err="1"/>
              <a:t>Total_Trans_Amt</a:t>
            </a:r>
            <a:r>
              <a:rPr lang="en-US" dirty="0"/>
              <a:t>, </a:t>
            </a:r>
            <a:r>
              <a:rPr lang="en-US" dirty="0" err="1"/>
              <a:t>Total_Trans_Ct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2D045-77A7-4D42-0713-F7D9B014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2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F3C2-0AA2-3802-5AB5-4F139F37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Implementation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E890-99EC-8D75-BF01-BF6F3BDA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Dataset explored in </a:t>
            </a:r>
            <a:r>
              <a:rPr lang="en-US" dirty="0" err="1"/>
              <a:t>Jupyter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Outlier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Null value treatment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Card Category and Credit Limit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Data exported back into .csv file for Tableau connection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Tableau utilized for analysis and visual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Figma templates created and fitted into informative Tableau dashboards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71A0E-0EB7-18F7-EB84-6105C190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7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498E-9C44-EDDA-409A-EE0B50A2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D91E-ECB2-0EAC-715F-669634704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Most Concerning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Credit Limit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Average Open to Buy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Total Transaction Amount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positively skewed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Lower income individuals most predominant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Lower level card most common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Tableau filtering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9C321-99EE-B116-D5F5-B8E3EF8A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5199-F2EF-609D-8676-EC481752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Outlier Graphs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00F0028-EFD7-22A8-1C40-8D32206FC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4" y="2394745"/>
            <a:ext cx="3619289" cy="3092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2BB5BE7-254D-95AE-69A5-6410EBF44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48" y="2390177"/>
            <a:ext cx="3785706" cy="3096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1AC0B362-B962-6D3A-A5C2-A9790C47C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033" y="2390177"/>
            <a:ext cx="3619289" cy="3101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AAA94ED-E5FF-690B-1FB8-D78D4224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2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7E9C-269D-CB6D-D34E-A403AD53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Null Value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6858B-ACA3-8C9C-7130-1F724414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Two Columns: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Card Category - 132 rows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Mode used to impute data: Blue Card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Credit Limit - 60 rows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Caution when imputing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Average used for imputation: $8703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Median more appropriate upon further investigation: $4557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Time constraints did not allow for revision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Relatively few rows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Exportation after investigation and treatment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F55C4-202A-3E30-6E87-AE2C74DA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8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D2C7-D803-E8F9-09DD-F0E85FC8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Tableau Analysis &amp; Figma Template</a:t>
            </a:r>
          </a:p>
        </p:txBody>
      </p:sp>
      <p:pic>
        <p:nvPicPr>
          <p:cNvPr id="5" name="Picture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A5B1B5C0-19C0-D443-4737-81C01DCBA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428750"/>
            <a:ext cx="11896725" cy="5270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E0DA7-7118-D4C4-7815-C0FD8B96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6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2E40-284A-8795-CB0E-E7E5F6FC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Tableau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5E5E-6308-BFFE-4267-4C289424A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Existing vs </a:t>
            </a:r>
            <a:r>
              <a:rPr lang="en-US" dirty="0" err="1"/>
              <a:t>Attrited</a:t>
            </a:r>
            <a:r>
              <a:rPr lang="en-US" dirty="0"/>
              <a:t> Customers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Majority existing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Majority in England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Majority in Blue card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Gender evenly distributed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Dashboard: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https://public.tableau.com/app/profile/tanner7759/viz/CapstoneProjectPart2_16796067762040/Dashboard1#1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73157-741F-7256-FE34-B15FBF18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4995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429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Sagona Book</vt:lpstr>
      <vt:lpstr>Wingdings</vt:lpstr>
      <vt:lpstr>ExploreVTI</vt:lpstr>
      <vt:lpstr>Data Analytics Capstone Part 2: Tableau</vt:lpstr>
      <vt:lpstr>Project Overview</vt:lpstr>
      <vt:lpstr>Dataset Description</vt:lpstr>
      <vt:lpstr>Project Implementation Overview</vt:lpstr>
      <vt:lpstr>Outlier Analysis</vt:lpstr>
      <vt:lpstr>Outlier Graphs</vt:lpstr>
      <vt:lpstr>Null Value Treatment</vt:lpstr>
      <vt:lpstr>Tableau Analysis &amp; Figma Template</vt:lpstr>
      <vt:lpstr>Tableau Dashboards</vt:lpstr>
      <vt:lpstr>Tableau Dashboards (cont.)</vt:lpstr>
      <vt:lpstr>Challenges</vt:lpstr>
      <vt:lpstr>Challenges (cont.)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Capstone Part 2: Tableau</dc:title>
  <dc:creator>Tanner Forks</dc:creator>
  <cp:lastModifiedBy>Tanner Forks</cp:lastModifiedBy>
  <cp:revision>11</cp:revision>
  <dcterms:created xsi:type="dcterms:W3CDTF">2023-03-30T22:02:23Z</dcterms:created>
  <dcterms:modified xsi:type="dcterms:W3CDTF">2023-04-03T20:23:01Z</dcterms:modified>
</cp:coreProperties>
</file>