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36B4-F10B-48BC-AC29-F8A7F4768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Analyst Jobs in the Northeast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43FD2-E0DA-4B51-9381-EE8AACAD1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51174"/>
            <a:ext cx="8825658" cy="861420"/>
          </a:xfrm>
        </p:spPr>
        <p:txBody>
          <a:bodyPr/>
          <a:lstStyle/>
          <a:p>
            <a:r>
              <a:rPr lang="en-US" dirty="0"/>
              <a:t>By Tanner Sax</a:t>
            </a:r>
          </a:p>
        </p:txBody>
      </p:sp>
    </p:spTree>
    <p:extLst>
      <p:ext uri="{BB962C8B-B14F-4D97-AF65-F5344CB8AC3E}">
        <p14:creationId xmlns:p14="http://schemas.microsoft.com/office/powerpoint/2010/main" val="273960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4EBA-65E7-4CB1-A690-6EE77635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FBCA86-2159-42CE-A627-8BC706CDEC4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2" y="2056091"/>
            <a:ext cx="5040680" cy="382754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F4B6D3-7599-4DF9-A437-DA9FCCA80BD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83" y="2056091"/>
            <a:ext cx="6657445" cy="382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6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DB5699-78D2-4C68-A64D-47528255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7CE0E8-0B82-4319-8D66-60656306F9B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9" y="2027582"/>
            <a:ext cx="4866197" cy="39271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6DDE2F-E42B-44EC-8EFD-D01C82BC373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04" y="2027582"/>
            <a:ext cx="6814267" cy="39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93C8-323E-459F-9B99-0D56BDD0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Data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95F1BF5-DBCD-447E-88B4-C2621F926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191" y="1510145"/>
            <a:ext cx="7721617" cy="48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3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D9060D-D780-4BFF-8D46-49E3A496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B4D59C-A3E3-48C2-B8B8-EAB413874A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208" y="2052638"/>
            <a:ext cx="776736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7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014B-08ED-4690-A743-94E2D281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4BC38-88FD-4F13-BDB0-5DD40BF64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924929"/>
            <a:ext cx="4396338" cy="576262"/>
          </a:xfrm>
        </p:spPr>
        <p:txBody>
          <a:bodyPr/>
          <a:lstStyle/>
          <a:p>
            <a:r>
              <a:rPr lang="en-US" dirty="0"/>
              <a:t>7 Clusters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654EBE-2683-4FA0-9CB9-441B0AD9F48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1355" y="3094892"/>
            <a:ext cx="5573136" cy="216642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D8086-C371-43D4-8D39-7C57D84E3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7507" y="1897807"/>
            <a:ext cx="4396339" cy="576262"/>
          </a:xfrm>
        </p:spPr>
        <p:txBody>
          <a:bodyPr/>
          <a:lstStyle/>
          <a:p>
            <a:r>
              <a:rPr lang="en-US" dirty="0"/>
              <a:t>5 Clusters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AEC10D-D828-4E8B-B4EE-A4DD167D00D6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7507" y="3094891"/>
            <a:ext cx="5573137" cy="216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6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721E-002E-4915-9A81-B236E786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B717E2-29B2-4F41-8082-0781C386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is the most preferred</a:t>
            </a:r>
          </a:p>
          <a:p>
            <a:r>
              <a:rPr lang="en-US" dirty="0"/>
              <a:t>Washington D.C.</a:t>
            </a:r>
          </a:p>
          <a:p>
            <a:pPr lvl="1"/>
            <a:r>
              <a:rPr lang="en-US" dirty="0"/>
              <a:t>Information Technology is preferred more than other cities</a:t>
            </a:r>
          </a:p>
          <a:p>
            <a:pPr lvl="1"/>
            <a:r>
              <a:rPr lang="en-US" dirty="0"/>
              <a:t>Scala is not as important than in other cities</a:t>
            </a:r>
          </a:p>
          <a:p>
            <a:r>
              <a:rPr lang="en-US" dirty="0"/>
              <a:t>The best combinations include SQL and computer Science, Engineering, or Statistics</a:t>
            </a:r>
          </a:p>
          <a:p>
            <a:r>
              <a:rPr lang="en-US" dirty="0"/>
              <a:t>New York City </a:t>
            </a:r>
          </a:p>
          <a:p>
            <a:pPr lvl="1"/>
            <a:r>
              <a:rPr lang="en-US" dirty="0"/>
              <a:t>Python is more important than in other cities</a:t>
            </a:r>
          </a:p>
          <a:p>
            <a:r>
              <a:rPr lang="en-US" dirty="0"/>
              <a:t>Preferred programming language combinations</a:t>
            </a:r>
          </a:p>
          <a:p>
            <a:pPr lvl="1"/>
            <a:r>
              <a:rPr lang="en-US" dirty="0"/>
              <a:t>SQL and Python</a:t>
            </a:r>
          </a:p>
          <a:p>
            <a:pPr lvl="1"/>
            <a:r>
              <a:rPr lang="en-US" dirty="0"/>
              <a:t>SQL and SAS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49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78F3-B17A-48FB-815A-9CDE55A0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1229-B6A8-409A-9783-ED59CB0FE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emerging programming languages</a:t>
            </a:r>
          </a:p>
          <a:p>
            <a:r>
              <a:rPr lang="en-US" dirty="0"/>
              <a:t>Cluster new languages such as Julia with other similarly mentioned languages, to figure out which languages companies will pair it with</a:t>
            </a:r>
          </a:p>
          <a:p>
            <a:r>
              <a:rPr lang="en-US" dirty="0"/>
              <a:t>Collect data over several time periods</a:t>
            </a:r>
          </a:p>
          <a:p>
            <a:r>
              <a:rPr lang="en-US" dirty="0"/>
              <a:t>Create a model that predicts the appearance of Julia based on the appearances of other languages (Predictors)</a:t>
            </a:r>
          </a:p>
          <a:p>
            <a:r>
              <a:rPr lang="en-US" dirty="0"/>
              <a:t>Use the model to predict if Julia will become a more popular programming language, based on the other languages that companies are already using</a:t>
            </a:r>
          </a:p>
        </p:txBody>
      </p:sp>
    </p:spTree>
    <p:extLst>
      <p:ext uri="{BB962C8B-B14F-4D97-AF65-F5344CB8AC3E}">
        <p14:creationId xmlns:p14="http://schemas.microsoft.com/office/powerpoint/2010/main" val="420617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36B4-F10B-48BC-AC29-F8A7F4768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Analyst Jobs in the Northeast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43FD2-E0DA-4B51-9381-EE8AACAD1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51174"/>
            <a:ext cx="8825658" cy="861420"/>
          </a:xfrm>
        </p:spPr>
        <p:txBody>
          <a:bodyPr/>
          <a:lstStyle/>
          <a:p>
            <a:r>
              <a:rPr lang="en-US" dirty="0"/>
              <a:t>By Tanner Sax</a:t>
            </a:r>
          </a:p>
        </p:txBody>
      </p:sp>
    </p:spTree>
    <p:extLst>
      <p:ext uri="{BB962C8B-B14F-4D97-AF65-F5344CB8AC3E}">
        <p14:creationId xmlns:p14="http://schemas.microsoft.com/office/powerpoint/2010/main" val="259311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CD47F3-9E7C-45FE-8A9A-B3716F36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922999-F300-46DC-9752-EDFDF9BD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Introduction of problem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Glassdoor Web scrape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Analysis of data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Recommendations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Further research</a:t>
            </a:r>
          </a:p>
        </p:txBody>
      </p:sp>
    </p:spTree>
    <p:extLst>
      <p:ext uri="{BB962C8B-B14F-4D97-AF65-F5344CB8AC3E}">
        <p14:creationId xmlns:p14="http://schemas.microsoft.com/office/powerpoint/2010/main" val="32779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A259-A069-460A-87AE-8CDB06A3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/>
              <a:t>Introduction of problem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2793-C79E-4610-90F6-770E711E5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52870"/>
            <a:ext cx="8946541" cy="4033143"/>
          </a:xfrm>
        </p:spPr>
        <p:txBody>
          <a:bodyPr>
            <a:normAutofit/>
          </a:bodyPr>
          <a:lstStyle/>
          <a:p>
            <a:r>
              <a:rPr lang="en-US" sz="2400" dirty="0"/>
              <a:t>Massive shift to technology careers, involving a lot of data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Data analyst job to break into the industry</a:t>
            </a:r>
          </a:p>
          <a:p>
            <a:endParaRPr lang="en-US" sz="2400" dirty="0"/>
          </a:p>
          <a:p>
            <a:r>
              <a:rPr lang="en-US" sz="2400" b="1" dirty="0"/>
              <a:t>What are the most preferred programming language skills and degree fields?</a:t>
            </a:r>
          </a:p>
        </p:txBody>
      </p:sp>
    </p:spTree>
    <p:extLst>
      <p:ext uri="{BB962C8B-B14F-4D97-AF65-F5344CB8AC3E}">
        <p14:creationId xmlns:p14="http://schemas.microsoft.com/office/powerpoint/2010/main" val="154111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7BDF-C7B4-480C-844F-63429842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0A94-0706-4F84-AD69-5793B33C4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83026"/>
            <a:ext cx="8946541" cy="449911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Common Programming Languages:</a:t>
            </a:r>
          </a:p>
          <a:p>
            <a:endParaRPr lang="en-US" sz="2400" dirty="0"/>
          </a:p>
          <a:p>
            <a:pPr lvl="1"/>
            <a:r>
              <a:rPr lang="en-US" sz="2400" dirty="0"/>
              <a:t>Python</a:t>
            </a:r>
          </a:p>
          <a:p>
            <a:pPr lvl="1"/>
            <a:r>
              <a:rPr lang="en-US" sz="2400" dirty="0"/>
              <a:t>SQL</a:t>
            </a:r>
          </a:p>
          <a:p>
            <a:pPr lvl="1"/>
            <a:r>
              <a:rPr lang="en-US" sz="2400" dirty="0"/>
              <a:t>R</a:t>
            </a:r>
          </a:p>
          <a:p>
            <a:pPr lvl="1"/>
            <a:r>
              <a:rPr lang="en-US" sz="2400" dirty="0"/>
              <a:t>Java</a:t>
            </a:r>
          </a:p>
          <a:p>
            <a:pPr lvl="1"/>
            <a:r>
              <a:rPr lang="en-US" sz="2400" dirty="0" err="1"/>
              <a:t>Matlab</a:t>
            </a:r>
            <a:endParaRPr lang="en-US" sz="2400" dirty="0"/>
          </a:p>
          <a:p>
            <a:pPr lvl="1"/>
            <a:r>
              <a:rPr lang="en-US" sz="2400" dirty="0"/>
              <a:t>Scala</a:t>
            </a:r>
          </a:p>
          <a:p>
            <a:pPr lvl="1"/>
            <a:r>
              <a:rPr lang="en-US" sz="2400" dirty="0"/>
              <a:t>SAS</a:t>
            </a:r>
          </a:p>
          <a:p>
            <a:pPr lvl="1"/>
            <a:r>
              <a:rPr lang="en-US" sz="2400" dirty="0"/>
              <a:t>Julia</a:t>
            </a:r>
          </a:p>
          <a:p>
            <a:pPr marL="85725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2A6A-B5F8-4EE3-BDB6-0879AEF2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 of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C42CD-8FD0-4BDE-810A-DECFE7BB51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Degree Fields: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Accounting</a:t>
            </a:r>
          </a:p>
          <a:p>
            <a:r>
              <a:rPr lang="en-US" sz="2400" dirty="0"/>
              <a:t>Computer science</a:t>
            </a:r>
          </a:p>
          <a:p>
            <a:r>
              <a:rPr lang="en-US" sz="2400" dirty="0"/>
              <a:t>Finance</a:t>
            </a:r>
          </a:p>
          <a:p>
            <a:r>
              <a:rPr lang="en-US" sz="2400" dirty="0"/>
              <a:t>Economics</a:t>
            </a:r>
          </a:p>
          <a:p>
            <a:r>
              <a:rPr lang="en-US" sz="2400" dirty="0"/>
              <a:t>Engineering</a:t>
            </a:r>
          </a:p>
          <a:p>
            <a:r>
              <a:rPr lang="en-US" sz="2400" dirty="0"/>
              <a:t>Statistics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B1E5C-19B7-422D-9B78-A350052D447E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654675" y="2055813"/>
            <a:ext cx="4395788" cy="7591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Mathematics</a:t>
            </a:r>
          </a:p>
          <a:p>
            <a:r>
              <a:rPr lang="en-US" sz="2400" dirty="0"/>
              <a:t>Information technology</a:t>
            </a:r>
          </a:p>
          <a:p>
            <a:r>
              <a:rPr lang="en-US" sz="2400" dirty="0"/>
              <a:t>Physics</a:t>
            </a:r>
          </a:p>
          <a:p>
            <a:r>
              <a:rPr lang="en-US" sz="2400" dirty="0"/>
              <a:t>Software engineering</a:t>
            </a:r>
          </a:p>
          <a:p>
            <a:r>
              <a:rPr lang="en-US" sz="2400" dirty="0"/>
              <a:t>Chemistry</a:t>
            </a:r>
          </a:p>
          <a:p>
            <a:r>
              <a:rPr lang="en-US" sz="2400" dirty="0"/>
              <a:t>Information systems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0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B448-4EC3-4E37-93FA-1118E275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Glassdoor Web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19A2-24FD-4B87-B31E-0552DC86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4243"/>
            <a:ext cx="8946541" cy="476415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Number of pages, create data frame, iterate over pages, use </a:t>
            </a:r>
            <a:r>
              <a:rPr lang="en-US" b="1" dirty="0" err="1"/>
              <a:t>url</a:t>
            </a:r>
            <a:r>
              <a:rPr lang="en-US" b="1" dirty="0"/>
              <a:t> </a:t>
            </a:r>
          </a:p>
          <a:p>
            <a:endParaRPr lang="en-US" dirty="0"/>
          </a:p>
          <a:p>
            <a:r>
              <a:rPr lang="en-US" dirty="0" err="1"/>
              <a:t>page_result_start</a:t>
            </a:r>
            <a:r>
              <a:rPr lang="en-US" dirty="0"/>
              <a:t> &lt;- 1 # starting page </a:t>
            </a:r>
          </a:p>
          <a:p>
            <a:r>
              <a:rPr lang="en-US" dirty="0" err="1"/>
              <a:t>page_result_end</a:t>
            </a:r>
            <a:r>
              <a:rPr lang="en-US" dirty="0"/>
              <a:t> &lt;- 30  # last page results</a:t>
            </a:r>
          </a:p>
          <a:p>
            <a:endParaRPr lang="en-US" dirty="0"/>
          </a:p>
          <a:p>
            <a:r>
              <a:rPr lang="en-US" dirty="0" err="1"/>
              <a:t>full_df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()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page_result_start:page_result_end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url_base</a:t>
            </a:r>
            <a:r>
              <a:rPr lang="en-US" dirty="0"/>
              <a:t> &lt;- "https://www.glassdoor.com/Job/philadelphia-data-analyst-jobs-SRCH_IL.0,12_IC1152672_KO13,25."</a:t>
            </a:r>
          </a:p>
          <a:p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 &lt;- paste0(</a:t>
            </a:r>
            <a:r>
              <a:rPr lang="en-US" dirty="0" err="1"/>
              <a:t>url_base</a:t>
            </a:r>
            <a:r>
              <a:rPr lang="en-US" dirty="0"/>
              <a:t>, "_IP", </a:t>
            </a:r>
            <a:r>
              <a:rPr lang="en-US" dirty="0" err="1"/>
              <a:t>i</a:t>
            </a:r>
            <a:r>
              <a:rPr lang="en-US" dirty="0"/>
              <a:t>, ".</a:t>
            </a:r>
            <a:r>
              <a:rPr lang="en-US" dirty="0" err="1"/>
              <a:t>htm</a:t>
            </a:r>
            <a:r>
              <a:rPr lang="en-US" dirty="0"/>
              <a:t>")</a:t>
            </a:r>
          </a:p>
          <a:p>
            <a:r>
              <a:rPr lang="en-US" dirty="0"/>
              <a:t>  page &lt;- xml2::</a:t>
            </a:r>
            <a:r>
              <a:rPr lang="en-US" dirty="0" err="1"/>
              <a:t>read_html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909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5312-F995-4E5F-BDC7-765EA6EE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Glassdoor Web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9D39B-23C9-4374-9829-86104BC8E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34679"/>
          </a:xfrm>
        </p:spPr>
        <p:txBody>
          <a:bodyPr/>
          <a:lstStyle/>
          <a:p>
            <a:r>
              <a:rPr lang="en-US" b="1" dirty="0"/>
              <a:t>Links contain the job description page</a:t>
            </a:r>
          </a:p>
          <a:p>
            <a:endParaRPr lang="en-US" dirty="0"/>
          </a:p>
          <a:p>
            <a:r>
              <a:rPr lang="en-US" dirty="0"/>
              <a:t> # get links</a:t>
            </a:r>
          </a:p>
          <a:p>
            <a:r>
              <a:rPr lang="en-US" dirty="0"/>
              <a:t>  links &lt;- page %&gt;%</a:t>
            </a:r>
          </a:p>
          <a:p>
            <a:r>
              <a:rPr lang="en-US" dirty="0"/>
              <a:t>    </a:t>
            </a:r>
            <a:r>
              <a:rPr lang="en-US" dirty="0" err="1"/>
              <a:t>html_nodes</a:t>
            </a:r>
            <a:r>
              <a:rPr lang="en-US" dirty="0"/>
              <a:t>("div") %&gt;%</a:t>
            </a:r>
          </a:p>
          <a:p>
            <a:r>
              <a:rPr lang="en-US" dirty="0"/>
              <a:t>    </a:t>
            </a:r>
            <a:r>
              <a:rPr lang="en-US" dirty="0" err="1"/>
              <a:t>html_nodes</a:t>
            </a:r>
            <a:r>
              <a:rPr lang="en-US" dirty="0"/>
              <a:t>(</a:t>
            </a:r>
            <a:r>
              <a:rPr lang="en-US" dirty="0" err="1"/>
              <a:t>xpath</a:t>
            </a:r>
            <a:r>
              <a:rPr lang="en-US" dirty="0"/>
              <a:t> = '//*[@id="</a:t>
            </a:r>
            <a:r>
              <a:rPr lang="en-US" dirty="0" err="1"/>
              <a:t>MainCol</a:t>
            </a:r>
            <a:r>
              <a:rPr lang="en-US" dirty="0"/>
              <a:t>"]/div/</a:t>
            </a:r>
            <a:r>
              <a:rPr lang="en-US" dirty="0" err="1"/>
              <a:t>ul</a:t>
            </a:r>
            <a:r>
              <a:rPr lang="en-US" dirty="0"/>
              <a:t>/li/div[2]/div[1]/div[1]/a') %&gt;%</a:t>
            </a:r>
          </a:p>
          <a:p>
            <a:r>
              <a:rPr lang="en-US" dirty="0"/>
              <a:t>    </a:t>
            </a:r>
            <a:r>
              <a:rPr lang="en-US" dirty="0" err="1"/>
              <a:t>html_attr</a:t>
            </a:r>
            <a:r>
              <a:rPr lang="en-US" dirty="0"/>
              <a:t>("</a:t>
            </a:r>
            <a:r>
              <a:rPr lang="en-US" dirty="0" err="1"/>
              <a:t>href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3643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4B6E-43DE-4DEF-A264-32A940C2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Glassdoor Web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35AA-17BA-46F7-A7BE-3507F3E9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32452"/>
            <a:ext cx="8946541" cy="5625548"/>
          </a:xfrm>
        </p:spPr>
        <p:txBody>
          <a:bodyPr>
            <a:noAutofit/>
          </a:bodyPr>
          <a:lstStyle/>
          <a:p>
            <a:r>
              <a:rPr lang="en-US" sz="1800" b="1" dirty="0"/>
              <a:t>Iterate along links, Retrieve entire job summary</a:t>
            </a:r>
            <a:endParaRPr lang="en-US" sz="1800" dirty="0"/>
          </a:p>
          <a:p>
            <a:r>
              <a:rPr lang="en-US" sz="1800" dirty="0" err="1"/>
              <a:t>job_description</a:t>
            </a:r>
            <a:r>
              <a:rPr lang="en-US" sz="1800" dirty="0"/>
              <a:t> &lt;- c()</a:t>
            </a:r>
          </a:p>
          <a:p>
            <a:r>
              <a:rPr lang="en-US" sz="1800" dirty="0"/>
              <a:t>  for(</a:t>
            </a:r>
            <a:r>
              <a:rPr lang="en-US" sz="1800" dirty="0" err="1"/>
              <a:t>i</a:t>
            </a:r>
            <a:r>
              <a:rPr lang="en-US" sz="1800" dirty="0"/>
              <a:t> in </a:t>
            </a:r>
            <a:r>
              <a:rPr lang="en-US" sz="1800" dirty="0" err="1"/>
              <a:t>seq_along</a:t>
            </a:r>
            <a:r>
              <a:rPr lang="en-US" sz="1800" dirty="0"/>
              <a:t>(links))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url</a:t>
            </a:r>
            <a:r>
              <a:rPr lang="en-US" sz="1800" dirty="0"/>
              <a:t> &lt;- paste0("https://www.glassdoor.com", links[</a:t>
            </a:r>
            <a:r>
              <a:rPr lang="en-US" sz="1800" dirty="0" err="1"/>
              <a:t>i</a:t>
            </a:r>
            <a:r>
              <a:rPr lang="en-US" sz="1800" dirty="0"/>
              <a:t>])</a:t>
            </a:r>
          </a:p>
          <a:p>
            <a:r>
              <a:rPr lang="en-US" sz="1800" dirty="0"/>
              <a:t>    result &lt;- try({  </a:t>
            </a:r>
          </a:p>
          <a:p>
            <a:r>
              <a:rPr lang="en-US" sz="1800" dirty="0"/>
              <a:t>    page &lt;- xml2::</a:t>
            </a:r>
            <a:r>
              <a:rPr lang="en-US" sz="1800" dirty="0" err="1"/>
              <a:t>read_html</a:t>
            </a:r>
            <a:r>
              <a:rPr lang="en-US" sz="1800" dirty="0"/>
              <a:t>(</a:t>
            </a:r>
            <a:r>
              <a:rPr lang="en-US" sz="1800" dirty="0" err="1"/>
              <a:t>url</a:t>
            </a:r>
            <a:r>
              <a:rPr lang="en-US" sz="1800" dirty="0"/>
              <a:t>)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job_description</a:t>
            </a:r>
            <a:r>
              <a:rPr lang="en-US" sz="1800" dirty="0"/>
              <a:t>[[</a:t>
            </a:r>
            <a:r>
              <a:rPr lang="en-US" sz="1800" dirty="0" err="1"/>
              <a:t>i</a:t>
            </a:r>
            <a:r>
              <a:rPr lang="en-US" sz="1800" dirty="0"/>
              <a:t>]] &lt;- page %&gt;%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html_nodes</a:t>
            </a:r>
            <a:r>
              <a:rPr lang="en-US" sz="1800" dirty="0"/>
              <a:t>("div")  %&gt;%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html_nodes</a:t>
            </a:r>
            <a:r>
              <a:rPr lang="en-US" sz="1800" dirty="0"/>
              <a:t>('.</a:t>
            </a:r>
            <a:r>
              <a:rPr lang="en-US" sz="1800" dirty="0" err="1"/>
              <a:t>jobDesc</a:t>
            </a:r>
            <a:r>
              <a:rPr lang="en-US" sz="1800" dirty="0"/>
              <a:t>') %&gt;%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html_text</a:t>
            </a:r>
            <a:r>
              <a:rPr lang="en-US" sz="1800" dirty="0"/>
              <a:t>() %&gt;% 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stri_trim_both</a:t>
            </a:r>
            <a:r>
              <a:rPr lang="en-US" sz="1800" dirty="0"/>
              <a:t>()</a:t>
            </a:r>
          </a:p>
          <a:p>
            <a:r>
              <a:rPr lang="en-US" sz="1800" dirty="0"/>
              <a:t>    } ,silent = TRUE)</a:t>
            </a:r>
          </a:p>
          <a:p>
            <a:r>
              <a:rPr lang="en-US" sz="1800" dirty="0"/>
              <a:t>if(!inherits(result, "try-error")) result}</a:t>
            </a:r>
          </a:p>
        </p:txBody>
      </p:sp>
    </p:spTree>
    <p:extLst>
      <p:ext uri="{BB962C8B-B14F-4D97-AF65-F5344CB8AC3E}">
        <p14:creationId xmlns:p14="http://schemas.microsoft.com/office/powerpoint/2010/main" val="120949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E3FE-DDEB-4FFD-97E1-0CB76E8D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123937-0D73-4C0D-8FB8-4EBE1F0B9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95110"/>
            <a:ext cx="8946541" cy="1578178"/>
          </a:xfrm>
        </p:spPr>
        <p:txBody>
          <a:bodyPr/>
          <a:lstStyle/>
          <a:p>
            <a:r>
              <a:rPr lang="en-US" dirty="0"/>
              <a:t>Binary columns to show appearances of keywords</a:t>
            </a:r>
          </a:p>
          <a:p>
            <a:r>
              <a:rPr lang="en-US" dirty="0"/>
              <a:t>Mean of the columns represent percent of job postings that contain the keyword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BA5464-2603-42F2-B98B-7B7EDF9B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96" y="3429000"/>
            <a:ext cx="9252008" cy="236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67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596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Data Analyst Jobs in the Northeast U.S.</vt:lpstr>
      <vt:lpstr>Agenda</vt:lpstr>
      <vt:lpstr>Introduction of problem </vt:lpstr>
      <vt:lpstr>Introduction of problem</vt:lpstr>
      <vt:lpstr>Introduction of problem</vt:lpstr>
      <vt:lpstr>Glassdoor Web Scrape</vt:lpstr>
      <vt:lpstr>Glassdoor Web Scrape</vt:lpstr>
      <vt:lpstr>Glassdoor Web Scrape</vt:lpstr>
      <vt:lpstr>Analysis of Data</vt:lpstr>
      <vt:lpstr>Analysis of Data</vt:lpstr>
      <vt:lpstr>Analysis of Data</vt:lpstr>
      <vt:lpstr>Analysis of Data</vt:lpstr>
      <vt:lpstr>Analysis of Data</vt:lpstr>
      <vt:lpstr>Analysis of Data</vt:lpstr>
      <vt:lpstr>Recommendations</vt:lpstr>
      <vt:lpstr>Further Research</vt:lpstr>
      <vt:lpstr>Data Analyst Jobs in the Northeast U.S.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Jobs in the Northeast U.S.</dc:title>
  <dc:creator>Tanner Sax</dc:creator>
  <cp:lastModifiedBy>Tanner Sax</cp:lastModifiedBy>
  <cp:revision>10</cp:revision>
  <dcterms:created xsi:type="dcterms:W3CDTF">2019-01-08T00:52:05Z</dcterms:created>
  <dcterms:modified xsi:type="dcterms:W3CDTF">2019-01-08T16:22:24Z</dcterms:modified>
</cp:coreProperties>
</file>