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abin"/>
      <p:regular r:id="rId18"/>
      <p:bold r:id="rId19"/>
      <p:italic r:id="rId20"/>
      <p:boldItalic r:id="rId21"/>
    </p:embeddedFont>
    <p:embeddedFont>
      <p:font typeface="NTR"/>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abin-italic.fntdata"/><Relationship Id="rId11" Type="http://schemas.openxmlformats.org/officeDocument/2006/relationships/slide" Target="slides/slide6.xml"/><Relationship Id="rId22" Type="http://schemas.openxmlformats.org/officeDocument/2006/relationships/font" Target="fonts/NTR-regular.fntdata"/><Relationship Id="rId10" Type="http://schemas.openxmlformats.org/officeDocument/2006/relationships/slide" Target="slides/slide5.xml"/><Relationship Id="rId21" Type="http://schemas.openxmlformats.org/officeDocument/2006/relationships/font" Target="fonts/Cabin-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abin-bold.fntdata"/><Relationship Id="rId6" Type="http://schemas.openxmlformats.org/officeDocument/2006/relationships/slide" Target="slides/slide1.xml"/><Relationship Id="rId18" Type="http://schemas.openxmlformats.org/officeDocument/2006/relationships/font" Target="fonts/Cabi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Phil will do introduction</a:t>
            </a:r>
            <a:endParaRPr/>
          </a:p>
          <a:p>
            <a:pPr indent="0" lvl="0" marL="0" rtl="0" algn="l">
              <a:spcBef>
                <a:spcPts val="0"/>
              </a:spcBef>
              <a:spcAft>
                <a:spcPts val="0"/>
              </a:spcAft>
              <a:buNone/>
            </a:pPr>
            <a:r>
              <a:rPr lang="en-US"/>
              <a:t>We are Team 2, our project is an app that assists the user in various ways with the fiddle or violin instrument. </a:t>
            </a:r>
            <a:endParaRPr/>
          </a:p>
        </p:txBody>
      </p:sp>
      <p:sp>
        <p:nvSpPr>
          <p:cNvPr id="101" name="Google Shape;10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e2aa40c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e2aa40c4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4e2aa40c4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e2e0836b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e2e0836b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4e2e0836b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e2e0836b4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e2e0836b4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4e2e0836b4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Phil will handle slide. </a:t>
            </a:r>
            <a:endParaRPr/>
          </a:p>
          <a:p>
            <a:pPr indent="0" lvl="0" marL="0" rtl="0" algn="l">
              <a:spcBef>
                <a:spcPts val="0"/>
              </a:spcBef>
              <a:spcAft>
                <a:spcPts val="0"/>
              </a:spcAft>
              <a:buNone/>
            </a:pPr>
            <a:r>
              <a:rPr lang="en-US"/>
              <a:t>Our app will allow for profiles to be made that keep track of progression with learning the instrument. It will also help the user tune their instrument, learn basic scales, and keep up with tempo.</a:t>
            </a:r>
            <a:endParaRPr/>
          </a:p>
        </p:txBody>
      </p:sp>
      <p:sp>
        <p:nvSpPr>
          <p:cNvPr id="108" name="Google Shape;10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Phil can cover this slide, but may be Tanner should since he did Req. doc</a:t>
            </a:r>
            <a:endParaRPr/>
          </a:p>
        </p:txBody>
      </p:sp>
      <p:sp>
        <p:nvSpPr>
          <p:cNvPr id="115" name="Google Shape;11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Derek will speak on this slide</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Derek will speak on this slide</a:t>
            </a:r>
            <a:endParaRPr/>
          </a:p>
        </p:txBody>
      </p:sp>
      <p:sp>
        <p:nvSpPr>
          <p:cNvPr id="129" name="Google Shape;12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Derek will speak on this slide</a:t>
            </a:r>
            <a:endParaRPr/>
          </a:p>
        </p:txBody>
      </p:sp>
      <p:sp>
        <p:nvSpPr>
          <p:cNvPr id="136" name="Google Shape;13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Derek will speak on this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general plan will be outlined here. We plan to first build the shared backend code as well as the shared user interface. Once that is finished, we will build the platform specific C# code.</a:t>
            </a:r>
            <a:endParaRPr/>
          </a:p>
        </p:txBody>
      </p:sp>
      <p:sp>
        <p:nvSpPr>
          <p:cNvPr id="146" name="Google Shape;14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Phil will talk here. Used a gantt chart template from Excel that is fairly easy to use and user friendly. Since we are still in the early stages of this project, it doesn’t have much. However, it will be updated regularly. </a:t>
            </a:r>
            <a:endParaRPr/>
          </a:p>
        </p:txBody>
      </p:sp>
      <p:sp>
        <p:nvSpPr>
          <p:cNvPr id="162" name="Google Shape;16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lstStyle>
            <a:lvl1pPr lvl="0" algn="ctr">
              <a:lnSpc>
                <a:spcPct val="90000"/>
              </a:lnSpc>
              <a:spcBef>
                <a:spcPts val="0"/>
              </a:spcBef>
              <a:spcAft>
                <a:spcPts val="0"/>
              </a:spcAft>
              <a:buClr>
                <a:srgbClr val="262626"/>
              </a:buClr>
              <a:buSzPts val="3800"/>
              <a:buFont typeface="Cabin"/>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1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lstStyle>
            <a:lvl1pPr lvl="0" algn="ctr">
              <a:lnSpc>
                <a:spcPct val="90000"/>
              </a:lnSpc>
              <a:spcBef>
                <a:spcPts val="0"/>
              </a:spcBef>
              <a:spcAft>
                <a:spcPts val="0"/>
              </a:spcAft>
              <a:buClr>
                <a:srgbClr val="262626"/>
              </a:buClr>
              <a:buSzPts val="2200"/>
              <a:buFont typeface="Cabin"/>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rgbClr val="FEFEFE"/>
                </a:solidFill>
                <a:latin typeface="Cabin"/>
                <a:ea typeface="Cabin"/>
                <a:cs typeface="Cabin"/>
                <a:sym typeface="Cabin"/>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Cabin"/>
                <a:ea typeface="Cabin"/>
                <a:cs typeface="Cabin"/>
                <a:sym typeface="Cabin"/>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Cabin"/>
                <a:ea typeface="Cabin"/>
                <a:cs typeface="Cabin"/>
                <a:sym typeface="Cabin"/>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Cabin"/>
                <a:ea typeface="Cabin"/>
                <a:cs typeface="Cabin"/>
                <a:sym typeface="Cabin"/>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Cabin"/>
                <a:ea typeface="Cabin"/>
                <a:cs typeface="Cabin"/>
                <a:sym typeface="Cabin"/>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Cabin"/>
                <a:ea typeface="Cabin"/>
                <a:cs typeface="Cabin"/>
                <a:sym typeface="Cabin"/>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Cabin"/>
                <a:ea typeface="Cabin"/>
                <a:cs typeface="Cabin"/>
                <a:sym typeface="Cabin"/>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Cabin"/>
                <a:ea typeface="Cabin"/>
                <a:cs typeface="Cabin"/>
                <a:sym typeface="Cabin"/>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Cabin"/>
                <a:ea typeface="Cabin"/>
                <a:cs typeface="Cabin"/>
                <a:sym typeface="Cabin"/>
              </a:defRPr>
            </a:lvl9pPr>
          </a:lstStyle>
          <a:p/>
        </p:txBody>
      </p:sp>
      <p:sp>
        <p:nvSpPr>
          <p:cNvPr id="82" name="Google Shape;82;p1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3" name="Google Shape;83;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6" name="Shape 86"/>
        <p:cNvGrpSpPr/>
        <p:nvPr/>
      </p:nvGrpSpPr>
      <p:grpSpPr>
        <a:xfrm>
          <a:off x="0" y="0"/>
          <a:ext cx="0" cy="0"/>
          <a:chOff x="0" y="0"/>
          <a:chExt cx="0" cy="0"/>
        </a:xfrm>
      </p:grpSpPr>
      <p:sp>
        <p:nvSpPr>
          <p:cNvPr id="87" name="Google Shape;87;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9" name="Google Shape;89;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4"/>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4"/>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 name="Google Shape;30;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2"/>
        </a:solidFill>
      </p:bgPr>
    </p:bg>
    <p:spTree>
      <p:nvGrpSpPr>
        <p:cNvPr id="33" name="Shape 33"/>
        <p:cNvGrpSpPr/>
        <p:nvPr/>
      </p:nvGrpSpPr>
      <p:grpSpPr>
        <a:xfrm>
          <a:off x="0" y="0"/>
          <a:ext cx="0" cy="0"/>
          <a:chOff x="0" y="0"/>
          <a:chExt cx="0" cy="0"/>
        </a:xfrm>
      </p:grpSpPr>
      <p:sp>
        <p:nvSpPr>
          <p:cNvPr id="34" name="Google Shape;34;p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lstStyle>
            <a:lvl1pPr lvl="0" algn="ctr">
              <a:lnSpc>
                <a:spcPct val="90000"/>
              </a:lnSpc>
              <a:spcBef>
                <a:spcPts val="0"/>
              </a:spcBef>
              <a:spcAft>
                <a:spcPts val="0"/>
              </a:spcAft>
              <a:buClr>
                <a:srgbClr val="262626"/>
              </a:buClr>
              <a:buSzPts val="3800"/>
              <a:buFont typeface="Cabin"/>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6" name="Google Shape;36;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1"/>
        </a:solidFill>
      </p:bgPr>
    </p:bg>
    <p:spTree>
      <p:nvGrpSpPr>
        <p:cNvPr id="39" name="Shape 39"/>
        <p:cNvGrpSpPr/>
        <p:nvPr/>
      </p:nvGrpSpPr>
      <p:grpSpPr>
        <a:xfrm>
          <a:off x="0" y="0"/>
          <a:ext cx="0" cy="0"/>
          <a:chOff x="0" y="0"/>
          <a:chExt cx="0" cy="0"/>
        </a:xfrm>
      </p:grpSpPr>
      <p:sp>
        <p:nvSpPr>
          <p:cNvPr id="40" name="Google Shape;40;p6"/>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lstStyle>
            <a:lvl1pPr lvl="0" algn="ctr">
              <a:lnSpc>
                <a:spcPct val="90000"/>
              </a:lnSpc>
              <a:spcBef>
                <a:spcPts val="0"/>
              </a:spcBef>
              <a:spcAft>
                <a:spcPts val="0"/>
              </a:spcAft>
              <a:buClr>
                <a:srgbClr val="262626"/>
              </a:buClr>
              <a:buSzPts val="3800"/>
              <a:buFont typeface="Cabin"/>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2" name="Google Shape;42;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8" name="Google Shape;48;p7"/>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9" name="Google Shape;49;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lstStyle>
            <a:lvl1pPr indent="-228600" lvl="0" marL="457200" algn="ctr">
              <a:lnSpc>
                <a:spcPct val="100000"/>
              </a:lnSpc>
              <a:spcBef>
                <a:spcPts val="1000"/>
              </a:spcBef>
              <a:spcAft>
                <a:spcPts val="0"/>
              </a:spcAft>
              <a:buSzPts val="1900"/>
              <a:buNone/>
              <a:defRPr b="0" sz="1900" cap="none">
                <a:solidFill>
                  <a:srgbClr val="858585"/>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4" name="Google Shape;54;p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5" name="Google Shape;55;p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6" name="Google Shape;56;p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lstStyle>
            <a:lvl1pPr indent="-228600" lvl="0" marL="457200" algn="ctr">
              <a:lnSpc>
                <a:spcPct val="100000"/>
              </a:lnSpc>
              <a:spcBef>
                <a:spcPts val="1000"/>
              </a:spcBef>
              <a:spcAft>
                <a:spcPts val="0"/>
              </a:spcAft>
              <a:buSzPts val="1900"/>
              <a:buNone/>
              <a:defRPr b="0" sz="1900" cap="none">
                <a:solidFill>
                  <a:srgbClr val="858585"/>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Google Shape;62;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1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lstStyle>
            <a:lvl1pPr lvl="0" algn="ctr">
              <a:lnSpc>
                <a:spcPct val="90000"/>
              </a:lnSpc>
              <a:spcBef>
                <a:spcPts val="0"/>
              </a:spcBef>
              <a:spcAft>
                <a:spcPts val="0"/>
              </a:spcAft>
              <a:buClr>
                <a:srgbClr val="262626"/>
              </a:buClr>
              <a:buSzPts val="2200"/>
              <a:buFont typeface="Cabin"/>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4" name="Google Shape;74;p1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5" name="Google Shape;75;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marR="0" rtl="0" algn="ctr">
              <a:lnSpc>
                <a:spcPct val="90000"/>
              </a:lnSpc>
              <a:spcBef>
                <a:spcPts val="0"/>
              </a:spcBef>
              <a:spcAft>
                <a:spcPts val="0"/>
              </a:spcAft>
              <a:buClr>
                <a:srgbClr val="262626"/>
              </a:buClr>
              <a:buSzPts val="2800"/>
              <a:buFont typeface="Cabin"/>
              <a:buNone/>
              <a:defRPr b="0" i="0" sz="28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Cabin"/>
                <a:ea typeface="Cabin"/>
                <a:cs typeface="Cabin"/>
                <a:sym typeface="Cabin"/>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Cabin"/>
                <a:ea typeface="Cabin"/>
                <a:cs typeface="Cabin"/>
                <a:sym typeface="Cabin"/>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Cabin"/>
                <a:ea typeface="Cabin"/>
                <a:cs typeface="Cabin"/>
                <a:sym typeface="Cabin"/>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Cabin"/>
                <a:ea typeface="Cabin"/>
                <a:cs typeface="Cabin"/>
                <a:sym typeface="Cabin"/>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Cabin"/>
                <a:ea typeface="Cabin"/>
                <a:cs typeface="Cabin"/>
                <a:sym typeface="Cabin"/>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Cabin"/>
                <a:ea typeface="Cabin"/>
                <a:cs typeface="Cabin"/>
                <a:sym typeface="Cabin"/>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Cabin"/>
                <a:ea typeface="Cabin"/>
                <a:cs typeface="Cabin"/>
                <a:sym typeface="Cabin"/>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Cabin"/>
                <a:ea typeface="Cabin"/>
                <a:cs typeface="Cabin"/>
                <a:sym typeface="Cabin"/>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Cabin"/>
                <a:ea typeface="Cabin"/>
                <a:cs typeface="Cabin"/>
                <a:sym typeface="Cabin"/>
              </a:defRPr>
            </a:lvl9pPr>
          </a:lstStyle>
          <a:p/>
        </p:txBody>
      </p:sp>
      <p:sp>
        <p:nvSpPr>
          <p:cNvPr id="12" name="Google Shape;12;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13" name="Google Shape;13;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14" name="Google Shape;14;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Cabin"/>
                <a:ea typeface="Cabin"/>
                <a:cs typeface="Cabin"/>
                <a:sym typeface="Cabin"/>
              </a:defRPr>
            </a:lvl1pPr>
            <a:lvl2pPr indent="0" lvl="1" marL="0" marR="0" rtl="0" algn="ctr">
              <a:spcBef>
                <a:spcPts val="0"/>
              </a:spcBef>
              <a:buNone/>
              <a:defRPr b="0" i="0" sz="1100" u="none" cap="none" strike="noStrike">
                <a:solidFill>
                  <a:srgbClr val="FFFFFF"/>
                </a:solidFill>
                <a:latin typeface="Cabin"/>
                <a:ea typeface="Cabin"/>
                <a:cs typeface="Cabin"/>
                <a:sym typeface="Cabin"/>
              </a:defRPr>
            </a:lvl2pPr>
            <a:lvl3pPr indent="0" lvl="2" marL="0" marR="0" rtl="0" algn="ctr">
              <a:spcBef>
                <a:spcPts val="0"/>
              </a:spcBef>
              <a:buNone/>
              <a:defRPr b="0" i="0" sz="1100" u="none" cap="none" strike="noStrike">
                <a:solidFill>
                  <a:srgbClr val="FFFFFF"/>
                </a:solidFill>
                <a:latin typeface="Cabin"/>
                <a:ea typeface="Cabin"/>
                <a:cs typeface="Cabin"/>
                <a:sym typeface="Cabin"/>
              </a:defRPr>
            </a:lvl3pPr>
            <a:lvl4pPr indent="0" lvl="3" marL="0" marR="0" rtl="0" algn="ctr">
              <a:spcBef>
                <a:spcPts val="0"/>
              </a:spcBef>
              <a:buNone/>
              <a:defRPr b="0" i="0" sz="1100" u="none" cap="none" strike="noStrike">
                <a:solidFill>
                  <a:srgbClr val="FFFFFF"/>
                </a:solidFill>
                <a:latin typeface="Cabin"/>
                <a:ea typeface="Cabin"/>
                <a:cs typeface="Cabin"/>
                <a:sym typeface="Cabin"/>
              </a:defRPr>
            </a:lvl4pPr>
            <a:lvl5pPr indent="0" lvl="4" marL="0" marR="0" rtl="0" algn="ctr">
              <a:spcBef>
                <a:spcPts val="0"/>
              </a:spcBef>
              <a:buNone/>
              <a:defRPr b="0" i="0" sz="1100" u="none" cap="none" strike="noStrike">
                <a:solidFill>
                  <a:srgbClr val="FFFFFF"/>
                </a:solidFill>
                <a:latin typeface="Cabin"/>
                <a:ea typeface="Cabin"/>
                <a:cs typeface="Cabin"/>
                <a:sym typeface="Cabin"/>
              </a:defRPr>
            </a:lvl5pPr>
            <a:lvl6pPr indent="0" lvl="5" marL="0" marR="0" rtl="0" algn="ctr">
              <a:spcBef>
                <a:spcPts val="0"/>
              </a:spcBef>
              <a:buNone/>
              <a:defRPr b="0" i="0" sz="1100" u="none" cap="none" strike="noStrike">
                <a:solidFill>
                  <a:srgbClr val="FFFFFF"/>
                </a:solidFill>
                <a:latin typeface="Cabin"/>
                <a:ea typeface="Cabin"/>
                <a:cs typeface="Cabin"/>
                <a:sym typeface="Cabin"/>
              </a:defRPr>
            </a:lvl6pPr>
            <a:lvl7pPr indent="0" lvl="6" marL="0" marR="0" rtl="0" algn="ctr">
              <a:spcBef>
                <a:spcPts val="0"/>
              </a:spcBef>
              <a:buNone/>
              <a:defRPr b="0" i="0" sz="1100" u="none" cap="none" strike="noStrike">
                <a:solidFill>
                  <a:srgbClr val="FFFFFF"/>
                </a:solidFill>
                <a:latin typeface="Cabin"/>
                <a:ea typeface="Cabin"/>
                <a:cs typeface="Cabin"/>
                <a:sym typeface="Cabin"/>
              </a:defRPr>
            </a:lvl7pPr>
            <a:lvl8pPr indent="0" lvl="7" marL="0" marR="0" rtl="0" algn="ctr">
              <a:spcBef>
                <a:spcPts val="0"/>
              </a:spcBef>
              <a:buNone/>
              <a:defRPr b="0" i="0" sz="1100" u="none" cap="none" strike="noStrike">
                <a:solidFill>
                  <a:srgbClr val="FFFFFF"/>
                </a:solidFill>
                <a:latin typeface="Cabin"/>
                <a:ea typeface="Cabin"/>
                <a:cs typeface="Cabin"/>
                <a:sym typeface="Cabin"/>
              </a:defRPr>
            </a:lvl8pPr>
            <a:lvl9pPr indent="0" lvl="8" marL="0" marR="0" rtl="0" algn="ctr">
              <a:spcBef>
                <a:spcPts val="0"/>
              </a:spcBef>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marR="0" rtl="0" algn="ctr">
              <a:lnSpc>
                <a:spcPct val="90000"/>
              </a:lnSpc>
              <a:spcBef>
                <a:spcPts val="0"/>
              </a:spcBef>
              <a:spcAft>
                <a:spcPts val="0"/>
              </a:spcAft>
              <a:buClr>
                <a:srgbClr val="262626"/>
              </a:buClr>
              <a:buSzPts val="2800"/>
              <a:buFont typeface="Cabin"/>
              <a:buNone/>
              <a:defRPr b="0" i="0" sz="2800" u="none" cap="none" strike="noStrik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Cabin"/>
                <a:ea typeface="Cabin"/>
                <a:cs typeface="Cabin"/>
                <a:sym typeface="Cabin"/>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Cabin"/>
                <a:ea typeface="Cabin"/>
                <a:cs typeface="Cabin"/>
                <a:sym typeface="Cabin"/>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Cabin"/>
                <a:ea typeface="Cabin"/>
                <a:cs typeface="Cabin"/>
                <a:sym typeface="Cabin"/>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Cabin"/>
                <a:ea typeface="Cabin"/>
                <a:cs typeface="Cabin"/>
                <a:sym typeface="Cabin"/>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Cabin"/>
                <a:ea typeface="Cabin"/>
                <a:cs typeface="Cabin"/>
                <a:sym typeface="Cabin"/>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4" name="Google Shape;24;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5" name="Google Shape;25;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chemeClr val="dk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6" name="Google Shape;26;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Cabin"/>
                <a:ea typeface="Cabin"/>
                <a:cs typeface="Cabin"/>
                <a:sym typeface="Cabin"/>
              </a:defRPr>
            </a:lvl1pPr>
            <a:lvl2pPr indent="0" lvl="1" marL="0" marR="0" rtl="0" algn="ctr">
              <a:spcBef>
                <a:spcPts val="0"/>
              </a:spcBef>
              <a:buNone/>
              <a:defRPr b="0" i="0" sz="1100" u="none" cap="none" strike="noStrike">
                <a:solidFill>
                  <a:srgbClr val="FFFFFF"/>
                </a:solidFill>
                <a:latin typeface="Cabin"/>
                <a:ea typeface="Cabin"/>
                <a:cs typeface="Cabin"/>
                <a:sym typeface="Cabin"/>
              </a:defRPr>
            </a:lvl2pPr>
            <a:lvl3pPr indent="0" lvl="2" marL="0" marR="0" rtl="0" algn="ctr">
              <a:spcBef>
                <a:spcPts val="0"/>
              </a:spcBef>
              <a:buNone/>
              <a:defRPr b="0" i="0" sz="1100" u="none" cap="none" strike="noStrike">
                <a:solidFill>
                  <a:srgbClr val="FFFFFF"/>
                </a:solidFill>
                <a:latin typeface="Cabin"/>
                <a:ea typeface="Cabin"/>
                <a:cs typeface="Cabin"/>
                <a:sym typeface="Cabin"/>
              </a:defRPr>
            </a:lvl3pPr>
            <a:lvl4pPr indent="0" lvl="3" marL="0" marR="0" rtl="0" algn="ctr">
              <a:spcBef>
                <a:spcPts val="0"/>
              </a:spcBef>
              <a:buNone/>
              <a:defRPr b="0" i="0" sz="1100" u="none" cap="none" strike="noStrike">
                <a:solidFill>
                  <a:srgbClr val="FFFFFF"/>
                </a:solidFill>
                <a:latin typeface="Cabin"/>
                <a:ea typeface="Cabin"/>
                <a:cs typeface="Cabin"/>
                <a:sym typeface="Cabin"/>
              </a:defRPr>
            </a:lvl4pPr>
            <a:lvl5pPr indent="0" lvl="4" marL="0" marR="0" rtl="0" algn="ctr">
              <a:spcBef>
                <a:spcPts val="0"/>
              </a:spcBef>
              <a:buNone/>
              <a:defRPr b="0" i="0" sz="1100" u="none" cap="none" strike="noStrike">
                <a:solidFill>
                  <a:srgbClr val="FFFFFF"/>
                </a:solidFill>
                <a:latin typeface="Cabin"/>
                <a:ea typeface="Cabin"/>
                <a:cs typeface="Cabin"/>
                <a:sym typeface="Cabin"/>
              </a:defRPr>
            </a:lvl5pPr>
            <a:lvl6pPr indent="0" lvl="5" marL="0" marR="0" rtl="0" algn="ctr">
              <a:spcBef>
                <a:spcPts val="0"/>
              </a:spcBef>
              <a:buNone/>
              <a:defRPr b="0" i="0" sz="1100" u="none" cap="none" strike="noStrike">
                <a:solidFill>
                  <a:srgbClr val="FFFFFF"/>
                </a:solidFill>
                <a:latin typeface="Cabin"/>
                <a:ea typeface="Cabin"/>
                <a:cs typeface="Cabin"/>
                <a:sym typeface="Cabin"/>
              </a:defRPr>
            </a:lvl6pPr>
            <a:lvl7pPr indent="0" lvl="6" marL="0" marR="0" rtl="0" algn="ctr">
              <a:spcBef>
                <a:spcPts val="0"/>
              </a:spcBef>
              <a:buNone/>
              <a:defRPr b="0" i="0" sz="1100" u="none" cap="none" strike="noStrike">
                <a:solidFill>
                  <a:srgbClr val="FFFFFF"/>
                </a:solidFill>
                <a:latin typeface="Cabin"/>
                <a:ea typeface="Cabin"/>
                <a:cs typeface="Cabin"/>
                <a:sym typeface="Cabin"/>
              </a:defRPr>
            </a:lvl7pPr>
            <a:lvl8pPr indent="0" lvl="7" marL="0" marR="0" rtl="0" algn="ctr">
              <a:spcBef>
                <a:spcPts val="0"/>
              </a:spcBef>
              <a:buNone/>
              <a:defRPr b="0" i="0" sz="1100" u="none" cap="none" strike="noStrike">
                <a:solidFill>
                  <a:srgbClr val="FFFFFF"/>
                </a:solidFill>
                <a:latin typeface="Cabin"/>
                <a:ea typeface="Cabin"/>
                <a:cs typeface="Cabin"/>
                <a:sym typeface="Cabin"/>
              </a:defRPr>
            </a:lvl8pPr>
            <a:lvl9pPr indent="0" lvl="8" marL="0" marR="0" rtl="0" algn="ctr">
              <a:spcBef>
                <a:spcPts val="0"/>
              </a:spcBef>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visualstudio.microsoft.com/xamarin/"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420"/>
              <a:buFont typeface="Cabin"/>
              <a:buNone/>
            </a:pPr>
            <a:r>
              <a:rPr lang="en-US" sz="3420"/>
              <a:t>FID’LIN: </a:t>
            </a:r>
            <a:br>
              <a:rPr lang="en-US" sz="3420"/>
            </a:br>
            <a:r>
              <a:rPr lang="en-US" sz="3420"/>
              <a:t>THE FIDDLE AND VIOLIN PRACTICE APP</a:t>
            </a:r>
            <a:endParaRPr/>
          </a:p>
        </p:txBody>
      </p:sp>
      <p:sp>
        <p:nvSpPr>
          <p:cNvPr id="104" name="Google Shape;104;p1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400"/>
              <a:buNone/>
            </a:pPr>
            <a:r>
              <a:rPr b="1" lang="en-US" sz="2400">
                <a:solidFill>
                  <a:srgbClr val="FFFFFF"/>
                </a:solidFill>
              </a:rPr>
              <a:t>Team 2</a:t>
            </a:r>
            <a:endParaRPr/>
          </a:p>
          <a:p>
            <a:pPr indent="0" lvl="0" marL="0" rtl="0" algn="ctr">
              <a:lnSpc>
                <a:spcPct val="100000"/>
              </a:lnSpc>
              <a:spcBef>
                <a:spcPts val="1000"/>
              </a:spcBef>
              <a:spcAft>
                <a:spcPts val="0"/>
              </a:spcAft>
              <a:buSzPts val="2400"/>
              <a:buNone/>
            </a:pPr>
            <a:r>
              <a:rPr b="1" lang="en-US" sz="2400">
                <a:solidFill>
                  <a:srgbClr val="FFFFFF"/>
                </a:solidFill>
              </a:rPr>
              <a:t>Jakob Beckleheimer, Dylan Brownell,      Tanner Groll, Derek Pendleton, &amp; Phil Snider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1196975" y="899775"/>
            <a:ext cx="9617950" cy="5708925"/>
          </a:xfrm>
          <a:prstGeom prst="rect">
            <a:avLst/>
          </a:prstGeom>
          <a:noFill/>
          <a:ln>
            <a:noFill/>
          </a:ln>
        </p:spPr>
      </p:pic>
      <p:sp>
        <p:nvSpPr>
          <p:cNvPr id="172" name="Google Shape;172;p24"/>
          <p:cNvSpPr txBox="1"/>
          <p:nvPr/>
        </p:nvSpPr>
        <p:spPr>
          <a:xfrm>
            <a:off x="1428125" y="350300"/>
            <a:ext cx="37782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bin"/>
                <a:ea typeface="Cabin"/>
                <a:cs typeface="Cabin"/>
                <a:sym typeface="Cabin"/>
              </a:rPr>
              <a:t>Sequence Diagram 1.0</a:t>
            </a:r>
            <a:endParaRPr sz="1800">
              <a:latin typeface="Cabin"/>
              <a:ea typeface="Cabin"/>
              <a:cs typeface="Cabin"/>
              <a:sym typeface="Cabin"/>
            </a:endParaRPr>
          </a:p>
          <a:p>
            <a:pPr indent="0" lvl="0" marL="0" rtl="0" algn="l">
              <a:spcBef>
                <a:spcPts val="0"/>
              </a:spcBef>
              <a:spcAft>
                <a:spcPts val="0"/>
              </a:spcAft>
              <a:buNone/>
            </a:pPr>
            <a:r>
              <a:t/>
            </a:r>
            <a:endParaRPr>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25"/>
          <p:cNvPicPr preferRelativeResize="0"/>
          <p:nvPr/>
        </p:nvPicPr>
        <p:blipFill>
          <a:blip r:embed="rId3">
            <a:alphaModFix/>
          </a:blip>
          <a:stretch>
            <a:fillRect/>
          </a:stretch>
        </p:blipFill>
        <p:spPr>
          <a:xfrm>
            <a:off x="5241575" y="2119825"/>
            <a:ext cx="6429375" cy="4276725"/>
          </a:xfrm>
          <a:prstGeom prst="rect">
            <a:avLst/>
          </a:prstGeom>
          <a:noFill/>
          <a:ln>
            <a:noFill/>
          </a:ln>
        </p:spPr>
      </p:pic>
      <p:sp>
        <p:nvSpPr>
          <p:cNvPr id="179" name="Google Shape;179;p25"/>
          <p:cNvSpPr txBox="1"/>
          <p:nvPr/>
        </p:nvSpPr>
        <p:spPr>
          <a:xfrm>
            <a:off x="589575" y="664075"/>
            <a:ext cx="40839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bin"/>
                <a:ea typeface="Cabin"/>
                <a:cs typeface="Cabin"/>
                <a:sym typeface="Cabin"/>
              </a:rPr>
              <a:t>Test Plan</a:t>
            </a:r>
            <a:endParaRPr sz="3000">
              <a:latin typeface="Cabin"/>
              <a:ea typeface="Cabin"/>
              <a:cs typeface="Cabin"/>
              <a:sym typeface="Cabin"/>
            </a:endParaRPr>
          </a:p>
        </p:txBody>
      </p:sp>
      <p:sp>
        <p:nvSpPr>
          <p:cNvPr id="180" name="Google Shape;180;p25"/>
          <p:cNvSpPr txBox="1"/>
          <p:nvPr/>
        </p:nvSpPr>
        <p:spPr>
          <a:xfrm>
            <a:off x="558575" y="2119825"/>
            <a:ext cx="4344300" cy="3426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bin"/>
              <a:buChar char="●"/>
            </a:pPr>
            <a:r>
              <a:rPr lang="en-US">
                <a:latin typeface="Cabin"/>
                <a:ea typeface="Cabin"/>
                <a:cs typeface="Cabin"/>
                <a:sym typeface="Cabin"/>
              </a:rPr>
              <a:t>Early development stages so the test plan and test cases will likely change drastically over the next few weeks</a:t>
            </a:r>
            <a:endParaRPr>
              <a:latin typeface="Cabin"/>
              <a:ea typeface="Cabin"/>
              <a:cs typeface="Cabin"/>
              <a:sym typeface="Cabin"/>
            </a:endParaRPr>
          </a:p>
          <a:p>
            <a:pPr indent="-317500" lvl="0" marL="457200" rtl="0" algn="l">
              <a:spcBef>
                <a:spcPts val="0"/>
              </a:spcBef>
              <a:spcAft>
                <a:spcPts val="0"/>
              </a:spcAft>
              <a:buSzPts val="1400"/>
              <a:buFont typeface="Cabin"/>
              <a:buChar char="●"/>
            </a:pPr>
            <a:r>
              <a:rPr lang="en-US">
                <a:latin typeface="Cabin"/>
                <a:ea typeface="Cabin"/>
                <a:cs typeface="Cabin"/>
                <a:sym typeface="Cabin"/>
              </a:rPr>
              <a:t>Examples (right) of some test cases that will need to be developed in detail</a:t>
            </a:r>
            <a:endParaRPr>
              <a:latin typeface="Cabin"/>
              <a:ea typeface="Cabin"/>
              <a:cs typeface="Cabin"/>
              <a:sym typeface="Cabin"/>
            </a:endParaRPr>
          </a:p>
          <a:p>
            <a:pPr indent="0" lvl="0" marL="457200" rtl="0" algn="l">
              <a:spcBef>
                <a:spcPts val="0"/>
              </a:spcBef>
              <a:spcAft>
                <a:spcPts val="0"/>
              </a:spcAft>
              <a:buNone/>
            </a:pPr>
            <a:r>
              <a:t/>
            </a:r>
            <a:endParaRPr>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6"/>
          <p:cNvPicPr preferRelativeResize="0"/>
          <p:nvPr/>
        </p:nvPicPr>
        <p:blipFill>
          <a:blip r:embed="rId3">
            <a:alphaModFix/>
          </a:blip>
          <a:stretch>
            <a:fillRect/>
          </a:stretch>
        </p:blipFill>
        <p:spPr>
          <a:xfrm>
            <a:off x="164825" y="270350"/>
            <a:ext cx="6162675" cy="4133850"/>
          </a:xfrm>
          <a:prstGeom prst="rect">
            <a:avLst/>
          </a:prstGeom>
          <a:noFill/>
          <a:ln>
            <a:noFill/>
          </a:ln>
        </p:spPr>
      </p:pic>
      <p:pic>
        <p:nvPicPr>
          <p:cNvPr id="187" name="Google Shape;187;p26"/>
          <p:cNvPicPr preferRelativeResize="0"/>
          <p:nvPr/>
        </p:nvPicPr>
        <p:blipFill>
          <a:blip r:embed="rId4">
            <a:alphaModFix/>
          </a:blip>
          <a:stretch>
            <a:fillRect/>
          </a:stretch>
        </p:blipFill>
        <p:spPr>
          <a:xfrm>
            <a:off x="6575975" y="971275"/>
            <a:ext cx="4496150" cy="3432918"/>
          </a:xfrm>
          <a:prstGeom prst="rect">
            <a:avLst/>
          </a:prstGeom>
          <a:noFill/>
          <a:ln>
            <a:noFill/>
          </a:ln>
        </p:spPr>
      </p:pic>
      <p:sp>
        <p:nvSpPr>
          <p:cNvPr id="188" name="Google Shape;188;p26"/>
          <p:cNvSpPr txBox="1"/>
          <p:nvPr/>
        </p:nvSpPr>
        <p:spPr>
          <a:xfrm>
            <a:off x="6572500" y="279275"/>
            <a:ext cx="4496100" cy="5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bin"/>
                <a:ea typeface="Cabin"/>
                <a:cs typeface="Cabin"/>
                <a:sym typeface="Cabin"/>
              </a:rPr>
              <a:t>Example of what future test cases will look like</a:t>
            </a:r>
            <a:endParaRPr b="1">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DESCRIPTION</a:t>
            </a:r>
            <a:endParaRPr/>
          </a:p>
        </p:txBody>
      </p:sp>
      <p:sp>
        <p:nvSpPr>
          <p:cNvPr id="111" name="Google Shape;111;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solidFill>
                  <a:srgbClr val="000000"/>
                </a:solidFill>
                <a:latin typeface="NTR"/>
                <a:ea typeface="NTR"/>
                <a:cs typeface="NTR"/>
                <a:sym typeface="NTR"/>
              </a:rPr>
              <a:t>A functioning mobile app in which its purpose is to assist the user in various ways with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REQUIREMENTS</a:t>
            </a:r>
            <a:endParaRPr/>
          </a:p>
        </p:txBody>
      </p:sp>
      <p:sp>
        <p:nvSpPr>
          <p:cNvPr id="118" name="Google Shape;118;p1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t>User friendly menu</a:t>
            </a:r>
            <a:endParaRPr/>
          </a:p>
          <a:p>
            <a:pPr indent="-228600" lvl="0" marL="228600" rtl="0" algn="l">
              <a:lnSpc>
                <a:spcPct val="100000"/>
              </a:lnSpc>
              <a:spcBef>
                <a:spcPts val="1000"/>
              </a:spcBef>
              <a:spcAft>
                <a:spcPts val="0"/>
              </a:spcAft>
              <a:buSzPts val="1800"/>
              <a:buChar char="•"/>
            </a:pPr>
            <a:r>
              <a:rPr lang="en-US"/>
              <a:t>Personal profile keeps up with progress</a:t>
            </a:r>
            <a:endParaRPr/>
          </a:p>
          <a:p>
            <a:pPr indent="-228600" lvl="0" marL="228600" rtl="0" algn="l">
              <a:lnSpc>
                <a:spcPct val="100000"/>
              </a:lnSpc>
              <a:spcBef>
                <a:spcPts val="1000"/>
              </a:spcBef>
              <a:spcAft>
                <a:spcPts val="0"/>
              </a:spcAft>
              <a:buSzPts val="1800"/>
              <a:buChar char="•"/>
            </a:pPr>
            <a:r>
              <a:rPr lang="en-US"/>
              <a:t>Tuning assist</a:t>
            </a:r>
            <a:endParaRPr/>
          </a:p>
          <a:p>
            <a:pPr indent="-228600" lvl="0" marL="228600" rtl="0" algn="l">
              <a:lnSpc>
                <a:spcPct val="100000"/>
              </a:lnSpc>
              <a:spcBef>
                <a:spcPts val="1000"/>
              </a:spcBef>
              <a:spcAft>
                <a:spcPts val="0"/>
              </a:spcAft>
              <a:buSzPts val="1800"/>
              <a:buChar char="•"/>
            </a:pPr>
            <a:r>
              <a:rPr lang="en-US"/>
              <a:t>Assist with scales</a:t>
            </a:r>
            <a:endParaRPr/>
          </a:p>
          <a:p>
            <a:pPr indent="-228600" lvl="0" marL="228600" rtl="0" algn="l">
              <a:lnSpc>
                <a:spcPct val="100000"/>
              </a:lnSpc>
              <a:spcBef>
                <a:spcPts val="1000"/>
              </a:spcBef>
              <a:spcAft>
                <a:spcPts val="0"/>
              </a:spcAft>
              <a:buSzPts val="1800"/>
              <a:buChar char="•"/>
            </a:pPr>
            <a:r>
              <a:rPr lang="en-US"/>
              <a:t>Keeps up with tempo</a:t>
            </a:r>
            <a:endParaRPr/>
          </a:p>
          <a:p>
            <a:pPr indent="-228600" lvl="0" marL="228600" rtl="0" algn="l">
              <a:lnSpc>
                <a:spcPct val="100000"/>
              </a:lnSpc>
              <a:spcBef>
                <a:spcPts val="1000"/>
              </a:spcBef>
              <a:spcAft>
                <a:spcPts val="0"/>
              </a:spcAft>
              <a:buSzPts val="1800"/>
              <a:buChar char="•"/>
            </a:pPr>
            <a:r>
              <a:rPr lang="en-US"/>
              <a:t>Intonation assistance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TOOLBOX</a:t>
            </a:r>
            <a:endParaRPr/>
          </a:p>
        </p:txBody>
      </p:sp>
      <p:sp>
        <p:nvSpPr>
          <p:cNvPr id="125" name="Google Shape;125;p18"/>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t>Writing in C#</a:t>
            </a:r>
            <a:endParaRPr/>
          </a:p>
          <a:p>
            <a:pPr indent="-228600" lvl="0" marL="228600" rtl="0" algn="l">
              <a:lnSpc>
                <a:spcPct val="100000"/>
              </a:lnSpc>
              <a:spcBef>
                <a:spcPts val="1000"/>
              </a:spcBef>
              <a:spcAft>
                <a:spcPts val="0"/>
              </a:spcAft>
              <a:buSzPts val="1800"/>
              <a:buChar char="•"/>
            </a:pPr>
            <a:r>
              <a:rPr lang="en-US"/>
              <a:t>VS Community</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TEAM 2’S COMMUNICATION MEDIUM</a:t>
            </a:r>
            <a:endParaRPr/>
          </a:p>
        </p:txBody>
      </p:sp>
      <p:sp>
        <p:nvSpPr>
          <p:cNvPr id="132" name="Google Shape;132;p1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t>Trello</a:t>
            </a:r>
            <a:endParaRPr/>
          </a:p>
          <a:p>
            <a:pPr indent="-228600" lvl="0" marL="228600" rtl="0" algn="l">
              <a:lnSpc>
                <a:spcPct val="100000"/>
              </a:lnSpc>
              <a:spcBef>
                <a:spcPts val="1000"/>
              </a:spcBef>
              <a:spcAft>
                <a:spcPts val="0"/>
              </a:spcAft>
              <a:buSzPts val="1800"/>
              <a:buChar char="•"/>
            </a:pPr>
            <a:r>
              <a:rPr lang="en-US"/>
              <a:t>Github</a:t>
            </a:r>
            <a:endParaRPr/>
          </a:p>
          <a:p>
            <a:pPr indent="-228600" lvl="0" marL="228600" rtl="0" algn="l">
              <a:lnSpc>
                <a:spcPct val="100000"/>
              </a:lnSpc>
              <a:spcBef>
                <a:spcPts val="1000"/>
              </a:spcBef>
              <a:spcAft>
                <a:spcPts val="0"/>
              </a:spcAft>
              <a:buSzPts val="1800"/>
              <a:buChar char="•"/>
            </a:pPr>
            <a:r>
              <a:rPr lang="en-US"/>
              <a:t>Discord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37" name="Shape 137"/>
        <p:cNvGrpSpPr/>
        <p:nvPr/>
      </p:nvGrpSpPr>
      <p:grpSpPr>
        <a:xfrm>
          <a:off x="0" y="0"/>
          <a:ext cx="0" cy="0"/>
          <a:chOff x="0" y="0"/>
          <a:chExt cx="0" cy="0"/>
        </a:xfrm>
      </p:grpSpPr>
      <p:sp>
        <p:nvSpPr>
          <p:cNvPr id="138" name="Google Shape;138;p20"/>
          <p:cNvSpPr/>
          <p:nvPr/>
        </p:nvSpPr>
        <p:spPr>
          <a:xfrm>
            <a:off x="977894" y="1443035"/>
            <a:ext cx="3971932" cy="3971930"/>
          </a:xfrm>
          <a:prstGeom prst="ellipse">
            <a:avLst/>
          </a:prstGeom>
          <a:solidFill>
            <a:srgbClr val="FFFFFF"/>
          </a:solidFill>
          <a:ln cap="flat" cmpd="sng" w="317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39" name="Google Shape;139;p20"/>
          <p:cNvSpPr/>
          <p:nvPr>
            <p:ph type="title"/>
          </p:nvPr>
        </p:nvSpPr>
        <p:spPr>
          <a:xfrm>
            <a:off x="1121344" y="1586484"/>
            <a:ext cx="3685032" cy="3685032"/>
          </a:xfrm>
          <a:prstGeom prst="ellipse">
            <a:avLst/>
          </a:prstGeom>
          <a:solidFill>
            <a:schemeClr val="accent2"/>
          </a:solidFill>
          <a:ln>
            <a:noFill/>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FFFFFF"/>
              </a:buClr>
              <a:buSzPts val="2100"/>
              <a:buFont typeface="Cabin"/>
              <a:buNone/>
            </a:pPr>
            <a:r>
              <a:rPr lang="en-US" sz="2100">
                <a:solidFill>
                  <a:srgbClr val="FFFFFF"/>
                </a:solidFill>
              </a:rPr>
              <a:t>CONTENT DISTRIBUTION PLAN</a:t>
            </a:r>
            <a:endParaRPr/>
          </a:p>
        </p:txBody>
      </p:sp>
      <p:sp>
        <p:nvSpPr>
          <p:cNvPr id="140" name="Google Shape;140;p20"/>
          <p:cNvSpPr/>
          <p:nvPr/>
        </p:nvSpPr>
        <p:spPr>
          <a:xfrm>
            <a:off x="5618743" y="797433"/>
            <a:ext cx="5934456" cy="5263134"/>
          </a:xfrm>
          <a:prstGeom prst="rect">
            <a:avLst/>
          </a:prstGeom>
          <a:noFill/>
          <a:ln cap="sq"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41" name="Google Shape;141;p20"/>
          <p:cNvSpPr/>
          <p:nvPr/>
        </p:nvSpPr>
        <p:spPr>
          <a:xfrm>
            <a:off x="5783335" y="960120"/>
            <a:ext cx="5605272" cy="49377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42" name="Google Shape;142;p20"/>
          <p:cNvSpPr txBox="1"/>
          <p:nvPr>
            <p:ph idx="1" type="body"/>
          </p:nvPr>
        </p:nvSpPr>
        <p:spPr>
          <a:xfrm>
            <a:off x="6259551" y="1444752"/>
            <a:ext cx="4652840" cy="3968496"/>
          </a:xfrm>
          <a:prstGeom prst="rect">
            <a:avLst/>
          </a:prstGeom>
          <a:noFill/>
          <a:ln>
            <a:noFill/>
          </a:ln>
        </p:spPr>
        <p:txBody>
          <a:bodyPr anchorCtr="0" anchor="ctr"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solidFill>
                  <a:srgbClr val="404040"/>
                </a:solidFill>
              </a:rPr>
              <a:t>Github is the primary location where source control will occur</a:t>
            </a:r>
            <a:endParaRPr/>
          </a:p>
          <a:p>
            <a:pPr indent="-228600" lvl="1" marL="457200" rtl="0" algn="l">
              <a:lnSpc>
                <a:spcPct val="100000"/>
              </a:lnSpc>
              <a:spcBef>
                <a:spcPts val="1000"/>
              </a:spcBef>
              <a:spcAft>
                <a:spcPts val="0"/>
              </a:spcAft>
              <a:buSzPts val="1600"/>
              <a:buChar char="•"/>
            </a:pPr>
            <a:r>
              <a:rPr lang="en-US">
                <a:solidFill>
                  <a:srgbClr val="404040"/>
                </a:solidFill>
              </a:rPr>
              <a:t>All active working code and documents will be stored here.</a:t>
            </a:r>
            <a:endParaRPr/>
          </a:p>
          <a:p>
            <a:pPr indent="-228600" lvl="1" marL="457200" rtl="0" algn="l">
              <a:lnSpc>
                <a:spcPct val="100000"/>
              </a:lnSpc>
              <a:spcBef>
                <a:spcPts val="1000"/>
              </a:spcBef>
              <a:spcAft>
                <a:spcPts val="0"/>
              </a:spcAft>
              <a:buSzPts val="1600"/>
              <a:buChar char="•"/>
            </a:pPr>
            <a:r>
              <a:rPr lang="en-US">
                <a:solidFill>
                  <a:srgbClr val="404040"/>
                </a:solidFill>
              </a:rPr>
              <a:t>Every week a zip file of the full Github repo will be deposited in Blackboard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47" name="Shape 147"/>
        <p:cNvGrpSpPr/>
        <p:nvPr/>
      </p:nvGrpSpPr>
      <p:grpSpPr>
        <a:xfrm>
          <a:off x="0" y="0"/>
          <a:ext cx="0" cy="0"/>
          <a:chOff x="0" y="0"/>
          <a:chExt cx="0" cy="0"/>
        </a:xfrm>
      </p:grpSpPr>
      <p:sp>
        <p:nvSpPr>
          <p:cNvPr id="148" name="Google Shape;148;p21"/>
          <p:cNvSpPr txBox="1"/>
          <p:nvPr>
            <p:ph type="title"/>
          </p:nvPr>
        </p:nvSpPr>
        <p:spPr>
          <a:xfrm>
            <a:off x="804672" y="964692"/>
            <a:ext cx="3066937"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GENERAL DEV PLAN</a:t>
            </a:r>
            <a:endParaRPr/>
          </a:p>
        </p:txBody>
      </p:sp>
      <p:sp>
        <p:nvSpPr>
          <p:cNvPr id="149" name="Google Shape;149;p21"/>
          <p:cNvSpPr txBox="1"/>
          <p:nvPr/>
        </p:nvSpPr>
        <p:spPr>
          <a:xfrm>
            <a:off x="803244" y="2638044"/>
            <a:ext cx="3063765" cy="32632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1800"/>
              <a:buFont typeface="Arial"/>
              <a:buChar char="•"/>
            </a:pPr>
            <a:r>
              <a:rPr b="0" i="0" lang="en-US" sz="1800" u="none" cap="none" strike="noStrike">
                <a:solidFill>
                  <a:srgbClr val="262626"/>
                </a:solidFill>
                <a:latin typeface="Cabin"/>
                <a:ea typeface="Cabin"/>
                <a:cs typeface="Cabin"/>
                <a:sym typeface="Cabin"/>
              </a:rPr>
              <a:t>Image Source: </a:t>
            </a:r>
            <a:r>
              <a:rPr b="0" i="0" lang="en-US" sz="1800" u="sng" cap="none" strike="noStrike">
                <a:solidFill>
                  <a:schemeClr val="hlink"/>
                </a:solidFill>
                <a:latin typeface="Cabin"/>
                <a:ea typeface="Cabin"/>
                <a:cs typeface="Cabin"/>
                <a:sym typeface="Cabin"/>
                <a:hlinkClick r:id="rId3"/>
              </a:rPr>
              <a:t>https://visualstudio.microsoft.com/xamarin/</a:t>
            </a:r>
            <a:r>
              <a:rPr b="0" i="0" lang="en-US" sz="1800" u="none" cap="none" strike="noStrike">
                <a:solidFill>
                  <a:srgbClr val="262626"/>
                </a:solidFill>
                <a:latin typeface="Cabin"/>
                <a:ea typeface="Cabin"/>
                <a:cs typeface="Cabin"/>
                <a:sym typeface="Cabin"/>
              </a:rPr>
              <a:t>. </a:t>
            </a:r>
            <a:endParaRPr/>
          </a:p>
        </p:txBody>
      </p:sp>
      <p:sp>
        <p:nvSpPr>
          <p:cNvPr id="150" name="Google Shape;150;p21"/>
          <p:cNvSpPr/>
          <p:nvPr/>
        </p:nvSpPr>
        <p:spPr>
          <a:xfrm>
            <a:off x="4494182" y="964692"/>
            <a:ext cx="6885432" cy="4936558"/>
          </a:xfrm>
          <a:prstGeom prst="rect">
            <a:avLst/>
          </a:prstGeom>
          <a:noFill/>
          <a:ln cap="sq"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51" name="Google Shape;151;p21"/>
          <p:cNvSpPr/>
          <p:nvPr/>
        </p:nvSpPr>
        <p:spPr>
          <a:xfrm>
            <a:off x="4657802" y="1128683"/>
            <a:ext cx="6558192" cy="46085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pic>
        <p:nvPicPr>
          <p:cNvPr id="152" name="Google Shape;152;p21"/>
          <p:cNvPicPr preferRelativeResize="0"/>
          <p:nvPr>
            <p:ph idx="1" type="body"/>
          </p:nvPr>
        </p:nvPicPr>
        <p:blipFill rotWithShape="1">
          <a:blip r:embed="rId4">
            <a:alphaModFix/>
          </a:blip>
          <a:srcRect b="0" l="0" r="0" t="0"/>
          <a:stretch/>
        </p:blipFill>
        <p:spPr>
          <a:xfrm>
            <a:off x="4823366" y="1961827"/>
            <a:ext cx="6227064" cy="2942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DOCUMENTS</a:t>
            </a:r>
            <a:endParaRPr/>
          </a:p>
        </p:txBody>
      </p:sp>
      <p:sp>
        <p:nvSpPr>
          <p:cNvPr id="158" name="Google Shape;158;p2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t>System Implementation Doc - Phil</a:t>
            </a:r>
            <a:endParaRPr/>
          </a:p>
          <a:p>
            <a:pPr indent="-228600" lvl="0" marL="228600" rtl="0" algn="l">
              <a:lnSpc>
                <a:spcPct val="100000"/>
              </a:lnSpc>
              <a:spcBef>
                <a:spcPts val="0"/>
              </a:spcBef>
              <a:spcAft>
                <a:spcPts val="0"/>
              </a:spcAft>
              <a:buSzPts val="1800"/>
              <a:buChar char="•"/>
            </a:pPr>
            <a:r>
              <a:rPr lang="en-US"/>
              <a:t>Test Plan - Dylan</a:t>
            </a:r>
            <a:endParaRPr/>
          </a:p>
          <a:p>
            <a:pPr indent="0" lvl="0" marL="22860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63" name="Shape 163"/>
        <p:cNvGrpSpPr/>
        <p:nvPr/>
      </p:nvGrpSpPr>
      <p:grpSpPr>
        <a:xfrm>
          <a:off x="0" y="0"/>
          <a:ext cx="0" cy="0"/>
          <a:chOff x="0" y="0"/>
          <a:chExt cx="0" cy="0"/>
        </a:xfrm>
      </p:grpSpPr>
      <p:pic>
        <p:nvPicPr>
          <p:cNvPr id="164" name="Google Shape;164;p23"/>
          <p:cNvPicPr preferRelativeResize="0"/>
          <p:nvPr/>
        </p:nvPicPr>
        <p:blipFill rotWithShape="1">
          <a:blip r:embed="rId3">
            <a:alphaModFix/>
          </a:blip>
          <a:srcRect b="0" l="0" r="0" t="0"/>
          <a:stretch/>
        </p:blipFill>
        <p:spPr>
          <a:xfrm>
            <a:off x="155937" y="1040007"/>
            <a:ext cx="11880126" cy="5494558"/>
          </a:xfrm>
          <a:prstGeom prst="rect">
            <a:avLst/>
          </a:prstGeom>
          <a:noFill/>
          <a:ln>
            <a:noFill/>
          </a:ln>
        </p:spPr>
      </p:pic>
      <p:sp>
        <p:nvSpPr>
          <p:cNvPr id="165" name="Google Shape;165;p23"/>
          <p:cNvSpPr txBox="1"/>
          <p:nvPr>
            <p:ph type="title"/>
          </p:nvPr>
        </p:nvSpPr>
        <p:spPr>
          <a:xfrm>
            <a:off x="2596862" y="120630"/>
            <a:ext cx="6998275" cy="8339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SYSTEM IMPLEMENTATION DOC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