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 b="def" i="def"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0D5"/>
          </a:solidFill>
        </a:fill>
      </a:tcStyle>
    </a:wholeTbl>
    <a:band2H>
      <a:tcTxStyle b="def" i="def"/>
      <a:tcStyle>
        <a:tcBdr/>
        <a:fill>
          <a:solidFill>
            <a:srgbClr val="E7E9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team 2, our project is the app that assists a player who wishes to play the fiddle or violin.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00200" y="2386010"/>
            <a:ext cx="8991600" cy="164624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7800" tIns="177800" rIns="177800" bIns="177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693985" y="4351337"/>
            <a:ext cx="6802440" cy="2506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845800" y="6277313"/>
            <a:ext cx="190500" cy="421599"/>
          </a:xfrm>
          <a:prstGeom prst="rect">
            <a:avLst/>
          </a:prstGeom>
          <a:solidFill>
            <a:srgbClr val="1D1D1D">
              <a:alpha val="68627"/>
            </a:srgbClr>
          </a:solidFill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9;p3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>
            <a:lvl1pPr>
              <a:defRPr sz="3400"/>
            </a:lvl1pPr>
          </a:lstStyle>
          <a:p>
            <a:pPr/>
            <a:r>
              <a:t>Fid’Lin to Sprint 2</a:t>
            </a:r>
          </a:p>
        </p:txBody>
      </p:sp>
      <p:sp>
        <p:nvSpPr>
          <p:cNvPr id="23" name="Google Shape;20;p3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r>
              <a:t>Team 2</a:t>
            </a:r>
          </a:p>
          <a:p>
            <a:pPr indent="0">
              <a:defRPr sz="2400">
                <a:solidFill>
                  <a:srgbClr val="FFFFFF"/>
                </a:solidFill>
              </a:defRPr>
            </a:pPr>
            <a:r>
              <a:t>Jakob Beckleheimer, Dylan Brownell,             Tanner Groll, Derek Pendleton, &amp; Phil Snider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76;p12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If things go right..</a:t>
            </a:r>
          </a:p>
        </p:txBody>
      </p:sp>
      <p:sp>
        <p:nvSpPr>
          <p:cNvPr id="59" name="Google Shape;77;p12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82;p13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Plan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87;p14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Scaling</a:t>
            </a:r>
          </a:p>
        </p:txBody>
      </p:sp>
      <p:sp>
        <p:nvSpPr>
          <p:cNvPr id="64" name="Google Shape;88;p14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3;p15"/>
          <p:cNvSpPr txBox="1"/>
          <p:nvPr>
            <p:ph type="sldNum" sz="quarter" idx="4294967295"/>
          </p:nvPr>
        </p:nvSpPr>
        <p:spPr>
          <a:xfrm>
            <a:off x="10845800" y="6353512"/>
            <a:ext cx="190500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7" name="Google Shape;94;p15" descr="Google Shape;94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400" y="482600"/>
            <a:ext cx="3759200" cy="589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99;p16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Metronome</a:t>
            </a:r>
          </a:p>
        </p:txBody>
      </p:sp>
      <p:sp>
        <p:nvSpPr>
          <p:cNvPr id="70" name="Google Shape;100;p16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105;p17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Tuning (the beast)</a:t>
            </a:r>
          </a:p>
        </p:txBody>
      </p:sp>
      <p:sp>
        <p:nvSpPr>
          <p:cNvPr id="73" name="Google Shape;106;p17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</a:pPr>
            <a:r>
              <a:t>Vocal Processor Demonstration</a:t>
            </a:r>
          </a:p>
          <a:p>
            <a:pPr indent="0"/>
            <a:r>
              <a:t>The Challenge of Adding it to the Program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11;p18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Plan B</a:t>
            </a:r>
          </a:p>
        </p:txBody>
      </p:sp>
      <p:sp>
        <p:nvSpPr>
          <p:cNvPr id="76" name="Google Shape;112;p18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</a:lvl1pPr>
          </a:lstStyle>
          <a:p>
            <a:pPr/>
            <a:r>
              <a:t>“Brain Tuning” – Essentially playing the sound as it should be and expecting the user to match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17;p19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Updated Plan For Sprint 3</a:t>
            </a:r>
          </a:p>
        </p:txBody>
      </p:sp>
      <p:sp>
        <p:nvSpPr>
          <p:cNvPr id="79" name="Google Shape;118;p19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</a:lvl1pPr>
          </a:lstStyle>
          <a:p>
            <a:pPr/>
            <a:r>
              <a:t>Functioning build of all features connected to the user interface.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5;p4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UML Diagrams and Updated Documents</a:t>
            </a:r>
          </a:p>
        </p:txBody>
      </p:sp>
      <p:sp>
        <p:nvSpPr>
          <p:cNvPr id="28" name="Google Shape;26;p4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</a:pPr>
            <a:r>
              <a:t>New Gantt Chart (bye excel)</a:t>
            </a:r>
          </a:p>
          <a:p>
            <a:pPr indent="0"/>
            <a:r>
              <a:t>Updated Project Plan</a:t>
            </a:r>
          </a:p>
          <a:p>
            <a:pPr indent="0"/>
            <a:r>
              <a:t>Updated Project Document</a:t>
            </a:r>
          </a:p>
          <a:p>
            <a:pPr indent="0"/>
            <a:r>
              <a:t>New test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1;p5"/>
          <p:cNvSpPr txBox="1"/>
          <p:nvPr>
            <p:ph type="ctrTitle"/>
          </p:nvPr>
        </p:nvSpPr>
        <p:spPr>
          <a:xfrm>
            <a:off x="1600200" y="365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Gantt Chart</a:t>
            </a:r>
          </a:p>
        </p:txBody>
      </p:sp>
      <p:sp>
        <p:nvSpPr>
          <p:cNvPr id="31" name="Google Shape;32;p5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</a:pPr>
          </a:p>
        </p:txBody>
      </p:sp>
      <p:pic>
        <p:nvPicPr>
          <p:cNvPr id="32" name="Screen Shot 2019-03-07 at 7.54.59 AM.png" descr="Screen Shot 2019-03-07 at 7.54.5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238" y="1887241"/>
            <a:ext cx="5559131" cy="3475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Screen Shot 2019-03-07 at 7.55.17 AM.png" descr="Screen Shot 2019-03-07 at 7.55.1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7004" y="1898314"/>
            <a:ext cx="5559131" cy="3453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7;p6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Project Document</a:t>
            </a:r>
          </a:p>
        </p:txBody>
      </p:sp>
      <p:sp>
        <p:nvSpPr>
          <p:cNvPr id="36" name="Google Shape;38;p6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</a:pPr>
            <a:r>
              <a:t>Added a little terminology</a:t>
            </a:r>
          </a:p>
          <a:p>
            <a:pPr indent="0"/>
            <a:r>
              <a:t>Updated a few sections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43;p7"/>
          <p:cNvSpPr txBox="1"/>
          <p:nvPr>
            <p:ph type="ctrTitle"/>
          </p:nvPr>
        </p:nvSpPr>
        <p:spPr>
          <a:xfrm>
            <a:off x="430923" y="180299"/>
            <a:ext cx="3794404" cy="120150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Test Cases</a:t>
            </a:r>
          </a:p>
        </p:txBody>
      </p:sp>
      <p:sp>
        <p:nvSpPr>
          <p:cNvPr id="39" name="Google Shape;44;p7"/>
          <p:cNvSpPr txBox="1"/>
          <p:nvPr>
            <p:ph type="subTitle" sz="half" idx="1"/>
          </p:nvPr>
        </p:nvSpPr>
        <p:spPr>
          <a:xfrm>
            <a:off x="367524" y="1812749"/>
            <a:ext cx="6819901" cy="2948703"/>
          </a:xfrm>
          <a:prstGeom prst="rect">
            <a:avLst/>
          </a:prstGeom>
        </p:spPr>
        <p:txBody>
          <a:bodyPr/>
          <a:lstStyle/>
          <a:p>
            <a:pPr marL="452627" indent="-352043" algn="l" defTabSz="905255">
              <a:spcBef>
                <a:spcPts val="0"/>
              </a:spcBef>
              <a:buClr>
                <a:srgbClr val="FEFEFE"/>
              </a:buClr>
              <a:buSzPts val="1900"/>
              <a:buFont typeface="Arial"/>
              <a:buChar char="●"/>
              <a:defRPr sz="1900"/>
            </a:pPr>
            <a:r>
              <a:t>Test cases for this cycle were interface oriented</a:t>
            </a:r>
          </a:p>
          <a:p>
            <a:pPr marL="452627" indent="-352043" algn="l" defTabSz="905255">
              <a:spcBef>
                <a:spcPts val="0"/>
              </a:spcBef>
              <a:buClr>
                <a:srgbClr val="FEFEFE"/>
              </a:buClr>
              <a:buSzPts val="1900"/>
              <a:buFont typeface="Arial"/>
              <a:buChar char="●"/>
              <a:defRPr sz="1900"/>
            </a:pPr>
            <a:r>
              <a:t>Not necessarily indicative of the high priority of interface functionality over other tests </a:t>
            </a:r>
          </a:p>
          <a:p>
            <a:pPr marL="452627" indent="-352043" algn="l" defTabSz="905255">
              <a:spcBef>
                <a:spcPts val="0"/>
              </a:spcBef>
              <a:buClr>
                <a:srgbClr val="FEFEFE"/>
              </a:buClr>
              <a:buSzPts val="1900"/>
              <a:buFont typeface="Arial"/>
              <a:buChar char="●"/>
              <a:defRPr sz="1900"/>
            </a:pPr>
            <a:r>
              <a:t>Rather, good progress was made with the interface, and it is less likely to see drastic changes in future sprints</a:t>
            </a:r>
          </a:p>
          <a:p>
            <a:pPr marL="452627" indent="-352043" algn="l" defTabSz="905255">
              <a:spcBef>
                <a:spcPts val="0"/>
              </a:spcBef>
              <a:buClr>
                <a:srgbClr val="FEFEFE"/>
              </a:buClr>
              <a:buSzPts val="1900"/>
              <a:buFont typeface="Arial"/>
              <a:buChar char="●"/>
              <a:defRPr sz="1900"/>
            </a:pPr>
            <a:r>
              <a:t>Meaning, lower chances that retesting will be required</a:t>
            </a:r>
          </a:p>
          <a:p>
            <a:pPr marL="452627" indent="-352043" algn="l" defTabSz="905255">
              <a:spcBef>
                <a:spcPts val="0"/>
              </a:spcBef>
              <a:buClr>
                <a:srgbClr val="FEFEFE"/>
              </a:buClr>
              <a:buSzPts val="1900"/>
              <a:buFont typeface="Arial"/>
              <a:buChar char="●"/>
              <a:defRPr sz="1900"/>
            </a:pPr>
            <a:r>
              <a:t>Next sprint cycle will focus on the</a:t>
            </a:r>
          </a:p>
          <a:p>
            <a:pPr indent="452627" algn="l" defTabSz="905255">
              <a:spcBef>
                <a:spcPts val="0"/>
              </a:spcBef>
              <a:defRPr sz="1900"/>
            </a:pPr>
            <a:r>
              <a:t>high priority tests related to our</a:t>
            </a:r>
          </a:p>
          <a:p>
            <a:pPr indent="452627" algn="l" defTabSz="905255">
              <a:spcBef>
                <a:spcPts val="0"/>
              </a:spcBef>
              <a:defRPr sz="1900"/>
            </a:pPr>
            <a:r>
              <a:t>implementation of the source code</a:t>
            </a:r>
          </a:p>
        </p:txBody>
      </p:sp>
      <p:pic>
        <p:nvPicPr>
          <p:cNvPr id="40" name="Google Shape;45;p7" descr="Google Shape;45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6363" y="587975"/>
            <a:ext cx="3106877" cy="340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ogle Shape;46;p7" descr="Google Shape;46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9450" y="4140637"/>
            <a:ext cx="3145202" cy="2464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ogle Shape;47;p7" descr="Google Shape;47;p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07200" y="4454175"/>
            <a:ext cx="3145202" cy="2151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52;p8" descr="Google Shape;52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25" y="494649"/>
            <a:ext cx="4702551" cy="5976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Google Shape;53;p8" descr="Google Shape;53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2499" y="1711873"/>
            <a:ext cx="4935754" cy="475947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Google Shape;54;p8"/>
          <p:cNvSpPr txBox="1"/>
          <p:nvPr/>
        </p:nvSpPr>
        <p:spPr>
          <a:xfrm>
            <a:off x="6236849" y="532425"/>
            <a:ext cx="4961402" cy="75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55600">
              <a:buClr>
                <a:srgbClr val="FEFEFE"/>
              </a:buClr>
              <a:buSzPts val="2000"/>
              <a:buFont typeface="Arial"/>
              <a:buChar char="●"/>
              <a:defRPr sz="2000">
                <a:solidFill>
                  <a:srgbClr val="FEFEFE"/>
                </a:solidFill>
              </a:defRPr>
            </a:lvl1pPr>
          </a:lstStyle>
          <a:p>
            <a:pPr/>
            <a:r>
              <a:t>Changed backlog to reflect one-man tasks or implementation strategies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59;p9"/>
          <p:cNvSpPr txBox="1"/>
          <p:nvPr>
            <p:ph type="ctrTitle"/>
          </p:nvPr>
        </p:nvSpPr>
        <p:spPr>
          <a:xfrm>
            <a:off x="1600200" y="1889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User Interface</a:t>
            </a:r>
          </a:p>
        </p:txBody>
      </p:sp>
      <p:sp>
        <p:nvSpPr>
          <p:cNvPr id="49" name="Google Shape;60;p9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</a:pPr>
          </a:p>
        </p:txBody>
      </p:sp>
      <p:pic>
        <p:nvPicPr>
          <p:cNvPr id="50" name="Screen Shot 2019-03-05 at 4.02.29 PM.png" descr="Screen Shot 2019-03-05 at 4.0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246" y="2126867"/>
            <a:ext cx="3349483" cy="4451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Screen Shot 2019-02-25 at 8.00.16 PM.png" descr="Screen Shot 2019-02-25 at 8.00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2545" y="2126867"/>
            <a:ext cx="3522798" cy="4451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65;p10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Workload Distribution</a:t>
            </a:r>
          </a:p>
        </p:txBody>
      </p:sp>
      <p:sp>
        <p:nvSpPr>
          <p:cNvPr id="54" name="Google Shape;66;p10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</a:pPr>
            <a:r>
              <a:t>Derek – Tuning</a:t>
            </a:r>
          </a:p>
          <a:p>
            <a:pPr indent="0"/>
            <a:r>
              <a:t>Phil, Dylan, and Jakob – Intonation, Scaling, Metronome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71;p11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Intonation Game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