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68" r:id="rId3"/>
    <p:sldId id="257" r:id="rId4"/>
    <p:sldId id="258" r:id="rId5"/>
    <p:sldId id="261" r:id="rId6"/>
    <p:sldId id="260" r:id="rId7"/>
    <p:sldId id="259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2766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7657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7395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7988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4431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7517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295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37133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1851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47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870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716a0f81-ca2e-4329-b877-5c952f593d8e/a05bbe4433d69009cad5?experience=power-b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958" y="1340029"/>
            <a:ext cx="10440505" cy="1433480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Analyzing  Amazon Sales 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Tannu</a:t>
            </a:r>
          </a:p>
          <a:p>
            <a:r>
              <a:rPr lang="en-US" sz="3200" dirty="0">
                <a:solidFill>
                  <a:schemeClr val="bg1"/>
                </a:solidFill>
              </a:rPr>
              <a:t>July 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E2B9-8AF5-ECCD-5E26-668A76D6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Regional  best seller and profitable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2FAF7-DD4B-D830-D201-2B5C42EF4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452093"/>
              </p:ext>
            </p:extLst>
          </p:nvPr>
        </p:nvGraphicFramePr>
        <p:xfrm>
          <a:off x="581025" y="2181225"/>
          <a:ext cx="11019133" cy="372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837">
                  <a:extLst>
                    <a:ext uri="{9D8B030D-6E8A-4147-A177-3AD203B41FA5}">
                      <a16:colId xmlns:a16="http://schemas.microsoft.com/office/drawing/2014/main" val="1763804132"/>
                    </a:ext>
                  </a:extLst>
                </a:gridCol>
                <a:gridCol w="3676648">
                  <a:extLst>
                    <a:ext uri="{9D8B030D-6E8A-4147-A177-3AD203B41FA5}">
                      <a16:colId xmlns:a16="http://schemas.microsoft.com/office/drawing/2014/main" val="2978785728"/>
                    </a:ext>
                  </a:extLst>
                </a:gridCol>
                <a:gridCol w="3676648">
                  <a:extLst>
                    <a:ext uri="{9D8B030D-6E8A-4147-A177-3AD203B41FA5}">
                      <a16:colId xmlns:a16="http://schemas.microsoft.com/office/drawing/2014/main" val="3746920132"/>
                    </a:ext>
                  </a:extLst>
                </a:gridCol>
              </a:tblGrid>
              <a:tr h="4653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seller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Profitable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5293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Sub Saharan 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 Supplies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13836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Europe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85164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93539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Middle East &amp; North 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44306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Australia and Oceania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Baby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85636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Central America and 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32559"/>
                  </a:ext>
                </a:extLst>
              </a:tr>
              <a:tr h="465326">
                <a:tc>
                  <a:txBody>
                    <a:bodyPr/>
                    <a:lstStyle/>
                    <a:p>
                      <a:r>
                        <a:rPr lang="en-US" dirty="0"/>
                        <a:t>North America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0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744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D096-EB27-6DFB-59D0-292813DB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B0EF-9D25-49F3-829C-A1D7F08B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656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analysis of Amazon sale performance and profitability reveals several key insights. Sub-Saharan Africa generated the highest profit followed by Europe and Asia while North America yielded lowest profit.</a:t>
            </a:r>
          </a:p>
          <a:p>
            <a:pPr marL="305435" indent="-305435"/>
            <a:r>
              <a:rPr lang="en-US" sz="2000" dirty="0"/>
              <a:t>Cosmetics were the overall best-selling product, followed by household and office supply while meat had the lowest sale</a:t>
            </a:r>
          </a:p>
          <a:p>
            <a:pPr marL="305435" indent="-305435"/>
            <a:r>
              <a:rPr lang="en-US" sz="2000" dirty="0"/>
              <a:t>regionally, fruits were in high demand in sub-Saharan Africa, cosmetics in Europe, household in Asia and personal care item in North America.</a:t>
            </a:r>
          </a:p>
          <a:p>
            <a:pPr marL="285750" indent="-285750"/>
            <a:r>
              <a:rPr lang="en-US" sz="2000" dirty="0"/>
              <a:t>while some region had consistent best-selling products, others had varying preferences across years.</a:t>
            </a:r>
          </a:p>
          <a:p>
            <a:pPr marL="285750" indent="-285750"/>
            <a:r>
              <a:rPr lang="en-US" sz="2000" dirty="0"/>
              <a:t>Additionally, cosmetics and household items were profitable across multiple regions.</a:t>
            </a:r>
          </a:p>
          <a:p>
            <a:pPr marL="0" indent="0" algn="ctr">
              <a:buNone/>
            </a:pPr>
            <a:r>
              <a:rPr lang="en-US" sz="2000" b="1" dirty="0"/>
              <a:t>This study highlights the importance of regional market analysis and product diversification to cater to local demands, maximize  profits and drive growth.</a:t>
            </a:r>
          </a:p>
        </p:txBody>
      </p:sp>
    </p:spTree>
    <p:extLst>
      <p:ext uri="{BB962C8B-B14F-4D97-AF65-F5344CB8AC3E}">
        <p14:creationId xmlns:p14="http://schemas.microsoft.com/office/powerpoint/2010/main" val="3575206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BD16-456B-A800-74AA-B471FA78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85270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E3DB-DB0E-5D39-D460-5C7405F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Tool used</a:t>
            </a:r>
          </a:p>
        </p:txBody>
      </p:sp>
      <p:pic>
        <p:nvPicPr>
          <p:cNvPr id="4" name="Content Placeholder 3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F8431809-81E4-803C-BA87-ED2603F8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44" y="2300026"/>
            <a:ext cx="2284383" cy="1613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8B55F-3166-321B-B591-B754F2F3AAC7}"/>
              </a:ext>
            </a:extLst>
          </p:cNvPr>
          <p:cNvSpPr txBox="1"/>
          <p:nvPr/>
        </p:nvSpPr>
        <p:spPr>
          <a:xfrm>
            <a:off x="5116010" y="2915284"/>
            <a:ext cx="3145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/>
              <a:t>Excel</a:t>
            </a:r>
          </a:p>
        </p:txBody>
      </p:sp>
      <p:pic>
        <p:nvPicPr>
          <p:cNvPr id="7" name="Picture 6" descr="A yellow rectangular objects with a white background&#10;&#10;Description automatically generated">
            <a:extLst>
              <a:ext uri="{FF2B5EF4-FFF2-40B4-BE49-F238E27FC236}">
                <a16:creationId xmlns:a16="http://schemas.microsoft.com/office/drawing/2014/main" id="{81F1BD01-EA3C-6012-F7AF-9D74D014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26" y="4594555"/>
            <a:ext cx="2054705" cy="1579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E17F7-B9BB-EC49-BCCA-661DC26413C9}"/>
              </a:ext>
            </a:extLst>
          </p:cNvPr>
          <p:cNvSpPr txBox="1"/>
          <p:nvPr/>
        </p:nvSpPr>
        <p:spPr>
          <a:xfrm>
            <a:off x="6097553" y="5202272"/>
            <a:ext cx="28869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Power Bi</a:t>
            </a:r>
          </a:p>
        </p:txBody>
      </p:sp>
    </p:spTree>
    <p:extLst>
      <p:ext uri="{BB962C8B-B14F-4D97-AF65-F5344CB8AC3E}">
        <p14:creationId xmlns:p14="http://schemas.microsoft.com/office/powerpoint/2010/main" val="27033834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1B5C-E2BA-4BFC-8923-B5597A9F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384E-3E85-F3CF-BD08-86F13CED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In this project , I examine Amazon's sales performance from 2010 to 2017, uncovering key trends and insights. Our analysis reveals a fluctuating total profit trends with alternate years of increase and decrease from 2010 to 2014, then declined in 2015, slightly increased in 2016 and decreased again in 2017.</a:t>
            </a:r>
          </a:p>
          <a:p>
            <a:pPr marL="305435" indent="-305435"/>
            <a:r>
              <a:rPr lang="en-US" sz="2400" dirty="0"/>
              <a:t>Unit sold follows a different pattern 66k units sold in 2010 and then decrease and increase over years.</a:t>
            </a:r>
          </a:p>
          <a:p>
            <a:pPr marL="305435" indent="-305435"/>
            <a:r>
              <a:rPr lang="en-US" sz="2400" dirty="0"/>
              <a:t>Units sold of item  and profit generated by item are 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1756182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A38C-9154-46EA-1DD5-91924D4F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Unit sold and profit over years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75A358-C182-8A92-C0C7-B9A3B312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72051"/>
              </p:ext>
            </p:extLst>
          </p:nvPr>
        </p:nvGraphicFramePr>
        <p:xfrm>
          <a:off x="486033" y="2782061"/>
          <a:ext cx="1102995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206939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4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556086"/>
                  </a:ext>
                </a:extLst>
              </a:tr>
            </a:tbl>
          </a:graphicData>
        </a:graphic>
      </p:graphicFrame>
      <p:pic>
        <p:nvPicPr>
          <p:cNvPr id="6" name="Picture 5" descr="Sum of Unit Cost by Region and Sales Channel">
            <a:extLst>
              <a:ext uri="{FF2B5EF4-FFF2-40B4-BE49-F238E27FC236}">
                <a16:creationId xmlns:a16="http://schemas.microsoft.com/office/drawing/2014/main" id="{5ADDA8A9-5FA4-F046-BEA7-1A8A09CD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9" y="1515868"/>
            <a:ext cx="6553702" cy="4242157"/>
          </a:xfrm>
          <a:prstGeom prst="rect">
            <a:avLst/>
          </a:prstGeom>
          <a:ln w="127000" cap="sq">
            <a:solidFill>
              <a:srgbClr val="00206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897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5932-B586-B2D0-0A9C-CE4F4336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Regional Profitability trends </a:t>
            </a:r>
            <a:r>
              <a:rPr lang="en-US" sz="2400" dirty="0"/>
              <a:t>(2010 - 2017)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EC48-CCE2-3DDB-DD51-A1A73E67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400" dirty="0"/>
              <a:t>Sub Saharan Africa  generated the highest profit</a:t>
            </a:r>
            <a:r>
              <a:rPr lang="en-US" dirty="0"/>
              <a:t> </a:t>
            </a:r>
            <a:r>
              <a:rPr lang="en-US" sz="2400" dirty="0"/>
              <a:t>followed by Europe and Asia </a:t>
            </a:r>
            <a:endParaRPr lang="en-US" dirty="0"/>
          </a:p>
          <a:p>
            <a:pPr marL="305435" indent="-305435"/>
            <a:r>
              <a:rPr lang="en-US" sz="2400" dirty="0"/>
              <a:t> Sub-Saharan Africa's profit grew steadily from 2011 two 2014 after a low start          in 2010</a:t>
            </a:r>
            <a:endParaRPr lang="en-US" dirty="0"/>
          </a:p>
          <a:p>
            <a:pPr marL="305435" indent="-305435"/>
            <a:r>
              <a:rPr lang="en-US" sz="2400" dirty="0"/>
              <a:t>Europe was more profitable in 2010, 2012 aim 2016</a:t>
            </a:r>
          </a:p>
          <a:p>
            <a:pPr marL="305435" indent="-305435"/>
            <a:r>
              <a:rPr lang="en-US" sz="2400" dirty="0"/>
              <a:t>Asia briefly surpassed Europe in 2015</a:t>
            </a:r>
          </a:p>
          <a:p>
            <a:pPr marL="305435" indent="-305435"/>
            <a:r>
              <a:rPr lang="en-US" sz="2400" dirty="0"/>
              <a:t>Central America and Caribbean showed a surge in profit in 2017 making them the most profitable region that year.</a:t>
            </a:r>
          </a:p>
          <a:p>
            <a:pPr marL="305435" indent="-305435"/>
            <a:r>
              <a:rPr lang="en-US" sz="2400" dirty="0"/>
              <a:t>North America yielded the lowest profit.</a:t>
            </a:r>
          </a:p>
        </p:txBody>
      </p:sp>
    </p:spTree>
    <p:extLst>
      <p:ext uri="{BB962C8B-B14F-4D97-AF65-F5344CB8AC3E}">
        <p14:creationId xmlns:p14="http://schemas.microsoft.com/office/powerpoint/2010/main" val="2197799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9B65-C708-4600-3A94-49CD750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My design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19DBCE-8210-A6C1-7204-6A9438E2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7" y="1952535"/>
            <a:ext cx="9217863" cy="47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307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5732-EF0F-D512-0DB8-87D390BA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Dashboard link : </a:t>
            </a:r>
            <a:r>
              <a:rPr lang="en-US" dirty="0"/>
              <a:t>explore the data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59C1-EDBF-B147-FED2-35D169EB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project - Power BI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9899103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EA89-E9AD-54D3-F85E-F10B56F7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Product category profitability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5DC6-689A-928B-3E99-E41ED7DB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7327"/>
            <a:ext cx="10799579" cy="2844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000" dirty="0"/>
              <a:t>Cosmetics generated the overall highest profit, followed by household and office supply.</a:t>
            </a:r>
          </a:p>
          <a:p>
            <a:pPr marL="305435" indent="-305435"/>
            <a:r>
              <a:rPr lang="en-US" sz="2000" dirty="0"/>
              <a:t>fruit and meat yielded the lowest profit.</a:t>
            </a:r>
          </a:p>
          <a:p>
            <a:pPr marL="305435" indent="-305435"/>
            <a:r>
              <a:rPr lang="en-US" sz="2000" dirty="0"/>
              <a:t>Clothes were 2nd highest profitable item in 2010 and 2015 generated highest profit in Australia &amp; Oceania (2011) and Sub Saharan Africa(2015)</a:t>
            </a:r>
          </a:p>
          <a:p>
            <a:pPr marL="305435" indent="-305435"/>
            <a:r>
              <a:rPr lang="en-US" sz="2000" dirty="0"/>
              <a:t>Baby food is the 2nd most profitable in 2014 generated highest profit in Europe.</a:t>
            </a:r>
          </a:p>
          <a:p>
            <a:pPr marL="0" indent="0" algn="ctr">
              <a:buNone/>
            </a:pPr>
            <a:r>
              <a:rPr lang="en-US" sz="2000" b="1" dirty="0"/>
              <a:t>Below table highlights the profitable item of the year and country in which they generated highest profit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9E1D4F-D5D5-0E10-91F8-502F0F949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106"/>
              </p:ext>
            </p:extLst>
          </p:nvPr>
        </p:nvGraphicFramePr>
        <p:xfrm>
          <a:off x="71886" y="5391509"/>
          <a:ext cx="1201995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494">
                  <a:extLst>
                    <a:ext uri="{9D8B030D-6E8A-4147-A177-3AD203B41FA5}">
                      <a16:colId xmlns:a16="http://schemas.microsoft.com/office/drawing/2014/main" val="299007278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445225888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452357195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3852358773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1824678692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4081492652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1005216253"/>
                    </a:ext>
                  </a:extLst>
                </a:gridCol>
                <a:gridCol w="1502494">
                  <a:extLst>
                    <a:ext uri="{9D8B030D-6E8A-4147-A177-3AD203B41FA5}">
                      <a16:colId xmlns:a16="http://schemas.microsoft.com/office/drawing/2014/main" val="2820720907"/>
                    </a:ext>
                  </a:extLst>
                </a:gridCol>
              </a:tblGrid>
              <a:tr h="57451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Cosmetics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latin typeface="Gill Sans MT"/>
                        </a:rPr>
                        <a:t>Office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latin typeface="Gill Sans MT"/>
                        </a:rPr>
                        <a:t>Household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latin typeface="Gill Sans MT"/>
                        </a:rPr>
                        <a:t>Cosmetics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latin typeface="Gill Sans MT"/>
                        </a:rPr>
                        <a:t>Cosmetics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latin typeface="Gill Sans MT"/>
                        </a:rPr>
                        <a:t>Household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latin typeface="Gill Sans MT"/>
                        </a:rPr>
                        <a:t>Cosmetics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9461"/>
                  </a:ext>
                </a:extLst>
              </a:tr>
              <a:tr h="54071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Europe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Sub 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Sub Saharan Africa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Middle East &amp;  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Cental America and Caribbean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4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345934-9798-C9E8-3F9D-CBF37B0C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30283"/>
              </p:ext>
            </p:extLst>
          </p:nvPr>
        </p:nvGraphicFramePr>
        <p:xfrm>
          <a:off x="57509" y="5003320"/>
          <a:ext cx="119993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921">
                  <a:extLst>
                    <a:ext uri="{9D8B030D-6E8A-4147-A177-3AD203B41FA5}">
                      <a16:colId xmlns:a16="http://schemas.microsoft.com/office/drawing/2014/main" val="2548088259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1190503838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280537876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3589004401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965480542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568515346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1489846179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2958089124"/>
                    </a:ext>
                  </a:extLst>
                </a:gridCol>
              </a:tblGrid>
              <a:tr h="3901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7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0910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8E93-C9B4-D23C-E456-46B218E4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Yearly best seller and regions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B32A4D-47FE-3B36-7B70-680058EAE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986"/>
              </p:ext>
            </p:extLst>
          </p:nvPr>
        </p:nvGraphicFramePr>
        <p:xfrm>
          <a:off x="1538377" y="1998452"/>
          <a:ext cx="9206324" cy="449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71">
                  <a:extLst>
                    <a:ext uri="{9D8B030D-6E8A-4147-A177-3AD203B41FA5}">
                      <a16:colId xmlns:a16="http://schemas.microsoft.com/office/drawing/2014/main" val="4044366413"/>
                    </a:ext>
                  </a:extLst>
                </a:gridCol>
                <a:gridCol w="2723766">
                  <a:extLst>
                    <a:ext uri="{9D8B030D-6E8A-4147-A177-3AD203B41FA5}">
                      <a16:colId xmlns:a16="http://schemas.microsoft.com/office/drawing/2014/main" val="3642692341"/>
                    </a:ext>
                  </a:extLst>
                </a:gridCol>
                <a:gridCol w="4330787">
                  <a:extLst>
                    <a:ext uri="{9D8B030D-6E8A-4147-A177-3AD203B41FA5}">
                      <a16:colId xmlns:a16="http://schemas.microsoft.com/office/drawing/2014/main" val="1853028222"/>
                    </a:ext>
                  </a:extLst>
                </a:gridCol>
              </a:tblGrid>
              <a:tr h="567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Highest sold 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64631"/>
                  </a:ext>
                </a:extLst>
              </a:tr>
              <a:tr h="4540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 and Oceania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8883"/>
                  </a:ext>
                </a:extLst>
              </a:tr>
              <a:tr h="4540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 Saharan Africa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7494"/>
                  </a:ext>
                </a:extLst>
              </a:tr>
              <a:tr h="4540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 Saharan Africa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32838"/>
                  </a:ext>
                </a:extLst>
              </a:tr>
              <a:tr h="5676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 East &amp;North Africa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Australia and Oceania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1107"/>
                  </a:ext>
                </a:extLst>
              </a:tr>
              <a:tr h="45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latin typeface="Calibri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Australia and Oceania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67852"/>
                  </a:ext>
                </a:extLst>
              </a:tr>
              <a:tr h="4540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Saharan Africa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3340"/>
                  </a:ext>
                </a:extLst>
              </a:tr>
              <a:tr h="4540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Cosmetics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8073"/>
                  </a:ext>
                </a:extLst>
              </a:tr>
              <a:tr h="5676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Personal 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Cental America and 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3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5361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Analyzing  Amazon Sales data</vt:lpstr>
      <vt:lpstr>Tool used</vt:lpstr>
      <vt:lpstr>introduction</vt:lpstr>
      <vt:lpstr>Unit sold and profit over years</vt:lpstr>
      <vt:lpstr>Regional Profitability trends (2010 - 2017)</vt:lpstr>
      <vt:lpstr>My design</vt:lpstr>
      <vt:lpstr>Dashboard link : explore the data in depth</vt:lpstr>
      <vt:lpstr>Product category profitability trends</vt:lpstr>
      <vt:lpstr>Yearly best seller and regions</vt:lpstr>
      <vt:lpstr>Regional  best seller and profitable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803</cp:revision>
  <dcterms:created xsi:type="dcterms:W3CDTF">2024-07-21T16:03:14Z</dcterms:created>
  <dcterms:modified xsi:type="dcterms:W3CDTF">2024-07-27T07:32:40Z</dcterms:modified>
</cp:coreProperties>
</file>