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7"/>
  </p:handoutMasterIdLst>
  <p:sldIdLst>
    <p:sldId id="256" r:id="rId3"/>
    <p:sldId id="258" r:id="rId4"/>
    <p:sldId id="257" r:id="rId5"/>
    <p:sldId id="299" r:id="rId6"/>
    <p:sldId id="294" r:id="rId7"/>
    <p:sldId id="295" r:id="rId8"/>
    <p:sldId id="261" r:id="rId9"/>
    <p:sldId id="297" r:id="rId10"/>
    <p:sldId id="264" r:id="rId11"/>
    <p:sldId id="298" r:id="rId12"/>
    <p:sldId id="267" r:id="rId13"/>
    <p:sldId id="268" r:id="rId14"/>
    <p:sldId id="300" r:id="rId15"/>
    <p:sldId id="270" r:id="rId16"/>
  </p:sldIdLst>
  <p:sldSz cx="12192000" cy="6858000"/>
  <p:notesSz cx="6858000" cy="9144000"/>
  <p:embeddedFontLst>
    <p:embeddedFont>
      <p:font typeface="方正清刻本悦宋简体" panose="02000000000000000000" pitchFamily="2" charset="-122"/>
      <p:regular r:id="rId21"/>
    </p:embeddedFont>
    <p:embeddedFont>
      <p:font typeface="幼圆" panose="02010509060101010101" pitchFamily="49" charset="-122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微软雅黑" panose="020B0503020204020204" charset="-122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  <p:embeddedFont>
      <p:font typeface="等线" panose="02010600030101010101" charset="-122"/>
      <p:regular r:id="rId34"/>
    </p:embeddedFont>
    <p:embeddedFont>
      <p:font typeface="Malgun Gothic" panose="020B0503020000020004" charset="-127"/>
      <p:regular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font" Target="fonts/font15.fntdata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9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1" Type="http://schemas.openxmlformats.org/officeDocument/2006/relationships/image" Target="../media/image10.sv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1.svg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0805" y="3190481"/>
            <a:ext cx="4297680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中期考核答辩</a:t>
            </a:r>
            <a:endParaRPr lang="zh-CN" altLang="en-US" sz="5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604987" y="374793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61609" y="374793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160" y="1555115"/>
            <a:ext cx="5634355" cy="48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656840" y="513715"/>
            <a:ext cx="6878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sklearn</a:t>
            </a:r>
            <a:r>
              <a:rPr lang="zh-CN" altLang="en-US"/>
              <a:t>库中的</a:t>
            </a:r>
            <a:r>
              <a:rPr lang="en-US" altLang="zh-CN"/>
              <a:t>SelectKBest</a:t>
            </a:r>
            <a:r>
              <a:rPr lang="zh-CN" altLang="en-US"/>
              <a:t>特征选择库，并且用方差分析来选择最佳的特征，将特征方差可视化，如图所示：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61630" y="2273300"/>
            <a:ext cx="2132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可以简单的看出最大的</a:t>
            </a:r>
            <a:r>
              <a:rPr lang="en-US" altLang="zh-CN"/>
              <a:t>5</a:t>
            </a:r>
            <a:r>
              <a:rPr lang="zh-CN" altLang="en-US"/>
              <a:t>个特征，所以我们选取这</a:t>
            </a:r>
            <a:r>
              <a:rPr lang="en-US" altLang="zh-CN"/>
              <a:t>5</a:t>
            </a:r>
            <a:r>
              <a:rPr lang="zh-CN" altLang="en-US"/>
              <a:t>个特征作为接下来模型构建的特征。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001811"/>
            <a:ext cx="39223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Model construction </a:t>
            </a:r>
            <a:endParaRPr lang="zh-CN" altLang="en-US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061" y="3203514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模型构建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3360" y="6026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模型搭建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3873" y="1062400"/>
            <a:ext cx="3244254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Model construction </a:t>
            </a:r>
            <a:endParaRPr lang="zh-CN" altLang="en-US" sz="11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7" name="Group 32"/>
          <p:cNvGrpSpPr/>
          <p:nvPr/>
        </p:nvGrpSpPr>
        <p:grpSpPr>
          <a:xfrm>
            <a:off x="7675799" y="1801955"/>
            <a:ext cx="3539044" cy="737374"/>
            <a:chOff x="3017859" y="4283314"/>
            <a:chExt cx="1249476" cy="737374"/>
          </a:xfrm>
        </p:grpSpPr>
        <p:sp>
          <p:nvSpPr>
            <p:cNvPr id="28" name="TextBox 81"/>
            <p:cNvSpPr txBox="1"/>
            <p:nvPr/>
          </p:nvSpPr>
          <p:spPr>
            <a:xfrm>
              <a:off x="3017859" y="4560313"/>
              <a:ext cx="124547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因为是一个二分类问题，所以我们首先使用逻辑回归这一简单的模型进行尝试。</a:t>
              </a:r>
              <a:endParaRPr lang="zh-C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82"/>
            <p:cNvSpPr txBox="1"/>
            <p:nvPr/>
          </p:nvSpPr>
          <p:spPr>
            <a:xfrm>
              <a:off x="3017859" y="4283314"/>
              <a:ext cx="1249476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逻辑回归</a:t>
              </a:r>
              <a:endParaRPr lang="zh-C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37"/>
          <p:cNvGrpSpPr/>
          <p:nvPr/>
        </p:nvGrpSpPr>
        <p:grpSpPr>
          <a:xfrm>
            <a:off x="1181787" y="5121037"/>
            <a:ext cx="3574061" cy="922159"/>
            <a:chOff x="3122317" y="4283314"/>
            <a:chExt cx="1145017" cy="922159"/>
          </a:xfrm>
        </p:grpSpPr>
        <p:sp>
          <p:nvSpPr>
            <p:cNvPr id="31" name="TextBox 84"/>
            <p:cNvSpPr txBox="1"/>
            <p:nvPr/>
          </p:nvSpPr>
          <p:spPr>
            <a:xfrm>
              <a:off x="3122317" y="4560313"/>
              <a:ext cx="1145017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使用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GBDT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来分类，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GBDT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也是一个很强力的模型，一般准确率都特别不错，通过梯度不断优化，将一个弱学习器优化成一个强学习器。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85"/>
            <p:cNvSpPr txBox="1"/>
            <p:nvPr/>
          </p:nvSpPr>
          <p:spPr>
            <a:xfrm>
              <a:off x="3122317" y="4283314"/>
              <a:ext cx="114501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梯度上升决策树</a:t>
              </a:r>
              <a:endParaRPr lang="zh-CN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16"/>
          <p:cNvSpPr/>
          <p:nvPr/>
        </p:nvSpPr>
        <p:spPr>
          <a:xfrm rot="2700000">
            <a:off x="5405633" y="3062131"/>
            <a:ext cx="338011" cy="6059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9"/>
          <p:cNvSpPr/>
          <p:nvPr/>
        </p:nvSpPr>
        <p:spPr>
          <a:xfrm>
            <a:off x="6458338" y="4284971"/>
            <a:ext cx="418780" cy="39201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55"/>
          <p:cNvGrpSpPr/>
          <p:nvPr/>
        </p:nvGrpSpPr>
        <p:grpSpPr>
          <a:xfrm>
            <a:off x="4770820" y="1145899"/>
            <a:ext cx="2403306" cy="3045201"/>
            <a:chOff x="3204849" y="1054371"/>
            <a:chExt cx="2511078" cy="3181758"/>
          </a:xfrm>
          <a:solidFill>
            <a:srgbClr val="C1CBD7"/>
          </a:solidFill>
        </p:grpSpPr>
        <p:grpSp>
          <p:nvGrpSpPr>
            <p:cNvPr id="36" name="Group 33"/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41" name="Block Arc 42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Block Arc 43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Block Arc 44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Block Arc 45"/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4"/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38" name="Block Arc 39"/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40"/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Isosceles Triangle 41"/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5" name="Group 56"/>
          <p:cNvGrpSpPr/>
          <p:nvPr/>
        </p:nvGrpSpPr>
        <p:grpSpPr>
          <a:xfrm rot="10800000">
            <a:off x="5017874" y="3667951"/>
            <a:ext cx="2403306" cy="3045201"/>
            <a:chOff x="3204849" y="1054371"/>
            <a:chExt cx="2511078" cy="3181758"/>
          </a:xfrm>
          <a:solidFill>
            <a:srgbClr val="4A5A69"/>
          </a:solidFill>
        </p:grpSpPr>
        <p:grpSp>
          <p:nvGrpSpPr>
            <p:cNvPr id="46" name="Group 57"/>
            <p:cNvGrpSpPr/>
            <p:nvPr/>
          </p:nvGrpSpPr>
          <p:grpSpPr>
            <a:xfrm rot="17100000">
              <a:off x="3204847" y="2532274"/>
              <a:ext cx="1703857" cy="1703854"/>
              <a:chOff x="1626727" y="2060848"/>
              <a:chExt cx="1483889" cy="1483887"/>
            </a:xfrm>
            <a:grpFill/>
          </p:grpSpPr>
          <p:sp>
            <p:nvSpPr>
              <p:cNvPr id="51" name="Block Arc 62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4029105"/>
                  <a:gd name="adj2" fmla="val 18057594"/>
                  <a:gd name="adj3" fmla="val 91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Block Arc 63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8220756"/>
                  <a:gd name="adj2" fmla="val 7283"/>
                  <a:gd name="adj3" fmla="val 94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Block Arc 64"/>
              <p:cNvSpPr/>
              <p:nvPr/>
            </p:nvSpPr>
            <p:spPr>
              <a:xfrm>
                <a:off x="1626729" y="2060848"/>
                <a:ext cx="1483887" cy="1483887"/>
              </a:xfrm>
              <a:prstGeom prst="blockArc">
                <a:avLst>
                  <a:gd name="adj1" fmla="val 10800000"/>
                  <a:gd name="adj2" fmla="val 13829634"/>
                  <a:gd name="adj3" fmla="val 856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Block Arc 65"/>
              <p:cNvSpPr/>
              <p:nvPr/>
            </p:nvSpPr>
            <p:spPr>
              <a:xfrm flipH="1" flipV="1">
                <a:off x="1626727" y="2060848"/>
                <a:ext cx="1483887" cy="1483887"/>
              </a:xfrm>
              <a:prstGeom prst="blockArc">
                <a:avLst>
                  <a:gd name="adj1" fmla="val 18220756"/>
                  <a:gd name="adj2" fmla="val 21425901"/>
                  <a:gd name="adj3" fmla="val 82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58"/>
            <p:cNvGrpSpPr/>
            <p:nvPr/>
          </p:nvGrpSpPr>
          <p:grpSpPr>
            <a:xfrm>
              <a:off x="3634774" y="1054371"/>
              <a:ext cx="2081153" cy="1703854"/>
              <a:chOff x="3809021" y="802105"/>
              <a:chExt cx="1812481" cy="1483887"/>
            </a:xfrm>
            <a:grpFill/>
          </p:grpSpPr>
          <p:sp>
            <p:nvSpPr>
              <p:cNvPr id="48" name="Block Arc 59"/>
              <p:cNvSpPr/>
              <p:nvPr/>
            </p:nvSpPr>
            <p:spPr>
              <a:xfrm rot="6300000">
                <a:off x="3809021" y="802105"/>
                <a:ext cx="1483887" cy="1483887"/>
              </a:xfrm>
              <a:prstGeom prst="blockArc">
                <a:avLst>
                  <a:gd name="adj1" fmla="val 18220756"/>
                  <a:gd name="adj2" fmla="val 1985"/>
                  <a:gd name="adj3" fmla="val 974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60"/>
              <p:cNvSpPr/>
              <p:nvPr/>
            </p:nvSpPr>
            <p:spPr>
              <a:xfrm rot="2937747">
                <a:off x="5085546" y="1709905"/>
                <a:ext cx="150312" cy="3905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Isosceles Triangle 61"/>
              <p:cNvSpPr/>
              <p:nvPr/>
            </p:nvSpPr>
            <p:spPr>
              <a:xfrm rot="3000000">
                <a:off x="5280871" y="1494471"/>
                <a:ext cx="365863" cy="31539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5" name="TextBox 109"/>
          <p:cNvSpPr txBox="1"/>
          <p:nvPr/>
        </p:nvSpPr>
        <p:spPr>
          <a:xfrm>
            <a:off x="745449" y="2187330"/>
            <a:ext cx="357406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随机森林依靠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集成学习与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决策树若学习器为依靠，在降低方差的同时能有一个低偏差，是非常好用的一个分类模型，所以在这里我们也使用随机森林模型训练。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110"/>
          <p:cNvSpPr txBox="1"/>
          <p:nvPr/>
        </p:nvSpPr>
        <p:spPr>
          <a:xfrm>
            <a:off x="745449" y="1540345"/>
            <a:ext cx="357406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ko-KR" sz="1400" b="1" dirty="0">
                <a:solidFill>
                  <a:srgbClr val="4A5A69"/>
                </a:solidFill>
                <a:cs typeface="Arial" panose="020B0604020202020204" pitchFamily="34" charset="0"/>
              </a:rPr>
              <a:t>随机森林模型</a:t>
            </a:r>
            <a:endParaRPr lang="zh-CN" altLang="ko-KR" sz="1400" b="1" dirty="0">
              <a:solidFill>
                <a:srgbClr val="4A5A69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8455564" y="4197707"/>
            <a:ext cx="19151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最后我们将多个分类器集成，再对每个分类器的预测进行平均降低误差，提高准确率。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17065" y="1240790"/>
            <a:ext cx="347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逻辑回归准确率：</a:t>
            </a:r>
            <a:endParaRPr lang="zh-CN" altLang="en-US"/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3495" y="1296353"/>
            <a:ext cx="23622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16430" y="196977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随机森林准确率：</a:t>
            </a:r>
            <a:endParaRPr lang="zh-CN" altLang="en-US"/>
          </a:p>
        </p:txBody>
      </p:sp>
      <p:pic>
        <p:nvPicPr>
          <p:cNvPr id="1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5" y="2034858"/>
            <a:ext cx="28384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916430" y="2753995"/>
            <a:ext cx="1802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集成</a:t>
            </a:r>
            <a:r>
              <a:rPr lang="en-US" altLang="zh-CN"/>
              <a:t>GBDT</a:t>
            </a:r>
            <a:r>
              <a:rPr lang="zh-CN" altLang="en-US"/>
              <a:t>与随机森林预测测试集准确率：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45" y="3005455"/>
            <a:ext cx="329565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2962" y="2756776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感谢聆听</a:t>
            </a:r>
            <a:endParaRPr lang="zh-CN" altLang="en-US" sz="5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128770" y="3562350"/>
            <a:ext cx="4069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Thank You for Listening!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8267" y="3014843"/>
            <a:ext cx="32804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题目分析与数据分析</a:t>
            </a:r>
            <a:endParaRPr lang="zh-CN" altLang="en-US" sz="24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08267" y="3383861"/>
            <a:ext cx="2271776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9104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14410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1120" y="3014843"/>
            <a:ext cx="1559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数据处理</a:t>
            </a:r>
            <a:endParaRPr lang="zh-CN" altLang="en-US" sz="24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31120" y="3383861"/>
            <a:ext cx="2271776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processing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11957" y="303709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937263" y="3267447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8267" y="4496238"/>
            <a:ext cx="1559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  <a:endParaRPr lang="zh-CN" altLang="en-US" sz="24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8267" y="4865256"/>
            <a:ext cx="2271776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9104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14410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31120" y="4496238"/>
            <a:ext cx="1559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模型构建</a:t>
            </a:r>
            <a:endParaRPr lang="zh-CN" altLang="en-US" sz="2400" b="1" spc="300" dirty="0">
              <a:solidFill>
                <a:srgbClr val="231E1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1120" y="4865256"/>
            <a:ext cx="2271776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construction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11957" y="451848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37263" y="4748842"/>
            <a:ext cx="138186" cy="138186"/>
          </a:xfrm>
          <a:prstGeom prst="ellipse">
            <a:avLst/>
          </a:prstGeom>
          <a:solidFill>
            <a:srgbClr val="92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99335" y="791623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20343" y="1580892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6995" y="4061501"/>
            <a:ext cx="39223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Data analysis</a:t>
            </a:r>
            <a:endParaRPr lang="en-US" altLang="zh-CN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9486" y="3233359"/>
            <a:ext cx="55549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题目分析与数据分析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45690" y="1704975"/>
            <a:ext cx="7553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题目描述：根据人口统计信息和培训计划/测试详细信息来预测此类测试的性能。通过找出最重要的因素来提高受训者的参与度和表现，这将使您的客户加强其培训问题。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5690" y="3233420"/>
            <a:ext cx="7695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题目分析：需要从给的数据集中的特征中筛选出一组对数据影响权重大的特征，并且使用这些特征构建模型预测学员是否通过。目标值只有通过和没通过，即1或0，所以这是一个二分类问题。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36310" y="2165985"/>
            <a:ext cx="4599940" cy="33788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7225" y="4495165"/>
            <a:ext cx="3998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其次我们发现有数据缺失，所以接下来我们查看缺失数据。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3885" y="2131060"/>
            <a:ext cx="4087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接下来我们查看数据集的基本信息，可以看到，数据类型多样，不全是数值型，需要对字符串类型的特征值进行编码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0" y="300355"/>
            <a:ext cx="7379335" cy="43351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025015" y="5063490"/>
            <a:ext cx="8140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可以看到年龄特征值缺失严重，已经能够影响这一特征整体数据的均值。所以我们需要对数据集进行数据处理。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001811"/>
            <a:ext cx="39223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Data processing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endParaRPr lang="zh-CN" altLang="en-US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061" y="323335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数据处理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54530" y="1207135"/>
            <a:ext cx="831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我们将数据中的空值去除，并且将字符串类型的特征值使用独热编码或标签编码，得到新的数据集如下：</a:t>
            </a:r>
            <a:endParaRPr lang="zh-CN" altLang="en-US"/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2087245"/>
            <a:ext cx="5268595" cy="3178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23" y="2460308"/>
            <a:ext cx="5272405" cy="2804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54530" y="5490210"/>
            <a:ext cx="830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数据处理完后，我们需要进行特征工程，筛选出与预测值相关性最大的几个特征。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3095" y="4001811"/>
            <a:ext cx="392235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Feature Engineering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endParaRPr lang="zh-CN" altLang="en-US" sz="1600" dirty="0">
              <a:solidFill>
                <a:srgbClr val="92A3B8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3061" y="323335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3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特征工程</a:t>
            </a:r>
            <a:endParaRPr lang="zh-CN" altLang="en-US" sz="4400" spc="3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43095" y="2404268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400" dirty="0">
              <a:solidFill>
                <a:srgbClr val="92A3B8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演示</Application>
  <PresentationFormat>宽屏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方正清刻本悦宋简体</vt:lpstr>
      <vt:lpstr>幼圆</vt:lpstr>
      <vt:lpstr>Tahoma</vt:lpstr>
      <vt:lpstr>Century Gothic</vt:lpstr>
      <vt:lpstr>DokChampa</vt:lpstr>
      <vt:lpstr>Microsoft Sans Serif</vt:lpstr>
      <vt:lpstr>微软雅黑</vt:lpstr>
      <vt:lpstr>Calibri</vt:lpstr>
      <vt:lpstr>Arial Unicode MS</vt:lpstr>
      <vt:lpstr>等线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丶Tanny</cp:lastModifiedBy>
  <cp:revision>22</cp:revision>
  <dcterms:created xsi:type="dcterms:W3CDTF">2020-01-03T06:53:00Z</dcterms:created>
  <dcterms:modified xsi:type="dcterms:W3CDTF">2021-04-16T15:57:56Z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626C09669B6A4576BD01AF3C8EBAADEA</vt:lpwstr>
  </property>
  <property fmtid="{D5CDD505-2E9C-101B-9397-08002B2CF9AE}" pid="3" name="KSOProductBuildVer">
    <vt:lpwstr>2052-11.1.0.10463</vt:lpwstr>
  </property>
</Properties>
</file>