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matic SC"/>
      <p:regular r:id="rId13"/>
      <p:bold r:id="rId14"/>
    </p:embeddedFont>
    <p:embeddedFont>
      <p:font typeface="Source Code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maticSC-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regular.fntdata"/><Relationship Id="rId14" Type="http://schemas.openxmlformats.org/officeDocument/2006/relationships/font" Target="fonts/AmaticSC-bold.fntdata"/><Relationship Id="rId16"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en.wikipedia.org/wiki/Revers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Search_algorithm" TargetMode="External"/><Relationship Id="rId4" Type="http://schemas.openxmlformats.org/officeDocument/2006/relationships/hyperlink" Target="https://en.wikipedia.org/wiki/Minimax#Minimax_algorithm_with_alternate_moves" TargetMode="External"/><Relationship Id="rId5" Type="http://schemas.openxmlformats.org/officeDocument/2006/relationships/hyperlink" Target="https://en.wikipedia.org/wiki/Game_tre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Minimax" TargetMode="External"/><Relationship Id="rId4" Type="http://schemas.openxmlformats.org/officeDocument/2006/relationships/hyperlink" Target="https://en.wikipedia.org/wiki/Zero-sum_(Game_theory)" TargetMode="External"/><Relationship Id="rId5" Type="http://schemas.openxmlformats.org/officeDocument/2006/relationships/hyperlink" Target="https://en.wikipedia.org/wiki/Two-player_game" TargetMode="External"/><Relationship Id="rId6" Type="http://schemas.openxmlformats.org/officeDocument/2006/relationships/hyperlink" Target="https://en.wikipedia.org/wiki/Minima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163600" y="744575"/>
            <a:ext cx="8828100" cy="2052600"/>
          </a:xfrm>
          <a:prstGeom prst="rect">
            <a:avLst/>
          </a:prstGeom>
        </p:spPr>
        <p:txBody>
          <a:bodyPr anchorCtr="0" anchor="ctr" bIns="91425" lIns="91425" rIns="91425" tIns="91425">
            <a:noAutofit/>
          </a:bodyPr>
          <a:lstStyle/>
          <a:p>
            <a:pPr lvl="0">
              <a:spcBef>
                <a:spcPts val="0"/>
              </a:spcBef>
              <a:buNone/>
            </a:pPr>
            <a:r>
              <a:rPr lang="en"/>
              <a:t>Othello Game AI Implementation with Graphics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GAME DESCRIPTION</a:t>
            </a:r>
          </a:p>
        </p:txBody>
      </p:sp>
      <p:sp>
        <p:nvSpPr>
          <p:cNvPr id="62" name="Shape 62"/>
          <p:cNvSpPr txBox="1"/>
          <p:nvPr>
            <p:ph idx="1" type="body"/>
          </p:nvPr>
        </p:nvSpPr>
        <p:spPr>
          <a:xfrm>
            <a:off x="311700" y="1178500"/>
            <a:ext cx="8520600" cy="3340200"/>
          </a:xfrm>
          <a:prstGeom prst="rect">
            <a:avLst/>
          </a:prstGeom>
        </p:spPr>
        <p:txBody>
          <a:bodyPr anchorCtr="0" anchor="t" bIns="91425" lIns="91425" rIns="91425" tIns="91425">
            <a:noAutofit/>
          </a:bodyPr>
          <a:lstStyle/>
          <a:p>
            <a:pPr lvl="0">
              <a:spcBef>
                <a:spcPts val="0"/>
              </a:spcBef>
              <a:buNone/>
            </a:pPr>
            <a:r>
              <a:rPr lang="en" sz="1500">
                <a:hlinkClick r:id="rId3"/>
              </a:rPr>
              <a:t>Othello</a:t>
            </a:r>
            <a:r>
              <a:rPr lang="en" sz="1500"/>
              <a:t> is a strategic two-person board game. Players take turns placing pieces on an eight-by-eight board. Each piece has two distinct faces: a light face and a dark face. The first player is designated the dark player and places pieces on the board dark side up. The second player is the light player and places pieces light side up. Pieces can only be placed in positions that outflank the opponent’s pieces. Outflanking occurs when a player places a piece that causes a contiguous line of one or more of the opponent’s pieces to be bounded by the player’s pieces. All of the opponent’s outflanked pieces are then flipped over, and the turn ends. If a player can not place a piece, then play passes to the other player. The game ends when neither player can place any more pieces. The player with the most corresponding pieces on the board at the end of the game wins.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DESCRIPTION</a:t>
            </a:r>
          </a:p>
        </p:txBody>
      </p:sp>
      <p:sp>
        <p:nvSpPr>
          <p:cNvPr id="68" name="Shape 68"/>
          <p:cNvSpPr txBox="1"/>
          <p:nvPr>
            <p:ph idx="1" type="body"/>
          </p:nvPr>
        </p:nvSpPr>
        <p:spPr>
          <a:xfrm>
            <a:off x="386975" y="1253750"/>
            <a:ext cx="8520600" cy="3340200"/>
          </a:xfrm>
          <a:prstGeom prst="rect">
            <a:avLst/>
          </a:prstGeom>
        </p:spPr>
        <p:txBody>
          <a:bodyPr anchorCtr="0" anchor="t" bIns="91425" lIns="91425" rIns="91425" tIns="91425">
            <a:noAutofit/>
          </a:bodyPr>
          <a:lstStyle/>
          <a:p>
            <a:pPr lvl="0">
              <a:spcBef>
                <a:spcPts val="0"/>
              </a:spcBef>
              <a:buNone/>
            </a:pPr>
            <a:r>
              <a:rPr lang="en"/>
              <a:t>Implemented Reversi game graphically using Negamax algorithm which is a simplification of minimax algorithm.</a:t>
            </a:r>
          </a:p>
          <a:p>
            <a:pPr lvl="0">
              <a:spcBef>
                <a:spcPts val="0"/>
              </a:spcBef>
              <a:buNone/>
            </a:pPr>
            <a:r>
              <a:rPr lang="en"/>
              <a:t>It is based on the principle that an opponent using a perfect strategy will be looking to make the inverse of a minimax move, thus their move will be the NEGAtive of your MAXimum move.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DATA STRUCTURE EXPLORED</a:t>
            </a:r>
          </a:p>
        </p:txBody>
      </p:sp>
      <p:sp>
        <p:nvSpPr>
          <p:cNvPr id="74" name="Shape 74"/>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Best possible move is chosen by searching in a game tree where every node corresponds to a board position.</a:t>
            </a:r>
          </a:p>
          <a:p>
            <a:pPr lvl="0">
              <a:spcBef>
                <a:spcPts val="0"/>
              </a:spcBef>
              <a:buNone/>
            </a:pPr>
            <a:r>
              <a:rPr lang="en"/>
              <a:t>The children of each node are the different positions that result from a single move made by the player whose turn it is at.</a:t>
            </a:r>
          </a:p>
          <a:p>
            <a:pPr lvl="0">
              <a:spcBef>
                <a:spcPts val="0"/>
              </a:spcBef>
              <a:buNone/>
            </a:pPr>
            <a:r>
              <a:rPr lang="en"/>
              <a:t>The root of the tree is the starting position from which move is to be found.</a:t>
            </a:r>
          </a:p>
          <a:p>
            <a:pPr lvl="0">
              <a:spcBef>
                <a:spcPts val="0"/>
              </a:spcBef>
              <a:buNone/>
            </a:pPr>
            <a:r>
              <a:rPr lang="en"/>
              <a:t>The leaves in the game tree correspond to terminating positions, where either the game ends or are at depth called by the search function.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IMPLEMENTATION DETAILS</a:t>
            </a:r>
          </a:p>
        </p:txBody>
      </p:sp>
      <p:sp>
        <p:nvSpPr>
          <p:cNvPr id="80" name="Shape 80"/>
          <p:cNvSpPr txBox="1"/>
          <p:nvPr>
            <p:ph idx="1" type="body"/>
          </p:nvPr>
        </p:nvSpPr>
        <p:spPr>
          <a:xfrm>
            <a:off x="311700" y="1093850"/>
            <a:ext cx="8520600" cy="3759900"/>
          </a:xfrm>
          <a:prstGeom prst="rect">
            <a:avLst/>
          </a:prstGeom>
        </p:spPr>
        <p:txBody>
          <a:bodyPr anchorCtr="0" anchor="t" bIns="91425" lIns="91425" rIns="91425" tIns="91425">
            <a:noAutofit/>
          </a:bodyPr>
          <a:lstStyle/>
          <a:p>
            <a:pPr indent="-228600" lvl="0" marL="457200" rtl="0">
              <a:spcBef>
                <a:spcPts val="0"/>
              </a:spcBef>
            </a:pPr>
            <a:r>
              <a:rPr lang="en"/>
              <a:t>The implementation is done using vectors.</a:t>
            </a:r>
          </a:p>
          <a:p>
            <a:pPr indent="-228600" lvl="0" marL="457200" rtl="0">
              <a:spcBef>
                <a:spcPts val="0"/>
              </a:spcBef>
            </a:pPr>
            <a:r>
              <a:rPr lang="en"/>
              <a:t>The board cells are represented as a matrix using two dimensional array</a:t>
            </a:r>
          </a:p>
          <a:p>
            <a:pPr indent="-228600" lvl="0" marL="457200" rtl="0">
              <a:spcBef>
                <a:spcPts val="0"/>
              </a:spcBef>
            </a:pPr>
            <a:r>
              <a:rPr lang="en"/>
              <a:t>Alph</a:t>
            </a:r>
            <a:r>
              <a:rPr lang="en"/>
              <a:t>a–beta pruning is a </a:t>
            </a:r>
            <a:r>
              <a:rPr lang="en">
                <a:hlinkClick r:id="rId3"/>
              </a:rPr>
              <a:t>search algorithm</a:t>
            </a:r>
            <a:r>
              <a:rPr lang="en"/>
              <a:t> that seeks to decrease the number of nodes that are evaluated by the nega</a:t>
            </a:r>
            <a:r>
              <a:rPr lang="en">
                <a:hlinkClick r:id="rId4"/>
              </a:rPr>
              <a:t>max algorithm</a:t>
            </a:r>
            <a:r>
              <a:rPr lang="en"/>
              <a:t> in its </a:t>
            </a:r>
            <a:r>
              <a:rPr lang="en">
                <a:hlinkClick r:id="rId5"/>
              </a:rPr>
              <a:t>search tree</a:t>
            </a:r>
            <a:r>
              <a:rPr lang="en"/>
              <a:t>. It stops completely evaluating a move when at least one possibility has been found that proves the move to be worse than a previously examined move. Such moves need not be evaluated further. When applied to a standard minimax tree, it returns the same move as negamax would, but prunes away branches that cannot possibly influence the final decision.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Implementation details continued</a:t>
            </a:r>
          </a:p>
        </p:txBody>
      </p:sp>
      <p:sp>
        <p:nvSpPr>
          <p:cNvPr id="86" name="Shape 86"/>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600"/>
              </a:spcBef>
              <a:spcAft>
                <a:spcPts val="600"/>
              </a:spcAft>
            </a:pPr>
            <a:r>
              <a:rPr lang="en"/>
              <a:t>Negamax search is a variant form of </a:t>
            </a:r>
            <a:r>
              <a:rPr lang="en">
                <a:hlinkClick r:id="rId3"/>
              </a:rPr>
              <a:t>minimax</a:t>
            </a:r>
            <a:r>
              <a:rPr lang="en"/>
              <a:t> search that relies on the </a:t>
            </a:r>
            <a:r>
              <a:rPr lang="en">
                <a:hlinkClick r:id="rId4"/>
              </a:rPr>
              <a:t>zero-sum</a:t>
            </a:r>
            <a:r>
              <a:rPr lang="en"/>
              <a:t> property of a </a:t>
            </a:r>
            <a:r>
              <a:rPr lang="en">
                <a:hlinkClick r:id="rId5"/>
              </a:rPr>
              <a:t>two-player game</a:t>
            </a:r>
            <a:r>
              <a:rPr lang="en"/>
              <a:t>.This algorithm relies on the fact that max(a, b) = −min(−a, −b) to simplify the implementation of the </a:t>
            </a:r>
            <a:r>
              <a:rPr lang="en">
                <a:hlinkClick r:id="rId6"/>
              </a:rPr>
              <a:t>minimax</a:t>
            </a:r>
            <a:r>
              <a:rPr lang="en"/>
              <a:t> algorithm. More precisely, the value of a position to player A in such a game is the negation of the value to player B. Thus, the player on move looks for a move that maximizes the negation of the value resulting from the move: this successor position must by definition have been valued by the opponent.</a:t>
            </a:r>
          </a:p>
          <a:p>
            <a:pPr indent="-228600" lvl="0" marL="457200" rtl="0">
              <a:spcBef>
                <a:spcPts val="600"/>
              </a:spcBef>
              <a:spcAft>
                <a:spcPts val="600"/>
              </a:spcAft>
            </a:pPr>
            <a:r>
              <a:rPr lang="en"/>
              <a:t>Graphics have been introduced to represent the board.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CHALLENGES</a:t>
            </a:r>
          </a:p>
        </p:txBody>
      </p:sp>
      <p:sp>
        <p:nvSpPr>
          <p:cNvPr id="92" name="Shape 92"/>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a:spcBef>
                <a:spcPts val="0"/>
              </a:spcBef>
            </a:pPr>
            <a:r>
              <a:rPr lang="en"/>
              <a:t>Introducing graphics</a:t>
            </a:r>
          </a:p>
          <a:p>
            <a:pPr indent="-228600" lvl="0" marL="457200" rtl="0">
              <a:spcBef>
                <a:spcPts val="0"/>
              </a:spcBef>
            </a:pPr>
            <a:r>
              <a:rPr lang="en"/>
              <a:t>Implementation of alpha beta pruning: It was necessary because</a:t>
            </a:r>
            <a:r>
              <a:rPr lang="en"/>
              <a:t> to make the pruning more efficient, moves are sorted before evaluation with the most promising moves checked first. This increases the likelihood that poor moves will be pruned from the search. The decreased computation time allows us to increase the depth of search.</a:t>
            </a:r>
          </a:p>
          <a:p>
            <a:pPr indent="-228600" lvl="0" marL="457200" rtl="0">
              <a:spcBef>
                <a:spcPts val="0"/>
              </a:spcBef>
            </a:pPr>
            <a:r>
              <a:rPr lang="en"/>
              <a:t>The game tree grows very large very quickly</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IF MORE TIME GIVEN, WHAT COULD BE DONE</a:t>
            </a:r>
          </a:p>
        </p:txBody>
      </p:sp>
      <p:sp>
        <p:nvSpPr>
          <p:cNvPr id="98" name="Shape 98"/>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en"/>
              <a:t>Add difficulty levels: </a:t>
            </a:r>
            <a:r>
              <a:rPr lang="en"/>
              <a:t>The computer player’s difficulty is directly related to the depth of the negamax search. The greater the difficulty, the deeper the search and the longer it takes.</a:t>
            </a:r>
          </a:p>
          <a:p>
            <a:pPr indent="-228600" lvl="0" marL="457200" rtl="0">
              <a:spcBef>
                <a:spcPts val="0"/>
              </a:spcBef>
            </a:pPr>
            <a:r>
              <a:rPr lang="en"/>
              <a:t>Two-player game: At present, we have only one AI implying that we only play against the computer. But an added feature of making it a two player game is possible and implementable by certain changes in the code</a:t>
            </a:r>
          </a:p>
          <a:p>
            <a:pPr indent="-228600" lvl="0" marL="457200">
              <a:spcBef>
                <a:spcPts val="0"/>
              </a:spcBef>
            </a:pPr>
            <a:r>
              <a:rPr lang="en"/>
              <a:t>Undo moves: An option to undo the previous move could have been provided by storing a copy of previous board position before everymove.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