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73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0" r:id="rId14"/>
    <p:sldId id="271" r:id="rId15"/>
    <p:sldId id="272" r:id="rId16"/>
    <p:sldId id="275" r:id="rId17"/>
  </p:sldIdLst>
  <p:sldSz cx="9144000" cy="5143500" type="screen16x9"/>
  <p:notesSz cx="6858000" cy="9144000"/>
  <p:embeddedFontLst>
    <p:embeddedFont>
      <p:font typeface="Catamaran Light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Livvic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Ld6fxQUSikRlQ9Xhm9yAFGM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BDA21-3AC0-43EE-B989-7F8A46A8BECF}">
  <a:tblStyle styleId="{0B0BDA21-3AC0-43EE-B989-7F8A46A8BE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032D949-50F0-4DF8-8025-DAF0E5867D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b62581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741b62581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1b625815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41b625815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1b62581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741b62581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1b62581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741b62581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41b62581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741b62581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1b625815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741b625815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41b625815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741b625815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0b1f9f03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740b1f9f03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1b62581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741b62581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1b625815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741b625815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0b1f9f0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40b1f9f0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1b62581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1b62581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1b62581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741b62581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0b1f9f03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740b1f9f03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1b625815_1_43"/>
          <p:cNvSpPr txBox="1"/>
          <p:nvPr/>
        </p:nvSpPr>
        <p:spPr>
          <a:xfrm>
            <a:off x="997648" y="416900"/>
            <a:ext cx="7445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 Design 1: One-hot-arm thermal actuator</a:t>
            </a:r>
            <a:endParaRPr sz="2400" b="1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17" name="Google Shape;117;g741b625815_1_43"/>
          <p:cNvPicPr preferRelativeResize="0"/>
          <p:nvPr/>
        </p:nvPicPr>
        <p:blipFill rotWithShape="1">
          <a:blip r:embed="rId3">
            <a:alphaModFix/>
          </a:blip>
          <a:srcRect t="33170" r="6733" b="10542"/>
          <a:stretch/>
        </p:blipFill>
        <p:spPr>
          <a:xfrm>
            <a:off x="1363476" y="1211752"/>
            <a:ext cx="6417050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741b625815_1_43"/>
          <p:cNvPicPr preferRelativeResize="0"/>
          <p:nvPr/>
        </p:nvPicPr>
        <p:blipFill rotWithShape="1">
          <a:blip r:embed="rId4">
            <a:alphaModFix/>
          </a:blip>
          <a:srcRect t="6808" r="2723" b="10258"/>
          <a:stretch/>
        </p:blipFill>
        <p:spPr>
          <a:xfrm>
            <a:off x="2036681" y="2671393"/>
            <a:ext cx="5070635" cy="165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1b625815_2_22"/>
          <p:cNvSpPr txBox="1"/>
          <p:nvPr/>
        </p:nvSpPr>
        <p:spPr>
          <a:xfrm>
            <a:off x="1138325" y="399315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Results 2: Two-hot-arm thermal 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70" name="Google Shape;170;g741b625815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03" y="1402086"/>
            <a:ext cx="5028784" cy="30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/>
        </p:nvSpPr>
        <p:spPr>
          <a:xfrm>
            <a:off x="997648" y="416900"/>
            <a:ext cx="6927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Design 3: In plane/Chevron/V shaped Thermal </a:t>
            </a:r>
            <a:r>
              <a:rPr lang="en-US" sz="2400" b="1" dirty="0" err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microactuator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76" name="Google Shape;17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7" y="1107100"/>
            <a:ext cx="63341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1b625815_1_59"/>
          <p:cNvSpPr txBox="1"/>
          <p:nvPr/>
        </p:nvSpPr>
        <p:spPr>
          <a:xfrm>
            <a:off x="997648" y="416900"/>
            <a:ext cx="7234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Fabrication of V-shaped </a:t>
            </a:r>
            <a:r>
              <a:rPr lang="en-US" sz="2400" b="1" dirty="0" err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Microactuator</a:t>
            </a:r>
            <a:endParaRPr lang="en-US"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207" name="Google Shape;207;g741b625815_1_59"/>
          <p:cNvPicPr preferRelativeResize="0"/>
          <p:nvPr/>
        </p:nvPicPr>
        <p:blipFill rotWithShape="1">
          <a:blip r:embed="rId3">
            <a:alphaModFix/>
          </a:blip>
          <a:srcRect r="50261"/>
          <a:stretch/>
        </p:blipFill>
        <p:spPr>
          <a:xfrm>
            <a:off x="152400" y="1056800"/>
            <a:ext cx="4396426" cy="12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741b625815_1_59"/>
          <p:cNvPicPr preferRelativeResize="0"/>
          <p:nvPr/>
        </p:nvPicPr>
        <p:blipFill rotWithShape="1">
          <a:blip r:embed="rId3">
            <a:alphaModFix/>
          </a:blip>
          <a:srcRect l="49571"/>
          <a:stretch/>
        </p:blipFill>
        <p:spPr>
          <a:xfrm>
            <a:off x="4686399" y="1056800"/>
            <a:ext cx="4457600" cy="12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741b625815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5" y="2530925"/>
            <a:ext cx="67341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41b625815_1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75" y="1067385"/>
            <a:ext cx="5516831" cy="3934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6;g741b625815_2_15">
            <a:extLst>
              <a:ext uri="{FF2B5EF4-FFF2-40B4-BE49-F238E27FC236}">
                <a16:creationId xmlns:a16="http://schemas.microsoft.com/office/drawing/2014/main" id="{9E2A57D0-86F5-484A-B167-081FEB8298D8}"/>
              </a:ext>
            </a:extLst>
          </p:cNvPr>
          <p:cNvSpPr txBox="1"/>
          <p:nvPr/>
        </p:nvSpPr>
        <p:spPr>
          <a:xfrm>
            <a:off x="997648" y="416900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Parameter 3: In plane Thermal </a:t>
            </a:r>
            <a:r>
              <a:rPr lang="en-US" sz="2400" b="1" dirty="0" err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microactuator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1b625815_1_38"/>
          <p:cNvSpPr txBox="1"/>
          <p:nvPr/>
        </p:nvSpPr>
        <p:spPr>
          <a:xfrm>
            <a:off x="997648" y="416900"/>
            <a:ext cx="7160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Simulation 3: In plane Thermal </a:t>
            </a:r>
            <a:r>
              <a:rPr lang="en-US" sz="2400" b="1" dirty="0" err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microactuator</a:t>
            </a: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88" name="Google Shape;188;g741b625815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75" y="969100"/>
            <a:ext cx="5280533" cy="39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1b625815_2_30"/>
          <p:cNvSpPr txBox="1"/>
          <p:nvPr/>
        </p:nvSpPr>
        <p:spPr>
          <a:xfrm>
            <a:off x="997648" y="416900"/>
            <a:ext cx="7160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Results 3: In plane Thermal microactuator </a:t>
            </a:r>
            <a:endParaRPr sz="2400" b="1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94" name="Google Shape;194;g741b625815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975" y="1138500"/>
            <a:ext cx="45815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1b625815_2_36"/>
          <p:cNvSpPr txBox="1"/>
          <p:nvPr/>
        </p:nvSpPr>
        <p:spPr>
          <a:xfrm>
            <a:off x="997648" y="416900"/>
            <a:ext cx="7234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Comparison of sensitivity values</a:t>
            </a:r>
            <a:endParaRPr sz="2400" b="1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aphicFrame>
        <p:nvGraphicFramePr>
          <p:cNvPr id="215" name="Google Shape;215;g741b625815_2_36"/>
          <p:cNvGraphicFramePr/>
          <p:nvPr>
            <p:extLst>
              <p:ext uri="{D42A27DB-BD31-4B8C-83A1-F6EECF244321}">
                <p14:modId xmlns:p14="http://schemas.microsoft.com/office/powerpoint/2010/main" val="1104452513"/>
              </p:ext>
            </p:extLst>
          </p:nvPr>
        </p:nvGraphicFramePr>
        <p:xfrm>
          <a:off x="2499799" y="1295948"/>
          <a:ext cx="4552264" cy="2887926"/>
        </p:xfrm>
        <a:graphic>
          <a:graphicData uri="http://schemas.openxmlformats.org/drawingml/2006/table">
            <a:tbl>
              <a:tblPr>
                <a:noFill/>
                <a:tableStyleId>{3032D949-50F0-4DF8-8025-DAF0E5867D39}</a:tableStyleId>
              </a:tblPr>
              <a:tblGrid>
                <a:gridCol w="227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26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tamaran Light" panose="020B0604020202020204" charset="0"/>
                          <a:cs typeface="Catamaran Light" panose="020B0604020202020204" charset="0"/>
                        </a:rPr>
                        <a:t>One arm</a:t>
                      </a:r>
                      <a:endParaRPr sz="2000" dirty="0">
                        <a:latin typeface="Catamaran Light" panose="020B0604020202020204" charset="0"/>
                        <a:cs typeface="Catamaran Ligh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tamaran Light" panose="020B0604020202020204" charset="0"/>
                          <a:cs typeface="Catamaran Light" panose="020B0604020202020204" charset="0"/>
                        </a:rPr>
                        <a:t>0.000667</a:t>
                      </a:r>
                      <a:endParaRPr sz="2000">
                        <a:latin typeface="Catamaran Light" panose="020B0604020202020204" charset="0"/>
                        <a:cs typeface="Catamaran Ligh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6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tamaran Light" panose="020B0604020202020204" charset="0"/>
                          <a:cs typeface="Catamaran Light" panose="020B0604020202020204" charset="0"/>
                        </a:rPr>
                        <a:t>Two arm</a:t>
                      </a:r>
                      <a:endParaRPr sz="2000" dirty="0">
                        <a:latin typeface="Catamaran Light" panose="020B0604020202020204" charset="0"/>
                        <a:cs typeface="Catamaran Ligh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tamaran Light" panose="020B0604020202020204" charset="0"/>
                          <a:cs typeface="Catamaran Light" panose="020B0604020202020204" charset="0"/>
                        </a:rPr>
                        <a:t>2.05E-07</a:t>
                      </a:r>
                      <a:endParaRPr sz="2000">
                        <a:latin typeface="Catamaran Light" panose="020B0604020202020204" charset="0"/>
                        <a:cs typeface="Catamaran Ligh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6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tamaran Light" panose="020B0604020202020204" charset="0"/>
                          <a:cs typeface="Catamaran Light" panose="020B0604020202020204" charset="0"/>
                        </a:rPr>
                        <a:t>V shape</a:t>
                      </a:r>
                      <a:endParaRPr sz="2000">
                        <a:latin typeface="Catamaran Light" panose="020B0604020202020204" charset="0"/>
                        <a:cs typeface="Catamaran Ligh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tamaran Light" panose="020B0604020202020204" charset="0"/>
                          <a:cs typeface="Catamaran Light" panose="020B0604020202020204" charset="0"/>
                        </a:rPr>
                        <a:t>2.00E-06</a:t>
                      </a:r>
                      <a:endParaRPr sz="2000" dirty="0">
                        <a:latin typeface="Catamaran Light" panose="020B0604020202020204" charset="0"/>
                        <a:cs typeface="Catamaran Ligh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0b1f9f03_2_29"/>
          <p:cNvSpPr txBox="1"/>
          <p:nvPr/>
        </p:nvSpPr>
        <p:spPr>
          <a:xfrm>
            <a:off x="997650" y="416900"/>
            <a:ext cx="7424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Fabrication of U-shaped </a:t>
            </a:r>
            <a:r>
              <a:rPr lang="en-US" sz="2400" b="1" dirty="0" err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Microactuator</a:t>
            </a:r>
            <a:endParaRPr lang="en-US"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200" name="Google Shape;200;g740b1f9f03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73" y="2862098"/>
            <a:ext cx="6500475" cy="17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740b1f9f03_2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800" y="1046200"/>
            <a:ext cx="6628025" cy="16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6810"/>
            <a:ext cx="515302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l="47052" t="45497" r="12517" b="27804"/>
          <a:stretch/>
        </p:blipFill>
        <p:spPr>
          <a:xfrm>
            <a:off x="5305425" y="2017525"/>
            <a:ext cx="3838574" cy="142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6;g741b625815_2_15">
            <a:extLst>
              <a:ext uri="{FF2B5EF4-FFF2-40B4-BE49-F238E27FC236}">
                <a16:creationId xmlns:a16="http://schemas.microsoft.com/office/drawing/2014/main" id="{3C31B4B4-7B04-4182-88DB-1377649D2A54}"/>
              </a:ext>
            </a:extLst>
          </p:cNvPr>
          <p:cNvSpPr txBox="1"/>
          <p:nvPr/>
        </p:nvSpPr>
        <p:spPr>
          <a:xfrm>
            <a:off x="997648" y="416900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Parameter 1: One-hot-arm thermal 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1b625815_1_49"/>
          <p:cNvSpPr txBox="1"/>
          <p:nvPr/>
        </p:nvSpPr>
        <p:spPr>
          <a:xfrm>
            <a:off x="997648" y="416900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Simulation 1: One-hot-arm thermal 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31" name="Google Shape;131;g741b625815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" y="1195388"/>
            <a:ext cx="3670293" cy="275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741b625815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750" y="1195388"/>
            <a:ext cx="4202974" cy="31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1b625815_2_8"/>
          <p:cNvSpPr txBox="1"/>
          <p:nvPr/>
        </p:nvSpPr>
        <p:spPr>
          <a:xfrm>
            <a:off x="997648" y="416900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Results 1: One-hot-arm thermal actuator</a:t>
            </a:r>
            <a:endParaRPr sz="2400" b="1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38" name="Google Shape;138;g741b625815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25" y="1201175"/>
            <a:ext cx="5690026" cy="3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0b1f9f03_2_5"/>
          <p:cNvSpPr txBox="1"/>
          <p:nvPr/>
        </p:nvSpPr>
        <p:spPr>
          <a:xfrm>
            <a:off x="997648" y="416900"/>
            <a:ext cx="7445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 Design 2: Two-hot-arm thermal actuator</a:t>
            </a:r>
            <a:endParaRPr sz="2400" b="1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44" name="Google Shape;144;g740b1f9f03_2_5"/>
          <p:cNvSpPr txBox="1">
            <a:spLocks noGrp="1"/>
          </p:cNvSpPr>
          <p:nvPr>
            <p:ph type="subTitle" idx="4294967295"/>
          </p:nvPr>
        </p:nvSpPr>
        <p:spPr>
          <a:xfrm>
            <a:off x="997644" y="1151570"/>
            <a:ext cx="54744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800"/>
              <a:t> The temperature increase required to deform the two hot arms, and thus displace the actuator, is obtained through Joule heating (resistive heating)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800"/>
              <a:t>The greater expansion of the hot-arms, compared to the cold arm, causes a bending of the actuator.</a:t>
            </a:r>
            <a:endParaRPr sz="1800"/>
          </a:p>
        </p:txBody>
      </p:sp>
      <p:pic>
        <p:nvPicPr>
          <p:cNvPr id="145" name="Google Shape;145;g740b1f9f03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46" y="2722079"/>
            <a:ext cx="35261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1b625815_1_104"/>
          <p:cNvSpPr txBox="1">
            <a:spLocks noGrp="1"/>
          </p:cNvSpPr>
          <p:nvPr>
            <p:ph type="ctrTitle"/>
          </p:nvPr>
        </p:nvSpPr>
        <p:spPr>
          <a:xfrm>
            <a:off x="814800" y="333818"/>
            <a:ext cx="83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Fabrication of Two Hot-arm Micro Actuator </a:t>
            </a:r>
          </a:p>
        </p:txBody>
      </p:sp>
      <p:pic>
        <p:nvPicPr>
          <p:cNvPr id="151" name="Google Shape;151;g741b625815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31" y="1103381"/>
            <a:ext cx="4530338" cy="35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1b625815_2_15"/>
          <p:cNvSpPr txBox="1"/>
          <p:nvPr/>
        </p:nvSpPr>
        <p:spPr>
          <a:xfrm>
            <a:off x="997648" y="416900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Parameter 2: Two-hot-arm thermal 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57" name="Google Shape;157;g741b625815_2_15"/>
          <p:cNvPicPr preferRelativeResize="0"/>
          <p:nvPr/>
        </p:nvPicPr>
        <p:blipFill rotWithShape="1">
          <a:blip r:embed="rId3">
            <a:alphaModFix/>
          </a:blip>
          <a:srcRect b="9214"/>
          <a:stretch/>
        </p:blipFill>
        <p:spPr>
          <a:xfrm>
            <a:off x="2770350" y="966525"/>
            <a:ext cx="2973725" cy="3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0b1f9f03_2_18"/>
          <p:cNvSpPr txBox="1"/>
          <p:nvPr/>
        </p:nvSpPr>
        <p:spPr>
          <a:xfrm>
            <a:off x="997648" y="416900"/>
            <a:ext cx="786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rPr>
              <a:t>Simulation 2: Two-hot-arm thermal actuator</a:t>
            </a:r>
            <a:endParaRPr sz="2400" b="1" dirty="0">
              <a:solidFill>
                <a:srgbClr val="43434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63" name="Google Shape;163;g740b1f9f03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825" y="909675"/>
            <a:ext cx="4413125" cy="33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740b1f9f03_2_18"/>
          <p:cNvPicPr preferRelativeResize="0"/>
          <p:nvPr/>
        </p:nvPicPr>
        <p:blipFill rotWithShape="1">
          <a:blip r:embed="rId4">
            <a:alphaModFix/>
          </a:blip>
          <a:srcRect r="13479"/>
          <a:stretch/>
        </p:blipFill>
        <p:spPr>
          <a:xfrm>
            <a:off x="368000" y="1107775"/>
            <a:ext cx="3589725" cy="31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157</Words>
  <Application>Microsoft Office PowerPoint</Application>
  <PresentationFormat>On-screen Show (16:9)</PresentationFormat>
  <Paragraphs>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Catamaran Light</vt:lpstr>
      <vt:lpstr>Fira Sans Extra Condensed Medium</vt:lpstr>
      <vt:lpstr>Livvic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Fabrication of Two Hot-arm Micro Actuator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MEMS ELECTROTHERMAL MICROACTUATOR</dc:title>
  <dc:creator>Tanya Gupta</dc:creator>
  <cp:lastModifiedBy>Tanya</cp:lastModifiedBy>
  <cp:revision>13</cp:revision>
  <dcterms:modified xsi:type="dcterms:W3CDTF">2020-07-07T18:10:48Z</dcterms:modified>
</cp:coreProperties>
</file>