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7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5FBD0D-7172-42DB-9F56-2E6BE5E837E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DEEB4E-A6CD-4315-8E88-6070B32BC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21010"/>
            <a:ext cx="11986953" cy="369916"/>
            <a:chOff x="-1" y="684068"/>
            <a:chExt cx="11986953" cy="36991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-1" y="1025888"/>
              <a:ext cx="118788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0" y="684068"/>
              <a:ext cx="11986952" cy="369916"/>
              <a:chOff x="0" y="386543"/>
              <a:chExt cx="11986952" cy="36991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0" y="756459"/>
                <a:ext cx="11878887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Isosceles Triangle 15"/>
              <p:cNvSpPr/>
              <p:nvPr/>
            </p:nvSpPr>
            <p:spPr>
              <a:xfrm rot="10800000">
                <a:off x="11770821" y="386543"/>
                <a:ext cx="216131" cy="216130"/>
              </a:xfrm>
              <a:prstGeom prst="triangle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6" idx="0"/>
              </p:cNvCxnSpPr>
              <p:nvPr/>
            </p:nvCxnSpPr>
            <p:spPr>
              <a:xfrm>
                <a:off x="11878886" y="602673"/>
                <a:ext cx="0" cy="128847"/>
              </a:xfrm>
              <a:prstGeom prst="line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232757" y="83976"/>
            <a:ext cx="11754196" cy="801651"/>
          </a:xfrm>
          <a:prstGeom prst="rect">
            <a:avLst/>
          </a:prstGeom>
          <a:noFill/>
          <a:ln w="12700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45719" tIns="45720" rIns="45719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49223">
              <a:spcBef>
                <a:spcPts val="200"/>
              </a:spcBef>
            </a:pPr>
            <a:r>
              <a:rPr lang="en-US" sz="4400" b="1" spc="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MODELING OF LASER CLADDING</a:t>
            </a:r>
            <a:endParaRPr lang="en-US" sz="4400" b="1" spc="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9408" y="1461461"/>
            <a:ext cx="981187" cy="921430"/>
          </a:xfrm>
          <a:prstGeom prst="rect">
            <a:avLst/>
          </a:prstGeom>
          <a:solidFill>
            <a:srgbClr val="FE6700">
              <a:alpha val="16078"/>
            </a:srgbClr>
          </a:solidFill>
          <a:ln w="12700">
            <a:miter lim="400000"/>
          </a:ln>
        </p:spPr>
        <p:txBody>
          <a:bodyPr lIns="45719" rIns="45719">
            <a:noAutofit/>
          </a:bodyPr>
          <a:lstStyle>
            <a:lvl1pPr algn="ctr" defTabSz="649223">
              <a:spcBef>
                <a:spcPts val="200"/>
              </a:spcBef>
              <a:defRPr sz="800" b="1">
                <a:solidFill>
                  <a:srgbClr val="57576E"/>
                </a:solidFill>
              </a:defRPr>
            </a:lvl1pPr>
            <a:lvl2pPr>
              <a:spcBef>
                <a:spcPts val="500"/>
              </a:spcBef>
              <a:defRPr sz="2400">
                <a:solidFill>
                  <a:srgbClr val="57576E"/>
                </a:solidFill>
              </a:defRPr>
            </a:lvl2pPr>
            <a:lvl3pPr>
              <a:spcBef>
                <a:spcPts val="500"/>
              </a:spcBef>
              <a:defRPr sz="2400">
                <a:solidFill>
                  <a:srgbClr val="57576E"/>
                </a:solidFill>
              </a:defRPr>
            </a:lvl3pPr>
            <a:lvl4pPr>
              <a:spcBef>
                <a:spcPts val="500"/>
              </a:spcBef>
              <a:defRPr sz="2400">
                <a:solidFill>
                  <a:srgbClr val="57576E"/>
                </a:solidFill>
              </a:defRPr>
            </a:lvl4pPr>
            <a:lvl5pPr>
              <a:spcBef>
                <a:spcPts val="500"/>
              </a:spcBef>
              <a:defRPr sz="2400">
                <a:solidFill>
                  <a:srgbClr val="57576E"/>
                </a:solidFill>
              </a:defRPr>
            </a:lvl5pPr>
            <a:lvl6pPr marL="152634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6pPr>
            <a:lvl7pPr marL="170922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7pPr>
            <a:lvl8pPr marL="189210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8pPr>
            <a:lvl9pPr marL="207498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9pPr>
          </a:lstStyle>
          <a:p>
            <a:r>
              <a:rPr lang="en-US" sz="1400" dirty="0" smtClean="0"/>
              <a:t>Laser, Optics, </a:t>
            </a:r>
          </a:p>
          <a:p>
            <a:r>
              <a:rPr lang="en-US" sz="1400" dirty="0" smtClean="0"/>
              <a:t>Intensity Distribution 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903932" y="1441685"/>
            <a:ext cx="1117426" cy="941206"/>
          </a:xfrm>
          <a:prstGeom prst="rect">
            <a:avLst/>
          </a:prstGeom>
          <a:solidFill>
            <a:srgbClr val="FE6700">
              <a:alpha val="16078"/>
            </a:srgbClr>
          </a:solidFill>
          <a:ln w="12700">
            <a:miter lim="400000"/>
          </a:ln>
        </p:spPr>
        <p:txBody>
          <a:bodyPr lIns="45719" rIns="45719">
            <a:noAutofit/>
          </a:bodyPr>
          <a:lstStyle>
            <a:lvl1pPr algn="ctr" defTabSz="649223">
              <a:spcBef>
                <a:spcPts val="200"/>
              </a:spcBef>
              <a:defRPr sz="800" b="1">
                <a:solidFill>
                  <a:srgbClr val="57576E"/>
                </a:solidFill>
              </a:defRPr>
            </a:lvl1pPr>
            <a:lvl2pPr>
              <a:spcBef>
                <a:spcPts val="500"/>
              </a:spcBef>
              <a:defRPr sz="2400">
                <a:solidFill>
                  <a:srgbClr val="57576E"/>
                </a:solidFill>
              </a:defRPr>
            </a:lvl2pPr>
            <a:lvl3pPr>
              <a:spcBef>
                <a:spcPts val="500"/>
              </a:spcBef>
              <a:defRPr sz="2400">
                <a:solidFill>
                  <a:srgbClr val="57576E"/>
                </a:solidFill>
              </a:defRPr>
            </a:lvl3pPr>
            <a:lvl4pPr>
              <a:spcBef>
                <a:spcPts val="500"/>
              </a:spcBef>
              <a:defRPr sz="2400">
                <a:solidFill>
                  <a:srgbClr val="57576E"/>
                </a:solidFill>
              </a:defRPr>
            </a:lvl4pPr>
            <a:lvl5pPr>
              <a:spcBef>
                <a:spcPts val="500"/>
              </a:spcBef>
              <a:defRPr sz="2400">
                <a:solidFill>
                  <a:srgbClr val="57576E"/>
                </a:solidFill>
              </a:defRPr>
            </a:lvl5pPr>
            <a:lvl6pPr marL="152634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6pPr>
            <a:lvl7pPr marL="170922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7pPr>
            <a:lvl8pPr marL="189210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8pPr>
            <a:lvl9pPr marL="207498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9pPr>
          </a:lstStyle>
          <a:p>
            <a:r>
              <a:rPr lang="en-US" sz="1400" dirty="0" smtClean="0"/>
              <a:t>Powder distribution</a:t>
            </a:r>
            <a:r>
              <a:rPr lang="en-US" sz="1400" dirty="0"/>
              <a:t>, Melting, </a:t>
            </a:r>
            <a:r>
              <a:rPr lang="en-US" sz="1400" dirty="0" smtClean="0"/>
              <a:t>Ricochet</a:t>
            </a:r>
          </a:p>
          <a:p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609285" y="2710421"/>
            <a:ext cx="1586040" cy="1076808"/>
          </a:xfrm>
          <a:prstGeom prst="rect">
            <a:avLst/>
          </a:prstGeom>
          <a:solidFill>
            <a:srgbClr val="FE6700">
              <a:alpha val="16078"/>
            </a:srgbClr>
          </a:solidFill>
          <a:ln w="12700">
            <a:miter lim="400000"/>
          </a:ln>
        </p:spPr>
        <p:txBody>
          <a:bodyPr lIns="45719" rIns="45719">
            <a:noAutofit/>
          </a:bodyPr>
          <a:lstStyle>
            <a:lvl1pPr algn="ctr" defTabSz="649223">
              <a:spcBef>
                <a:spcPts val="200"/>
              </a:spcBef>
              <a:defRPr sz="800" b="1">
                <a:solidFill>
                  <a:srgbClr val="57576E"/>
                </a:solidFill>
              </a:defRPr>
            </a:lvl1pPr>
            <a:lvl2pPr>
              <a:spcBef>
                <a:spcPts val="500"/>
              </a:spcBef>
              <a:defRPr sz="2400">
                <a:solidFill>
                  <a:srgbClr val="57576E"/>
                </a:solidFill>
              </a:defRPr>
            </a:lvl2pPr>
            <a:lvl3pPr>
              <a:spcBef>
                <a:spcPts val="500"/>
              </a:spcBef>
              <a:defRPr sz="2400">
                <a:solidFill>
                  <a:srgbClr val="57576E"/>
                </a:solidFill>
              </a:defRPr>
            </a:lvl3pPr>
            <a:lvl4pPr>
              <a:spcBef>
                <a:spcPts val="500"/>
              </a:spcBef>
              <a:defRPr sz="2400">
                <a:solidFill>
                  <a:srgbClr val="57576E"/>
                </a:solidFill>
              </a:defRPr>
            </a:lvl4pPr>
            <a:lvl5pPr>
              <a:spcBef>
                <a:spcPts val="500"/>
              </a:spcBef>
              <a:defRPr sz="2400">
                <a:solidFill>
                  <a:srgbClr val="57576E"/>
                </a:solidFill>
              </a:defRPr>
            </a:lvl5pPr>
            <a:lvl6pPr marL="152634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6pPr>
            <a:lvl7pPr marL="170922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7pPr>
            <a:lvl8pPr marL="189210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8pPr>
            <a:lvl9pPr marL="207498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Melt Pool Dynamics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Buoyancy, Surface tension,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Marangoni effect 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246861" y="2716334"/>
            <a:ext cx="1401661" cy="1070896"/>
          </a:xfrm>
          <a:prstGeom prst="rect">
            <a:avLst/>
          </a:prstGeom>
          <a:solidFill>
            <a:srgbClr val="FE6700">
              <a:alpha val="16078"/>
            </a:srgbClr>
          </a:solidFill>
          <a:ln w="12700">
            <a:miter lim="400000"/>
          </a:ln>
        </p:spPr>
        <p:txBody>
          <a:bodyPr lIns="45719" rIns="45719">
            <a:noAutofit/>
          </a:bodyPr>
          <a:lstStyle>
            <a:lvl1pPr algn="ctr" defTabSz="649223">
              <a:spcBef>
                <a:spcPts val="200"/>
              </a:spcBef>
              <a:defRPr sz="800" b="1">
                <a:solidFill>
                  <a:srgbClr val="57576E"/>
                </a:solidFill>
              </a:defRPr>
            </a:lvl1pPr>
            <a:lvl2pPr>
              <a:spcBef>
                <a:spcPts val="500"/>
              </a:spcBef>
              <a:defRPr sz="2400">
                <a:solidFill>
                  <a:srgbClr val="57576E"/>
                </a:solidFill>
              </a:defRPr>
            </a:lvl2pPr>
            <a:lvl3pPr>
              <a:spcBef>
                <a:spcPts val="500"/>
              </a:spcBef>
              <a:defRPr sz="2400">
                <a:solidFill>
                  <a:srgbClr val="57576E"/>
                </a:solidFill>
              </a:defRPr>
            </a:lvl3pPr>
            <a:lvl4pPr>
              <a:spcBef>
                <a:spcPts val="500"/>
              </a:spcBef>
              <a:defRPr sz="2400">
                <a:solidFill>
                  <a:srgbClr val="57576E"/>
                </a:solidFill>
              </a:defRPr>
            </a:lvl4pPr>
            <a:lvl5pPr>
              <a:spcBef>
                <a:spcPts val="500"/>
              </a:spcBef>
              <a:defRPr sz="2400">
                <a:solidFill>
                  <a:srgbClr val="57576E"/>
                </a:solidFill>
              </a:defRPr>
            </a:lvl5pPr>
            <a:lvl6pPr marL="152634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6pPr>
            <a:lvl7pPr marL="170922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7pPr>
            <a:lvl8pPr marL="189210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8pPr>
            <a:lvl9pPr marL="207498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Solidification,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Stefan Problem,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Three Phase</a:t>
            </a:r>
          </a:p>
          <a:p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795506" y="2719872"/>
            <a:ext cx="1494469" cy="1077684"/>
          </a:xfrm>
          <a:prstGeom prst="rect">
            <a:avLst/>
          </a:prstGeom>
          <a:solidFill>
            <a:srgbClr val="FE6700">
              <a:alpha val="16078"/>
            </a:srgbClr>
          </a:solidFill>
          <a:ln w="12700">
            <a:miter lim="400000"/>
          </a:ln>
        </p:spPr>
        <p:txBody>
          <a:bodyPr lIns="45719" rIns="45719">
            <a:noAutofit/>
          </a:bodyPr>
          <a:lstStyle>
            <a:lvl1pPr algn="ctr" defTabSz="649223">
              <a:spcBef>
                <a:spcPts val="200"/>
              </a:spcBef>
              <a:defRPr sz="800" b="1">
                <a:solidFill>
                  <a:srgbClr val="57576E"/>
                </a:solidFill>
              </a:defRPr>
            </a:lvl1pPr>
            <a:lvl2pPr>
              <a:spcBef>
                <a:spcPts val="500"/>
              </a:spcBef>
              <a:defRPr sz="2400">
                <a:solidFill>
                  <a:srgbClr val="57576E"/>
                </a:solidFill>
              </a:defRPr>
            </a:lvl2pPr>
            <a:lvl3pPr>
              <a:spcBef>
                <a:spcPts val="500"/>
              </a:spcBef>
              <a:defRPr sz="2400">
                <a:solidFill>
                  <a:srgbClr val="57576E"/>
                </a:solidFill>
              </a:defRPr>
            </a:lvl3pPr>
            <a:lvl4pPr>
              <a:spcBef>
                <a:spcPts val="500"/>
              </a:spcBef>
              <a:defRPr sz="2400">
                <a:solidFill>
                  <a:srgbClr val="57576E"/>
                </a:solidFill>
              </a:defRPr>
            </a:lvl4pPr>
            <a:lvl5pPr>
              <a:spcBef>
                <a:spcPts val="500"/>
              </a:spcBef>
              <a:defRPr sz="2400">
                <a:solidFill>
                  <a:srgbClr val="57576E"/>
                </a:solidFill>
              </a:defRPr>
            </a:lvl5pPr>
            <a:lvl6pPr marL="152634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6pPr>
            <a:lvl7pPr marL="170922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7pPr>
            <a:lvl8pPr marL="189210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8pPr>
            <a:lvl9pPr marL="207498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Deposition geometry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Mellurgical effects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Residual Stress </a:t>
            </a:r>
          </a:p>
          <a:p>
            <a:endParaRPr lang="en-US" sz="1400" dirty="0"/>
          </a:p>
        </p:txBody>
      </p:sp>
      <p:sp>
        <p:nvSpPr>
          <p:cNvPr id="72" name="Left Arrow 71"/>
          <p:cNvSpPr/>
          <p:nvPr/>
        </p:nvSpPr>
        <p:spPr>
          <a:xfrm flipH="1">
            <a:off x="3096811" y="3123468"/>
            <a:ext cx="265568" cy="228237"/>
          </a:xfrm>
          <a:prstGeom prst="leftArrow">
            <a:avLst/>
          </a:prstGeom>
          <a:solidFill>
            <a:srgbClr val="FFC39B"/>
          </a:solidFill>
          <a:ln w="2642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5" name="Left Arrow 74"/>
          <p:cNvSpPr/>
          <p:nvPr/>
        </p:nvSpPr>
        <p:spPr>
          <a:xfrm>
            <a:off x="4077538" y="1698822"/>
            <a:ext cx="249440" cy="218817"/>
          </a:xfrm>
          <a:prstGeom prst="leftArrow">
            <a:avLst/>
          </a:prstGeom>
          <a:solidFill>
            <a:srgbClr val="FFC39B"/>
          </a:solidFill>
          <a:ln w="2642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6" name="Left Arrow 75"/>
          <p:cNvSpPr/>
          <p:nvPr/>
        </p:nvSpPr>
        <p:spPr>
          <a:xfrm>
            <a:off x="3058941" y="1829934"/>
            <a:ext cx="249440" cy="218817"/>
          </a:xfrm>
          <a:prstGeom prst="leftArrow">
            <a:avLst/>
          </a:prstGeom>
          <a:solidFill>
            <a:srgbClr val="FFC39B"/>
          </a:solidFill>
          <a:ln w="2642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769481" y="2699740"/>
            <a:ext cx="1529748" cy="1097816"/>
          </a:xfrm>
          <a:prstGeom prst="roundRect">
            <a:avLst/>
          </a:prstGeom>
          <a:noFill/>
          <a:ln w="26425" cap="flat">
            <a:solidFill>
              <a:srgbClr val="00B050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604356" y="2628657"/>
            <a:ext cx="3050849" cy="1232581"/>
          </a:xfrm>
          <a:prstGeom prst="roundRect">
            <a:avLst/>
          </a:prstGeom>
          <a:noFill/>
          <a:ln w="26425" cap="flat">
            <a:solidFill>
              <a:srgbClr val="FE6700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0" name="Down Arrow 79"/>
          <p:cNvSpPr/>
          <p:nvPr/>
        </p:nvSpPr>
        <p:spPr>
          <a:xfrm>
            <a:off x="2471619" y="2364225"/>
            <a:ext cx="225998" cy="250448"/>
          </a:xfrm>
          <a:prstGeom prst="downArrow">
            <a:avLst>
              <a:gd name="adj1" fmla="val 50000"/>
              <a:gd name="adj2" fmla="val 61008"/>
            </a:avLst>
          </a:prstGeom>
          <a:solidFill>
            <a:srgbClr val="FFC39B"/>
          </a:solidFill>
          <a:ln w="2642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1" name="Left Arrow 80"/>
          <p:cNvSpPr/>
          <p:nvPr/>
        </p:nvSpPr>
        <p:spPr>
          <a:xfrm flipH="1">
            <a:off x="4588673" y="3108632"/>
            <a:ext cx="265568" cy="228237"/>
          </a:xfrm>
          <a:prstGeom prst="leftArrow">
            <a:avLst/>
          </a:prstGeom>
          <a:solidFill>
            <a:srgbClr val="FFC39B"/>
          </a:solidFill>
          <a:ln w="2642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2" name="Shape 132"/>
          <p:cNvSpPr/>
          <p:nvPr/>
        </p:nvSpPr>
        <p:spPr>
          <a:xfrm flipH="1" flipV="1">
            <a:off x="7282530" y="1014955"/>
            <a:ext cx="17729" cy="1947053"/>
          </a:xfrm>
          <a:prstGeom prst="line">
            <a:avLst/>
          </a:prstGeom>
          <a:ln w="25400">
            <a:solidFill>
              <a:srgbClr val="FFC39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hape 132"/>
          <p:cNvSpPr/>
          <p:nvPr/>
        </p:nvSpPr>
        <p:spPr>
          <a:xfrm flipH="1" flipV="1">
            <a:off x="7311887" y="1011317"/>
            <a:ext cx="11874" cy="1959424"/>
          </a:xfrm>
          <a:prstGeom prst="line">
            <a:avLst/>
          </a:prstGeom>
          <a:ln w="25400">
            <a:solidFill>
              <a:srgbClr val="0070C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74" name="Picture 2" descr="https://sentes-bir.com/wp-content/uploads/f006806e8a2763fe093524596f34b8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53" y="1026809"/>
            <a:ext cx="2526711" cy="188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fst.nl/images/blockpage/4/1/laser-cladding-schematic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7" t="5852" r="2743" b="-5852"/>
          <a:stretch/>
        </p:blipFill>
        <p:spPr bwMode="auto">
          <a:xfrm>
            <a:off x="4841579" y="1033368"/>
            <a:ext cx="2476245" cy="16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17200" y="3977245"/>
            <a:ext cx="9998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Preliminary 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model to predict </a:t>
            </a:r>
            <a:r>
              <a:rPr lang="en-US" dirty="0"/>
              <a:t>the temperature </a:t>
            </a:r>
            <a:r>
              <a:rPr lang="en-US" dirty="0" smtClean="0"/>
              <a:t>and stress distribution </a:t>
            </a:r>
            <a:r>
              <a:rPr lang="en-US" dirty="0" smtClean="0"/>
              <a:t>of the Laser cladding </a:t>
            </a:r>
            <a:r>
              <a:rPr lang="en-US" dirty="0" smtClean="0"/>
              <a:t>process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various phenomenological equations to estimate some secondary variables: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Hardness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hase Transformations and its effects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Grain size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7200" y="5638399"/>
            <a:ext cx="11261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Facilities are available in the machine tool laboratory if you want to conduct some preliminary experiments to validate your computational model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03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21010"/>
            <a:ext cx="11986953" cy="369916"/>
            <a:chOff x="-1" y="684068"/>
            <a:chExt cx="11986953" cy="36991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-1" y="1025888"/>
              <a:ext cx="118788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0" y="684068"/>
              <a:ext cx="11986952" cy="369916"/>
              <a:chOff x="0" y="386543"/>
              <a:chExt cx="11986952" cy="36991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0" y="756459"/>
                <a:ext cx="11878887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Isosceles Triangle 15"/>
              <p:cNvSpPr/>
              <p:nvPr/>
            </p:nvSpPr>
            <p:spPr>
              <a:xfrm rot="10800000">
                <a:off x="11770821" y="386543"/>
                <a:ext cx="216131" cy="216130"/>
              </a:xfrm>
              <a:prstGeom prst="triangle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6" idx="0"/>
              </p:cNvCxnSpPr>
              <p:nvPr/>
            </p:nvCxnSpPr>
            <p:spPr>
              <a:xfrm>
                <a:off x="11878886" y="602673"/>
                <a:ext cx="0" cy="128847"/>
              </a:xfrm>
              <a:prstGeom prst="line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232757" y="83976"/>
            <a:ext cx="11754196" cy="801651"/>
          </a:xfrm>
          <a:prstGeom prst="rect">
            <a:avLst/>
          </a:prstGeom>
          <a:noFill/>
          <a:ln w="12700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45719" tIns="45720" rIns="45719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49223">
              <a:spcBef>
                <a:spcPts val="200"/>
              </a:spcBef>
            </a:pPr>
            <a:r>
              <a:rPr lang="en-US" sz="4400" b="1" spc="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Solidification modeling of Laser Cladding</a:t>
            </a:r>
            <a:endParaRPr lang="en-US" sz="4400" b="1" spc="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948" y="3746148"/>
            <a:ext cx="10710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Preliminary 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model to </a:t>
            </a:r>
            <a:r>
              <a:rPr lang="en-US" dirty="0" smtClean="0"/>
              <a:t>estimate velocities, cooling rate, solidification rate and the geometry of a Laser </a:t>
            </a:r>
            <a:r>
              <a:rPr lang="en-US" dirty="0" smtClean="0"/>
              <a:t>cladding </a:t>
            </a:r>
            <a:r>
              <a:rPr lang="en-US" dirty="0" smtClean="0"/>
              <a:t>process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various phenomenological equation to estimate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Marangoni Effect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Phase Fractions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other secondary variables of importance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77788" y="1306491"/>
            <a:ext cx="981187" cy="921430"/>
          </a:xfrm>
          <a:prstGeom prst="rect">
            <a:avLst/>
          </a:prstGeom>
          <a:solidFill>
            <a:srgbClr val="FE6700">
              <a:alpha val="16078"/>
            </a:srgbClr>
          </a:solidFill>
          <a:ln w="12700">
            <a:miter lim="400000"/>
          </a:ln>
        </p:spPr>
        <p:txBody>
          <a:bodyPr lIns="45719" rIns="45719">
            <a:noAutofit/>
          </a:bodyPr>
          <a:lstStyle>
            <a:lvl1pPr algn="ctr" defTabSz="649223">
              <a:spcBef>
                <a:spcPts val="200"/>
              </a:spcBef>
              <a:defRPr sz="800" b="1">
                <a:solidFill>
                  <a:srgbClr val="57576E"/>
                </a:solidFill>
              </a:defRPr>
            </a:lvl1pPr>
            <a:lvl2pPr>
              <a:spcBef>
                <a:spcPts val="500"/>
              </a:spcBef>
              <a:defRPr sz="2400">
                <a:solidFill>
                  <a:srgbClr val="57576E"/>
                </a:solidFill>
              </a:defRPr>
            </a:lvl2pPr>
            <a:lvl3pPr>
              <a:spcBef>
                <a:spcPts val="500"/>
              </a:spcBef>
              <a:defRPr sz="2400">
                <a:solidFill>
                  <a:srgbClr val="57576E"/>
                </a:solidFill>
              </a:defRPr>
            </a:lvl3pPr>
            <a:lvl4pPr>
              <a:spcBef>
                <a:spcPts val="500"/>
              </a:spcBef>
              <a:defRPr sz="2400">
                <a:solidFill>
                  <a:srgbClr val="57576E"/>
                </a:solidFill>
              </a:defRPr>
            </a:lvl4pPr>
            <a:lvl5pPr>
              <a:spcBef>
                <a:spcPts val="500"/>
              </a:spcBef>
              <a:defRPr sz="2400">
                <a:solidFill>
                  <a:srgbClr val="57576E"/>
                </a:solidFill>
              </a:defRPr>
            </a:lvl5pPr>
            <a:lvl6pPr marL="152634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6pPr>
            <a:lvl7pPr marL="170922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7pPr>
            <a:lvl8pPr marL="189210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8pPr>
            <a:lvl9pPr marL="207498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9pPr>
          </a:lstStyle>
          <a:p>
            <a:r>
              <a:rPr lang="en-US" sz="1400" dirty="0" smtClean="0"/>
              <a:t>Laser, Optics, </a:t>
            </a:r>
          </a:p>
          <a:p>
            <a:r>
              <a:rPr lang="en-US" sz="1400" dirty="0" smtClean="0"/>
              <a:t>Intensity Distribution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22312" y="1286715"/>
            <a:ext cx="1117426" cy="941206"/>
          </a:xfrm>
          <a:prstGeom prst="rect">
            <a:avLst/>
          </a:prstGeom>
          <a:solidFill>
            <a:srgbClr val="FE6700">
              <a:alpha val="16078"/>
            </a:srgbClr>
          </a:solidFill>
          <a:ln w="12700">
            <a:miter lim="400000"/>
          </a:ln>
        </p:spPr>
        <p:txBody>
          <a:bodyPr lIns="45719" rIns="45719">
            <a:noAutofit/>
          </a:bodyPr>
          <a:lstStyle>
            <a:lvl1pPr algn="ctr" defTabSz="649223">
              <a:spcBef>
                <a:spcPts val="200"/>
              </a:spcBef>
              <a:defRPr sz="800" b="1">
                <a:solidFill>
                  <a:srgbClr val="57576E"/>
                </a:solidFill>
              </a:defRPr>
            </a:lvl1pPr>
            <a:lvl2pPr>
              <a:spcBef>
                <a:spcPts val="500"/>
              </a:spcBef>
              <a:defRPr sz="2400">
                <a:solidFill>
                  <a:srgbClr val="57576E"/>
                </a:solidFill>
              </a:defRPr>
            </a:lvl2pPr>
            <a:lvl3pPr>
              <a:spcBef>
                <a:spcPts val="500"/>
              </a:spcBef>
              <a:defRPr sz="2400">
                <a:solidFill>
                  <a:srgbClr val="57576E"/>
                </a:solidFill>
              </a:defRPr>
            </a:lvl3pPr>
            <a:lvl4pPr>
              <a:spcBef>
                <a:spcPts val="500"/>
              </a:spcBef>
              <a:defRPr sz="2400">
                <a:solidFill>
                  <a:srgbClr val="57576E"/>
                </a:solidFill>
              </a:defRPr>
            </a:lvl4pPr>
            <a:lvl5pPr>
              <a:spcBef>
                <a:spcPts val="500"/>
              </a:spcBef>
              <a:defRPr sz="2400">
                <a:solidFill>
                  <a:srgbClr val="57576E"/>
                </a:solidFill>
              </a:defRPr>
            </a:lvl5pPr>
            <a:lvl6pPr marL="152634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6pPr>
            <a:lvl7pPr marL="170922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7pPr>
            <a:lvl8pPr marL="189210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8pPr>
            <a:lvl9pPr marL="207498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9pPr>
          </a:lstStyle>
          <a:p>
            <a:r>
              <a:rPr lang="en-US" sz="1400" dirty="0" smtClean="0"/>
              <a:t>Powder distribution</a:t>
            </a:r>
            <a:r>
              <a:rPr lang="en-US" sz="1400" dirty="0"/>
              <a:t>, Melting, </a:t>
            </a:r>
            <a:r>
              <a:rPr lang="en-US" sz="1400" dirty="0" smtClean="0"/>
              <a:t>Ricochet</a:t>
            </a:r>
          </a:p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27665" y="2555451"/>
            <a:ext cx="1586040" cy="1076808"/>
          </a:xfrm>
          <a:prstGeom prst="rect">
            <a:avLst/>
          </a:prstGeom>
          <a:solidFill>
            <a:srgbClr val="FE6700">
              <a:alpha val="16078"/>
            </a:srgbClr>
          </a:solidFill>
          <a:ln w="12700">
            <a:miter lim="400000"/>
          </a:ln>
        </p:spPr>
        <p:txBody>
          <a:bodyPr lIns="45719" rIns="45719">
            <a:noAutofit/>
          </a:bodyPr>
          <a:lstStyle>
            <a:lvl1pPr algn="ctr" defTabSz="649223">
              <a:spcBef>
                <a:spcPts val="200"/>
              </a:spcBef>
              <a:defRPr sz="800" b="1">
                <a:solidFill>
                  <a:srgbClr val="57576E"/>
                </a:solidFill>
              </a:defRPr>
            </a:lvl1pPr>
            <a:lvl2pPr>
              <a:spcBef>
                <a:spcPts val="500"/>
              </a:spcBef>
              <a:defRPr sz="2400">
                <a:solidFill>
                  <a:srgbClr val="57576E"/>
                </a:solidFill>
              </a:defRPr>
            </a:lvl2pPr>
            <a:lvl3pPr>
              <a:spcBef>
                <a:spcPts val="500"/>
              </a:spcBef>
              <a:defRPr sz="2400">
                <a:solidFill>
                  <a:srgbClr val="57576E"/>
                </a:solidFill>
              </a:defRPr>
            </a:lvl3pPr>
            <a:lvl4pPr>
              <a:spcBef>
                <a:spcPts val="500"/>
              </a:spcBef>
              <a:defRPr sz="2400">
                <a:solidFill>
                  <a:srgbClr val="57576E"/>
                </a:solidFill>
              </a:defRPr>
            </a:lvl4pPr>
            <a:lvl5pPr>
              <a:spcBef>
                <a:spcPts val="500"/>
              </a:spcBef>
              <a:defRPr sz="2400">
                <a:solidFill>
                  <a:srgbClr val="57576E"/>
                </a:solidFill>
              </a:defRPr>
            </a:lvl5pPr>
            <a:lvl6pPr marL="152634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6pPr>
            <a:lvl7pPr marL="170922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7pPr>
            <a:lvl8pPr marL="189210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8pPr>
            <a:lvl9pPr marL="207498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Melt Pool Dynamics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Buoyancy, Surface tension,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Marangoni effect 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65241" y="2561364"/>
            <a:ext cx="1401661" cy="1070896"/>
          </a:xfrm>
          <a:prstGeom prst="rect">
            <a:avLst/>
          </a:prstGeom>
          <a:solidFill>
            <a:srgbClr val="FE6700">
              <a:alpha val="16078"/>
            </a:srgbClr>
          </a:solidFill>
          <a:ln w="12700">
            <a:miter lim="400000"/>
          </a:ln>
        </p:spPr>
        <p:txBody>
          <a:bodyPr lIns="45719" rIns="45719">
            <a:noAutofit/>
          </a:bodyPr>
          <a:lstStyle>
            <a:lvl1pPr algn="ctr" defTabSz="649223">
              <a:spcBef>
                <a:spcPts val="200"/>
              </a:spcBef>
              <a:defRPr sz="800" b="1">
                <a:solidFill>
                  <a:srgbClr val="57576E"/>
                </a:solidFill>
              </a:defRPr>
            </a:lvl1pPr>
            <a:lvl2pPr>
              <a:spcBef>
                <a:spcPts val="500"/>
              </a:spcBef>
              <a:defRPr sz="2400">
                <a:solidFill>
                  <a:srgbClr val="57576E"/>
                </a:solidFill>
              </a:defRPr>
            </a:lvl2pPr>
            <a:lvl3pPr>
              <a:spcBef>
                <a:spcPts val="500"/>
              </a:spcBef>
              <a:defRPr sz="2400">
                <a:solidFill>
                  <a:srgbClr val="57576E"/>
                </a:solidFill>
              </a:defRPr>
            </a:lvl3pPr>
            <a:lvl4pPr>
              <a:spcBef>
                <a:spcPts val="500"/>
              </a:spcBef>
              <a:defRPr sz="2400">
                <a:solidFill>
                  <a:srgbClr val="57576E"/>
                </a:solidFill>
              </a:defRPr>
            </a:lvl4pPr>
            <a:lvl5pPr>
              <a:spcBef>
                <a:spcPts val="500"/>
              </a:spcBef>
              <a:defRPr sz="2400">
                <a:solidFill>
                  <a:srgbClr val="57576E"/>
                </a:solidFill>
              </a:defRPr>
            </a:lvl5pPr>
            <a:lvl6pPr marL="152634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6pPr>
            <a:lvl7pPr marL="170922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7pPr>
            <a:lvl8pPr marL="189210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8pPr>
            <a:lvl9pPr marL="207498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Solidification,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Stefan Problem,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Three Phase</a:t>
            </a:r>
          </a:p>
          <a:p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13886" y="2564902"/>
            <a:ext cx="1494469" cy="1077684"/>
          </a:xfrm>
          <a:prstGeom prst="rect">
            <a:avLst/>
          </a:prstGeom>
          <a:solidFill>
            <a:srgbClr val="FE6700">
              <a:alpha val="16078"/>
            </a:srgbClr>
          </a:solidFill>
          <a:ln w="12700">
            <a:miter lim="400000"/>
          </a:ln>
        </p:spPr>
        <p:txBody>
          <a:bodyPr lIns="45719" rIns="45719">
            <a:noAutofit/>
          </a:bodyPr>
          <a:lstStyle>
            <a:lvl1pPr algn="ctr" defTabSz="649223">
              <a:spcBef>
                <a:spcPts val="200"/>
              </a:spcBef>
              <a:defRPr sz="800" b="1">
                <a:solidFill>
                  <a:srgbClr val="57576E"/>
                </a:solidFill>
              </a:defRPr>
            </a:lvl1pPr>
            <a:lvl2pPr>
              <a:spcBef>
                <a:spcPts val="500"/>
              </a:spcBef>
              <a:defRPr sz="2400">
                <a:solidFill>
                  <a:srgbClr val="57576E"/>
                </a:solidFill>
              </a:defRPr>
            </a:lvl2pPr>
            <a:lvl3pPr>
              <a:spcBef>
                <a:spcPts val="500"/>
              </a:spcBef>
              <a:defRPr sz="2400">
                <a:solidFill>
                  <a:srgbClr val="57576E"/>
                </a:solidFill>
              </a:defRPr>
            </a:lvl3pPr>
            <a:lvl4pPr>
              <a:spcBef>
                <a:spcPts val="500"/>
              </a:spcBef>
              <a:defRPr sz="2400">
                <a:solidFill>
                  <a:srgbClr val="57576E"/>
                </a:solidFill>
              </a:defRPr>
            </a:lvl4pPr>
            <a:lvl5pPr>
              <a:spcBef>
                <a:spcPts val="500"/>
              </a:spcBef>
              <a:defRPr sz="2400">
                <a:solidFill>
                  <a:srgbClr val="57576E"/>
                </a:solidFill>
              </a:defRPr>
            </a:lvl5pPr>
            <a:lvl6pPr marL="152634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6pPr>
            <a:lvl7pPr marL="170922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7pPr>
            <a:lvl8pPr marL="189210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8pPr>
            <a:lvl9pPr marL="2074984" indent="-337624"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2400"/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Deposition geometry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Mellurgical effects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Residual Stress </a:t>
            </a:r>
          </a:p>
          <a:p>
            <a:endParaRPr lang="en-US" sz="1400" dirty="0"/>
          </a:p>
        </p:txBody>
      </p:sp>
      <p:sp>
        <p:nvSpPr>
          <p:cNvPr id="22" name="Left Arrow 21"/>
          <p:cNvSpPr/>
          <p:nvPr/>
        </p:nvSpPr>
        <p:spPr>
          <a:xfrm flipH="1">
            <a:off x="3215191" y="2968498"/>
            <a:ext cx="265568" cy="228237"/>
          </a:xfrm>
          <a:prstGeom prst="leftArrow">
            <a:avLst/>
          </a:prstGeom>
          <a:solidFill>
            <a:srgbClr val="FFC39B"/>
          </a:solidFill>
          <a:ln w="2642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195918" y="1543852"/>
            <a:ext cx="249440" cy="218817"/>
          </a:xfrm>
          <a:prstGeom prst="leftArrow">
            <a:avLst/>
          </a:prstGeom>
          <a:solidFill>
            <a:srgbClr val="FFC39B"/>
          </a:solidFill>
          <a:ln w="2642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Left Arrow 23"/>
          <p:cNvSpPr/>
          <p:nvPr/>
        </p:nvSpPr>
        <p:spPr>
          <a:xfrm>
            <a:off x="3177321" y="1674964"/>
            <a:ext cx="249440" cy="218817"/>
          </a:xfrm>
          <a:prstGeom prst="leftArrow">
            <a:avLst/>
          </a:prstGeom>
          <a:solidFill>
            <a:srgbClr val="FFC39B"/>
          </a:solidFill>
          <a:ln w="2642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87861" y="2544770"/>
            <a:ext cx="1529748" cy="1097816"/>
          </a:xfrm>
          <a:prstGeom prst="roundRect">
            <a:avLst/>
          </a:prstGeom>
          <a:noFill/>
          <a:ln w="26425" cap="flat">
            <a:solidFill>
              <a:srgbClr val="00B050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22736" y="2473687"/>
            <a:ext cx="3050849" cy="1232581"/>
          </a:xfrm>
          <a:prstGeom prst="roundRect">
            <a:avLst/>
          </a:prstGeom>
          <a:noFill/>
          <a:ln w="26425" cap="flat">
            <a:solidFill>
              <a:srgbClr val="FE6700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589999" y="2209255"/>
            <a:ext cx="225998" cy="250448"/>
          </a:xfrm>
          <a:prstGeom prst="downArrow">
            <a:avLst>
              <a:gd name="adj1" fmla="val 50000"/>
              <a:gd name="adj2" fmla="val 61008"/>
            </a:avLst>
          </a:prstGeom>
          <a:solidFill>
            <a:srgbClr val="FFC39B"/>
          </a:solidFill>
          <a:ln w="2642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Left Arrow 27"/>
          <p:cNvSpPr/>
          <p:nvPr/>
        </p:nvSpPr>
        <p:spPr>
          <a:xfrm flipH="1">
            <a:off x="4707053" y="2953662"/>
            <a:ext cx="265568" cy="228237"/>
          </a:xfrm>
          <a:prstGeom prst="leftArrow">
            <a:avLst/>
          </a:prstGeom>
          <a:solidFill>
            <a:srgbClr val="FFC39B"/>
          </a:solidFill>
          <a:ln w="2642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92934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9" name="Shape 132"/>
          <p:cNvSpPr/>
          <p:nvPr/>
        </p:nvSpPr>
        <p:spPr>
          <a:xfrm flipH="1" flipV="1">
            <a:off x="7400910" y="859985"/>
            <a:ext cx="17729" cy="1947053"/>
          </a:xfrm>
          <a:prstGeom prst="line">
            <a:avLst/>
          </a:prstGeom>
          <a:ln w="25400">
            <a:solidFill>
              <a:srgbClr val="FFC39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Shape 132"/>
          <p:cNvSpPr/>
          <p:nvPr/>
        </p:nvSpPr>
        <p:spPr>
          <a:xfrm flipH="1" flipV="1">
            <a:off x="7430267" y="856347"/>
            <a:ext cx="11874" cy="1959424"/>
          </a:xfrm>
          <a:prstGeom prst="line">
            <a:avLst/>
          </a:prstGeom>
          <a:ln w="25400">
            <a:solidFill>
              <a:srgbClr val="0070C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1" name="Picture 2" descr="https://sentes-bir.com/wp-content/uploads/f006806e8a2763fe093524596f34b8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933" y="871839"/>
            <a:ext cx="2526711" cy="188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www.fst.nl/images/blockpage/4/1/laser-cladding-schematic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7" t="5852" r="2743" b="-5852"/>
          <a:stretch/>
        </p:blipFill>
        <p:spPr bwMode="auto">
          <a:xfrm>
            <a:off x="4959959" y="878398"/>
            <a:ext cx="2476245" cy="16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79011" y="5703061"/>
            <a:ext cx="11261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Facilities are available in the machine tool laboratory if you want to conduct some preliminary experiments to validate your computational model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653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21010"/>
            <a:ext cx="11986953" cy="369916"/>
            <a:chOff x="-1" y="684068"/>
            <a:chExt cx="11986953" cy="36991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-1" y="1025888"/>
              <a:ext cx="118788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0" y="684068"/>
              <a:ext cx="11986952" cy="369916"/>
              <a:chOff x="0" y="386543"/>
              <a:chExt cx="11986952" cy="36991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0" y="756459"/>
                <a:ext cx="11878887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Isosceles Triangle 15"/>
              <p:cNvSpPr/>
              <p:nvPr/>
            </p:nvSpPr>
            <p:spPr>
              <a:xfrm rot="10800000">
                <a:off x="11770821" y="386543"/>
                <a:ext cx="216131" cy="216130"/>
              </a:xfrm>
              <a:prstGeom prst="triangle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6" idx="0"/>
              </p:cNvCxnSpPr>
              <p:nvPr/>
            </p:nvCxnSpPr>
            <p:spPr>
              <a:xfrm>
                <a:off x="11878886" y="602673"/>
                <a:ext cx="0" cy="128847"/>
              </a:xfrm>
              <a:prstGeom prst="line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232757" y="83976"/>
            <a:ext cx="11754196" cy="801651"/>
          </a:xfrm>
          <a:prstGeom prst="rect">
            <a:avLst/>
          </a:prstGeom>
          <a:noFill/>
          <a:ln w="12700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45719" tIns="45720" rIns="45719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49223">
              <a:spcBef>
                <a:spcPts val="200"/>
              </a:spcBef>
            </a:pPr>
            <a:r>
              <a:rPr lang="en-US" sz="4400" b="1" spc="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Analysis of laser surface hardening</a:t>
            </a:r>
            <a:endParaRPr lang="en-US" sz="4400" b="1" spc="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7075" y="3968754"/>
            <a:ext cx="107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Preliminary 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model to predict </a:t>
            </a:r>
            <a:r>
              <a:rPr lang="en-US" dirty="0"/>
              <a:t>the temperature </a:t>
            </a:r>
            <a:r>
              <a:rPr lang="en-US" dirty="0" smtClean="0"/>
              <a:t>and stress distribution </a:t>
            </a:r>
            <a:r>
              <a:rPr lang="en-US" dirty="0" smtClean="0"/>
              <a:t>of the </a:t>
            </a:r>
            <a:r>
              <a:rPr lang="en-US" dirty="0" smtClean="0"/>
              <a:t>Laser surface hardening process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various phenomenological equations to estimate some secondary variables: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Hardness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Phase Transformations and its effects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Grain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laser surface hard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1" y="1011317"/>
            <a:ext cx="3613322" cy="30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79011" y="5703061"/>
            <a:ext cx="11261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Facilities are available in the machine tool laboratory if you want to conduct some preliminary experiments to validate your computational model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843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16824</TotalTime>
  <Words>256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PROGRESS SEMINAR-II  ON</dc:title>
  <dc:creator>Chaitanya</dc:creator>
  <cp:lastModifiedBy>Chaitanya</cp:lastModifiedBy>
  <cp:revision>112</cp:revision>
  <dcterms:created xsi:type="dcterms:W3CDTF">2017-08-11T20:06:24Z</dcterms:created>
  <dcterms:modified xsi:type="dcterms:W3CDTF">2018-08-14T06:40:11Z</dcterms:modified>
</cp:coreProperties>
</file>