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2" d="100"/>
          <a:sy n="42" d="100"/>
        </p:scale>
        <p:origin x="107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5DE684D-A820-4565-86F8-2F5C6F167B6B}" type="datetimeFigureOut">
              <a:rPr lang="en-US" smtClean="0"/>
              <a:t>08-Nov-18</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A98E266-6FC7-4248-9FEF-9FCACE8669D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945137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E684D-A820-4565-86F8-2F5C6F167B6B}" type="datetimeFigureOut">
              <a:rPr lang="en-US" smtClean="0"/>
              <a:t>08-Nov-18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8E266-6FC7-4248-9FEF-9FCACE8669DF}" type="slidenum">
              <a:rPr lang="en-US" smtClean="0"/>
              <a:t>‹#›</a:t>
            </a:fld>
            <a:endParaRPr lang="en-US"/>
          </a:p>
        </p:txBody>
      </p:sp>
    </p:spTree>
    <p:extLst>
      <p:ext uri="{BB962C8B-B14F-4D97-AF65-F5344CB8AC3E}">
        <p14:creationId xmlns:p14="http://schemas.microsoft.com/office/powerpoint/2010/main" val="3222904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E684D-A820-4565-86F8-2F5C6F167B6B}" type="datetimeFigureOut">
              <a:rPr lang="en-US" smtClean="0"/>
              <a:t>08-Nov-18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8E266-6FC7-4248-9FEF-9FCACE8669DF}" type="slidenum">
              <a:rPr lang="en-US" smtClean="0"/>
              <a:t>‹#›</a:t>
            </a:fld>
            <a:endParaRPr lang="en-US"/>
          </a:p>
        </p:txBody>
      </p:sp>
    </p:spTree>
    <p:extLst>
      <p:ext uri="{BB962C8B-B14F-4D97-AF65-F5344CB8AC3E}">
        <p14:creationId xmlns:p14="http://schemas.microsoft.com/office/powerpoint/2010/main" val="1869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182880" indent="-182880">
              <a:buClr>
                <a:schemeClr val="tx2"/>
              </a:buClr>
              <a:buFont typeface="Arial" panose="020B0604020202020204" pitchFamily="34" charset="0"/>
              <a:buChar char="•"/>
              <a:defRPr>
                <a:solidFill>
                  <a:schemeClr val="tx2"/>
                </a:solidFill>
              </a:defRPr>
            </a:lvl1pPr>
            <a:lvl2pPr marL="457200" indent="-182880">
              <a:buClr>
                <a:schemeClr val="tx2"/>
              </a:buClr>
              <a:buFont typeface="Arial" panose="020B0604020202020204" pitchFamily="34" charset="0"/>
              <a:buChar char="•"/>
              <a:defRPr>
                <a:solidFill>
                  <a:schemeClr val="tx2"/>
                </a:solidFill>
              </a:defRPr>
            </a:lvl2pPr>
            <a:lvl3pPr marL="731520" indent="-182880">
              <a:buClr>
                <a:schemeClr val="tx2"/>
              </a:buClr>
              <a:buFont typeface="Arial" panose="020B0604020202020204" pitchFamily="34" charset="0"/>
              <a:buChar char="•"/>
              <a:defRPr>
                <a:solidFill>
                  <a:schemeClr val="tx2"/>
                </a:solidFill>
              </a:defRPr>
            </a:lvl3pPr>
            <a:lvl4pPr marL="1005840" indent="-182880">
              <a:buClr>
                <a:schemeClr val="tx2"/>
              </a:buClr>
              <a:buFont typeface="Arial" panose="020B0604020202020204" pitchFamily="34" charset="0"/>
              <a:buChar char="•"/>
              <a:defRPr>
                <a:solidFill>
                  <a:schemeClr val="tx2"/>
                </a:solidFill>
              </a:defRPr>
            </a:lvl4pPr>
            <a:lvl5pPr marL="1280160" indent="-182880">
              <a:buClr>
                <a:schemeClr val="tx2"/>
              </a:buClr>
              <a:buFont typeface="Arial" panose="020B0604020202020204" pitchFamily="34" charset="0"/>
              <a:buChar cha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5DE684D-A820-4565-86F8-2F5C6F167B6B}" type="datetimeFigureOut">
              <a:rPr lang="en-US" smtClean="0"/>
              <a:t>08-Nov-18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8E266-6FC7-4248-9FEF-9FCACE8669DF}" type="slidenum">
              <a:rPr lang="en-US" smtClean="0"/>
              <a:t>‹#›</a:t>
            </a:fld>
            <a:endParaRPr lang="en-US"/>
          </a:p>
        </p:txBody>
      </p:sp>
    </p:spTree>
    <p:extLst>
      <p:ext uri="{BB962C8B-B14F-4D97-AF65-F5344CB8AC3E}">
        <p14:creationId xmlns:p14="http://schemas.microsoft.com/office/powerpoint/2010/main" val="68369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DE684D-A820-4565-86F8-2F5C6F167B6B}" type="datetimeFigureOut">
              <a:rPr lang="en-US" smtClean="0"/>
              <a:t>08-Nov-18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8E266-6FC7-4248-9FEF-9FCACE8669D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166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marL="182880" indent="-182880">
              <a:buClr>
                <a:schemeClr val="tx2"/>
              </a:buClr>
              <a:buFont typeface="Arial" panose="020B0604020202020204" pitchFamily="34" charset="0"/>
              <a:buChar char="•"/>
              <a:defRPr sz="1800">
                <a:solidFill>
                  <a:schemeClr val="tx2"/>
                </a:solidFill>
              </a:defRPr>
            </a:lvl1pPr>
            <a:lvl2pPr marL="457200" indent="-182880">
              <a:buClr>
                <a:schemeClr val="tx2"/>
              </a:buClr>
              <a:buFont typeface="Arial" panose="020B0604020202020204" pitchFamily="34" charset="0"/>
              <a:buChar char="•"/>
              <a:defRPr sz="1600">
                <a:solidFill>
                  <a:schemeClr val="tx2"/>
                </a:solidFill>
              </a:defRPr>
            </a:lvl2pPr>
            <a:lvl3pPr marL="731520" indent="-182880">
              <a:buClr>
                <a:schemeClr val="tx2"/>
              </a:buClr>
              <a:buFont typeface="Arial" panose="020B0604020202020204" pitchFamily="34" charset="0"/>
              <a:buChar char="•"/>
              <a:defRPr sz="1400">
                <a:solidFill>
                  <a:schemeClr val="tx2"/>
                </a:solidFill>
              </a:defRPr>
            </a:lvl3pPr>
            <a:lvl4pPr marL="1005840" indent="-182880">
              <a:buClr>
                <a:schemeClr val="tx2"/>
              </a:buClr>
              <a:buFont typeface="Arial" panose="020B0604020202020204" pitchFamily="34" charset="0"/>
              <a:buChar char="•"/>
              <a:defRPr sz="1400">
                <a:solidFill>
                  <a:schemeClr val="tx2"/>
                </a:solidFill>
              </a:defRPr>
            </a:lvl4pPr>
            <a:lvl5pPr marL="1280160" indent="-182880">
              <a:buClr>
                <a:schemeClr val="tx2"/>
              </a:buClr>
              <a:buFont typeface="Arial" panose="020B0604020202020204" pitchFamily="34" charset="0"/>
              <a:buChar char="•"/>
              <a:defRPr sz="1400">
                <a:solidFill>
                  <a:schemeClr val="tx2"/>
                </a:solidFill>
              </a:defRPr>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marL="182880" indent="-182880">
              <a:buClr>
                <a:schemeClr val="tx2"/>
              </a:buClr>
              <a:buFont typeface="Arial" panose="020B0604020202020204" pitchFamily="34" charset="0"/>
              <a:buChar char="•"/>
              <a:defRPr sz="1800">
                <a:solidFill>
                  <a:schemeClr val="tx2"/>
                </a:solidFill>
              </a:defRPr>
            </a:lvl1pPr>
            <a:lvl2pPr marL="457200" indent="-182880">
              <a:buClr>
                <a:schemeClr val="tx2"/>
              </a:buClr>
              <a:buFont typeface="Arial" panose="020B0604020202020204" pitchFamily="34" charset="0"/>
              <a:buChar char="•"/>
              <a:defRPr sz="1600">
                <a:solidFill>
                  <a:schemeClr val="tx2"/>
                </a:solidFill>
              </a:defRPr>
            </a:lvl2pPr>
            <a:lvl3pPr marL="731520" indent="-182880">
              <a:buClr>
                <a:schemeClr val="tx2"/>
              </a:buClr>
              <a:buFont typeface="Arial" panose="020B0604020202020204" pitchFamily="34" charset="0"/>
              <a:buChar char="•"/>
              <a:defRPr sz="1400">
                <a:solidFill>
                  <a:schemeClr val="tx2"/>
                </a:solidFill>
              </a:defRPr>
            </a:lvl3pPr>
            <a:lvl4pPr marL="1005840" indent="-182880">
              <a:buClr>
                <a:schemeClr val="tx2"/>
              </a:buClr>
              <a:buFont typeface="Arial" panose="020B0604020202020204" pitchFamily="34" charset="0"/>
              <a:buChar char="•"/>
              <a:defRPr sz="1400">
                <a:solidFill>
                  <a:schemeClr val="tx2"/>
                </a:solidFill>
              </a:defRPr>
            </a:lvl4pPr>
            <a:lvl5pPr marL="1280160" indent="-182880">
              <a:buClr>
                <a:schemeClr val="tx2"/>
              </a:buClr>
              <a:buFont typeface="Arial" panose="020B0604020202020204" pitchFamily="34" charset="0"/>
              <a:buChar char="•"/>
              <a:defRPr sz="1400">
                <a:solidFill>
                  <a:schemeClr val="tx2"/>
                </a:solidFill>
              </a:defRPr>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DE684D-A820-4565-86F8-2F5C6F167B6B}" type="datetimeFigureOut">
              <a:rPr lang="en-US" smtClean="0"/>
              <a:t>08-Nov-18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8E266-6FC7-4248-9FEF-9FCACE8669DF}" type="slidenum">
              <a:rPr lang="en-US" smtClean="0"/>
              <a:t>‹#›</a:t>
            </a:fld>
            <a:endParaRPr lang="en-US"/>
          </a:p>
        </p:txBody>
      </p:sp>
    </p:spTree>
    <p:extLst>
      <p:ext uri="{BB962C8B-B14F-4D97-AF65-F5344CB8AC3E}">
        <p14:creationId xmlns:p14="http://schemas.microsoft.com/office/powerpoint/2010/main" val="274496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solidFill>
                  <a:schemeClr val="tx2"/>
                </a:solidFill>
              </a:defRPr>
            </a:lvl1pPr>
            <a:lvl2pPr>
              <a:defRPr sz="16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solidFill>
                  <a:schemeClr val="tx2"/>
                </a:solidFill>
              </a:defRPr>
            </a:lvl1pPr>
            <a:lvl2pPr>
              <a:defRPr sz="16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DE684D-A820-4565-86F8-2F5C6F167B6B}" type="datetimeFigureOut">
              <a:rPr lang="en-US" smtClean="0"/>
              <a:t>08-Nov-18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8E266-6FC7-4248-9FEF-9FCACE8669DF}" type="slidenum">
              <a:rPr lang="en-US" smtClean="0"/>
              <a:t>‹#›</a:t>
            </a:fld>
            <a:endParaRPr lang="en-US"/>
          </a:p>
        </p:txBody>
      </p:sp>
    </p:spTree>
    <p:extLst>
      <p:ext uri="{BB962C8B-B14F-4D97-AF65-F5344CB8AC3E}">
        <p14:creationId xmlns:p14="http://schemas.microsoft.com/office/powerpoint/2010/main" val="1733778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DE684D-A820-4565-86F8-2F5C6F167B6B}" type="datetimeFigureOut">
              <a:rPr lang="en-US" smtClean="0"/>
              <a:t>08-Nov-18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98E266-6FC7-4248-9FEF-9FCACE8669DF}" type="slidenum">
              <a:rPr lang="en-US" smtClean="0"/>
              <a:t>‹#›</a:t>
            </a:fld>
            <a:endParaRPr lang="en-US"/>
          </a:p>
        </p:txBody>
      </p:sp>
    </p:spTree>
    <p:extLst>
      <p:ext uri="{BB962C8B-B14F-4D97-AF65-F5344CB8AC3E}">
        <p14:creationId xmlns:p14="http://schemas.microsoft.com/office/powerpoint/2010/main" val="182512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E684D-A820-4565-86F8-2F5C6F167B6B}" type="datetimeFigureOut">
              <a:rPr lang="en-US" smtClean="0"/>
              <a:t>08-Nov-18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8E266-6FC7-4248-9FEF-9FCACE8669DF}" type="slidenum">
              <a:rPr lang="en-US" smtClean="0"/>
              <a:t>‹#›</a:t>
            </a:fld>
            <a:endParaRPr lang="en-US"/>
          </a:p>
        </p:txBody>
      </p:sp>
    </p:spTree>
    <p:extLst>
      <p:ext uri="{BB962C8B-B14F-4D97-AF65-F5344CB8AC3E}">
        <p14:creationId xmlns:p14="http://schemas.microsoft.com/office/powerpoint/2010/main" val="2821698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5DE684D-A820-4565-86F8-2F5C6F167B6B}" type="datetimeFigureOut">
              <a:rPr lang="en-US" smtClean="0"/>
              <a:t>08-Nov-18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8E266-6FC7-4248-9FEF-9FCACE8669DF}" type="slidenum">
              <a:rPr lang="en-US" smtClean="0"/>
              <a:t>‹#›</a:t>
            </a:fld>
            <a:endParaRPr lang="en-US"/>
          </a:p>
        </p:txBody>
      </p:sp>
    </p:spTree>
    <p:extLst>
      <p:ext uri="{BB962C8B-B14F-4D97-AF65-F5344CB8AC3E}">
        <p14:creationId xmlns:p14="http://schemas.microsoft.com/office/powerpoint/2010/main" val="2852347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5DE684D-A820-4565-86F8-2F5C6F167B6B}" type="datetimeFigureOut">
              <a:rPr lang="en-US" smtClean="0"/>
              <a:t>08-Nov-18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8E266-6FC7-4248-9FEF-9FCACE8669DF}" type="slidenum">
              <a:rPr lang="en-US" smtClean="0"/>
              <a:t>‹#›</a:t>
            </a:fld>
            <a:endParaRPr lang="en-US"/>
          </a:p>
        </p:txBody>
      </p:sp>
    </p:spTree>
    <p:extLst>
      <p:ext uri="{BB962C8B-B14F-4D97-AF65-F5344CB8AC3E}">
        <p14:creationId xmlns:p14="http://schemas.microsoft.com/office/powerpoint/2010/main" val="213771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5DE684D-A820-4565-86F8-2F5C6F167B6B}" type="datetimeFigureOut">
              <a:rPr lang="en-US" smtClean="0"/>
              <a:t>08-Nov-18</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A98E266-6FC7-4248-9FEF-9FCACE8669DF}" type="slidenum">
              <a:rPr lang="en-US" smtClean="0"/>
              <a:t>‹#›</a:t>
            </a:fld>
            <a:endParaRPr lang="en-US"/>
          </a:p>
        </p:txBody>
      </p:sp>
    </p:spTree>
    <p:extLst>
      <p:ext uri="{BB962C8B-B14F-4D97-AF65-F5344CB8AC3E}">
        <p14:creationId xmlns:p14="http://schemas.microsoft.com/office/powerpoint/2010/main" val="2806334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2"/>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tx2"/>
        </a:buClr>
        <a:buSzPct val="80000"/>
        <a:buFont typeface="Arial" panose="020B0604020202020204" pitchFamily="34" charset="0"/>
        <a:buChar char="•"/>
        <a:defRPr sz="1800" kern="1200" spc="10" baseline="0">
          <a:solidFill>
            <a:schemeClr val="tx2"/>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tx2"/>
        </a:buClr>
        <a:buFont typeface="Arial" panose="020B0604020202020204" pitchFamily="34" charset="0"/>
        <a:buChar char="•"/>
        <a:defRPr sz="1600" kern="1200">
          <a:solidFill>
            <a:schemeClr val="tx2"/>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tx2"/>
        </a:buClr>
        <a:buFont typeface="Arial" panose="020B0604020202020204" pitchFamily="34" charset="0"/>
        <a:buChar char="•"/>
        <a:defRPr sz="1400" kern="1200">
          <a:solidFill>
            <a:schemeClr val="tx2"/>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tx2"/>
        </a:buClr>
        <a:buFont typeface="Arial" panose="020B0604020202020204" pitchFamily="34" charset="0"/>
        <a:buChar char="•"/>
        <a:defRPr sz="1400" kern="1200">
          <a:solidFill>
            <a:schemeClr val="tx2"/>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tx2"/>
        </a:buClr>
        <a:buFont typeface="Arial" panose="020B0604020202020204" pitchFamily="34" charset="0"/>
        <a:buChar char="•"/>
        <a:defRPr sz="1400" kern="1200">
          <a:solidFill>
            <a:schemeClr val="tx2"/>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FF41-88B6-46F3-85DC-CFCDF8AAA9A8}"/>
              </a:ext>
            </a:extLst>
          </p:cNvPr>
          <p:cNvSpPr>
            <a:spLocks noGrp="1"/>
          </p:cNvSpPr>
          <p:nvPr>
            <p:ph type="ctrTitle"/>
          </p:nvPr>
        </p:nvSpPr>
        <p:spPr>
          <a:xfrm>
            <a:off x="1261872" y="898071"/>
            <a:ext cx="9418320" cy="2318657"/>
          </a:xfrm>
        </p:spPr>
        <p:txBody>
          <a:bodyPr/>
          <a:lstStyle/>
          <a:p>
            <a:r>
              <a:rPr lang="en-US" dirty="0"/>
              <a:t>Modelling for LASER Cladding Process</a:t>
            </a:r>
          </a:p>
        </p:txBody>
      </p:sp>
      <p:sp>
        <p:nvSpPr>
          <p:cNvPr id="3" name="Subtitle 2">
            <a:extLst>
              <a:ext uri="{FF2B5EF4-FFF2-40B4-BE49-F238E27FC236}">
                <a16:creationId xmlns:a16="http://schemas.microsoft.com/office/drawing/2014/main" id="{7CFB0FD3-EBCC-4CE5-81FA-51C0EE31E83C}"/>
              </a:ext>
            </a:extLst>
          </p:cNvPr>
          <p:cNvSpPr>
            <a:spLocks noGrp="1"/>
          </p:cNvSpPr>
          <p:nvPr>
            <p:ph type="subTitle" idx="1"/>
          </p:nvPr>
        </p:nvSpPr>
        <p:spPr>
          <a:xfrm>
            <a:off x="1261872" y="4268288"/>
            <a:ext cx="9418320" cy="2318657"/>
          </a:xfrm>
        </p:spPr>
        <p:txBody>
          <a:bodyPr>
            <a:normAutofit/>
          </a:bodyPr>
          <a:lstStyle/>
          <a:p>
            <a:pPr algn="r"/>
            <a:r>
              <a:rPr lang="en-US" dirty="0"/>
              <a:t>Mrunmayi Mungekar</a:t>
            </a:r>
          </a:p>
          <a:p>
            <a:pPr algn="r"/>
            <a:r>
              <a:rPr lang="en-US" dirty="0"/>
              <a:t>Darshil Desai</a:t>
            </a:r>
          </a:p>
          <a:p>
            <a:pPr algn="r"/>
            <a:r>
              <a:rPr lang="en-US" dirty="0"/>
              <a:t>Manoj Parmar </a:t>
            </a:r>
          </a:p>
          <a:p>
            <a:pPr algn="r"/>
            <a:r>
              <a:rPr lang="en-US" dirty="0"/>
              <a:t>Tanya Gupta</a:t>
            </a:r>
          </a:p>
        </p:txBody>
      </p:sp>
    </p:spTree>
    <p:extLst>
      <p:ext uri="{BB962C8B-B14F-4D97-AF65-F5344CB8AC3E}">
        <p14:creationId xmlns:p14="http://schemas.microsoft.com/office/powerpoint/2010/main" val="1088233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232757" y="445252"/>
            <a:ext cx="11061864" cy="401868"/>
            <a:chOff x="-1" y="684068"/>
            <a:chExt cx="11986953" cy="369916"/>
          </a:xfrm>
        </p:grpSpPr>
        <p:cxnSp>
          <p:nvCxnSpPr>
            <p:cNvPr id="12" name="Straight Connector 11"/>
            <p:cNvCxnSpPr/>
            <p:nvPr/>
          </p:nvCxnSpPr>
          <p:spPr>
            <a:xfrm>
              <a:off x="-1" y="1025888"/>
              <a:ext cx="1187888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0" y="684068"/>
              <a:ext cx="11986952" cy="369916"/>
              <a:chOff x="0" y="386543"/>
              <a:chExt cx="11986952" cy="369916"/>
            </a:xfrm>
          </p:grpSpPr>
          <p:cxnSp>
            <p:nvCxnSpPr>
              <p:cNvPr id="15" name="Straight Connector 14"/>
              <p:cNvCxnSpPr/>
              <p:nvPr/>
            </p:nvCxnSpPr>
            <p:spPr>
              <a:xfrm>
                <a:off x="0" y="756459"/>
                <a:ext cx="1187888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rot="10800000">
                <a:off x="11770821" y="386543"/>
                <a:ext cx="216131" cy="216130"/>
              </a:xfrm>
              <a:prstGeom prst="triangle">
                <a:avLst/>
              </a:prstGeom>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6" idx="0"/>
              </p:cNvCxnSpPr>
              <p:nvPr/>
            </p:nvCxnSpPr>
            <p:spPr>
              <a:xfrm>
                <a:off x="11878886" y="602673"/>
                <a:ext cx="0" cy="128847"/>
              </a:xfrm>
              <a:prstGeom prst="line">
                <a:avLst/>
              </a:prstGeom>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sp>
        <p:nvSpPr>
          <p:cNvPr id="17" name="Title 1"/>
          <p:cNvSpPr txBox="1">
            <a:spLocks/>
          </p:cNvSpPr>
          <p:nvPr/>
        </p:nvSpPr>
        <p:spPr>
          <a:xfrm>
            <a:off x="232757" y="83976"/>
            <a:ext cx="10942561" cy="801651"/>
          </a:xfrm>
          <a:prstGeom prst="rect">
            <a:avLst/>
          </a:prstGeom>
          <a:noFill/>
          <a:ln w="12700">
            <a:noFill/>
            <a:miter lim="400000"/>
          </a:ln>
          <a:effectLst>
            <a:outerShdw blurRad="50800" dist="38100" dir="18900000" algn="bl" rotWithShape="0">
              <a:prstClr val="black">
                <a:alpha val="40000"/>
              </a:prstClr>
            </a:outerShdw>
          </a:effectLst>
        </p:spPr>
        <p:txBody>
          <a:bodyPr vert="horz" lIns="45719" tIns="45720" rIns="45719"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defTabSz="649223">
              <a:spcBef>
                <a:spcPts val="200"/>
              </a:spcBef>
            </a:pPr>
            <a:r>
              <a:rPr lang="en-US" sz="4400" b="1" spc="0" dirty="0">
                <a:solidFill>
                  <a:schemeClr val="accent3">
                    <a:lumMod val="50000"/>
                  </a:schemeClr>
                </a:solidFill>
                <a:latin typeface="+mn-lt"/>
              </a:rPr>
              <a:t>MODELING OF LASER CLADDING</a:t>
            </a:r>
          </a:p>
        </p:txBody>
      </p:sp>
      <p:sp>
        <p:nvSpPr>
          <p:cNvPr id="66" name="TextBox 65"/>
          <p:cNvSpPr txBox="1"/>
          <p:nvPr/>
        </p:nvSpPr>
        <p:spPr>
          <a:xfrm>
            <a:off x="3159408" y="1461461"/>
            <a:ext cx="981187" cy="921430"/>
          </a:xfrm>
          <a:prstGeom prst="rect">
            <a:avLst/>
          </a:prstGeom>
          <a:solidFill>
            <a:srgbClr val="FE6700">
              <a:alpha val="16078"/>
            </a:srgbClr>
          </a:solidFill>
          <a:ln w="12700">
            <a:miter lim="400000"/>
          </a:ln>
        </p:spPr>
        <p:txBody>
          <a:bodyPr lIns="45719" rIns="45719">
            <a:noAutofit/>
          </a:bodyPr>
          <a:lstStyle>
            <a:lvl1pPr algn="ctr" defTabSz="649223">
              <a:spcBef>
                <a:spcPts val="200"/>
              </a:spcBef>
              <a:defRPr sz="800" b="1">
                <a:solidFill>
                  <a:srgbClr val="57576E"/>
                </a:solidFill>
              </a:defRPr>
            </a:lvl1pPr>
            <a:lvl2pPr>
              <a:spcBef>
                <a:spcPts val="500"/>
              </a:spcBef>
              <a:defRPr sz="2400">
                <a:solidFill>
                  <a:srgbClr val="57576E"/>
                </a:solidFill>
              </a:defRPr>
            </a:lvl2pPr>
            <a:lvl3pPr>
              <a:spcBef>
                <a:spcPts val="500"/>
              </a:spcBef>
              <a:defRPr sz="2400">
                <a:solidFill>
                  <a:srgbClr val="57576E"/>
                </a:solidFill>
              </a:defRPr>
            </a:lvl3pPr>
            <a:lvl4pPr>
              <a:spcBef>
                <a:spcPts val="500"/>
              </a:spcBef>
              <a:defRPr sz="2400">
                <a:solidFill>
                  <a:srgbClr val="57576E"/>
                </a:solidFill>
              </a:defRPr>
            </a:lvl4pPr>
            <a:lvl5pPr>
              <a:spcBef>
                <a:spcPts val="500"/>
              </a:spcBef>
              <a:defRPr sz="2400">
                <a:solidFill>
                  <a:srgbClr val="57576E"/>
                </a:solidFill>
              </a:defRPr>
            </a:lvl5pPr>
            <a:lvl6pPr marL="1526344" indent="-337624">
              <a:spcBef>
                <a:spcPts val="500"/>
              </a:spcBef>
              <a:buClr>
                <a:schemeClr val="accent1"/>
              </a:buClr>
              <a:buSzPct val="100000"/>
              <a:buFont typeface="Arial"/>
              <a:buChar char="•"/>
              <a:defRPr sz="2400"/>
            </a:lvl6pPr>
            <a:lvl7pPr marL="1709224" indent="-337624">
              <a:spcBef>
                <a:spcPts val="500"/>
              </a:spcBef>
              <a:buClr>
                <a:schemeClr val="accent1"/>
              </a:buClr>
              <a:buSzPct val="100000"/>
              <a:buFont typeface="Arial"/>
              <a:buChar char="•"/>
              <a:defRPr sz="2400"/>
            </a:lvl7pPr>
            <a:lvl8pPr marL="1892104" indent="-337624">
              <a:spcBef>
                <a:spcPts val="500"/>
              </a:spcBef>
              <a:buClr>
                <a:schemeClr val="accent1"/>
              </a:buClr>
              <a:buSzPct val="100000"/>
              <a:buFont typeface="Arial"/>
              <a:buChar char="•"/>
              <a:defRPr sz="2400"/>
            </a:lvl8pPr>
            <a:lvl9pPr marL="2074984" indent="-337624">
              <a:spcBef>
                <a:spcPts val="500"/>
              </a:spcBef>
              <a:buClr>
                <a:schemeClr val="accent1"/>
              </a:buClr>
              <a:buSzPct val="100000"/>
              <a:buFont typeface="Arial"/>
              <a:buChar char="•"/>
              <a:defRPr sz="2400"/>
            </a:lvl9pPr>
          </a:lstStyle>
          <a:p>
            <a:r>
              <a:rPr lang="en-US" sz="1400" dirty="0"/>
              <a:t>Laser, Optics, </a:t>
            </a:r>
          </a:p>
          <a:p>
            <a:r>
              <a:rPr lang="en-US" sz="1400" dirty="0"/>
              <a:t>Intensity Distribution </a:t>
            </a:r>
          </a:p>
        </p:txBody>
      </p:sp>
      <p:sp>
        <p:nvSpPr>
          <p:cNvPr id="67" name="TextBox 66"/>
          <p:cNvSpPr txBox="1"/>
          <p:nvPr/>
        </p:nvSpPr>
        <p:spPr>
          <a:xfrm>
            <a:off x="1903932" y="1441685"/>
            <a:ext cx="1117426" cy="941206"/>
          </a:xfrm>
          <a:prstGeom prst="rect">
            <a:avLst/>
          </a:prstGeom>
          <a:solidFill>
            <a:srgbClr val="FE6700">
              <a:alpha val="16078"/>
            </a:srgbClr>
          </a:solidFill>
          <a:ln w="12700">
            <a:miter lim="400000"/>
          </a:ln>
        </p:spPr>
        <p:txBody>
          <a:bodyPr lIns="45719" rIns="45719">
            <a:noAutofit/>
          </a:bodyPr>
          <a:lstStyle>
            <a:lvl1pPr algn="ctr" defTabSz="649223">
              <a:spcBef>
                <a:spcPts val="200"/>
              </a:spcBef>
              <a:defRPr sz="800" b="1">
                <a:solidFill>
                  <a:srgbClr val="57576E"/>
                </a:solidFill>
              </a:defRPr>
            </a:lvl1pPr>
            <a:lvl2pPr>
              <a:spcBef>
                <a:spcPts val="500"/>
              </a:spcBef>
              <a:defRPr sz="2400">
                <a:solidFill>
                  <a:srgbClr val="57576E"/>
                </a:solidFill>
              </a:defRPr>
            </a:lvl2pPr>
            <a:lvl3pPr>
              <a:spcBef>
                <a:spcPts val="500"/>
              </a:spcBef>
              <a:defRPr sz="2400">
                <a:solidFill>
                  <a:srgbClr val="57576E"/>
                </a:solidFill>
              </a:defRPr>
            </a:lvl3pPr>
            <a:lvl4pPr>
              <a:spcBef>
                <a:spcPts val="500"/>
              </a:spcBef>
              <a:defRPr sz="2400">
                <a:solidFill>
                  <a:srgbClr val="57576E"/>
                </a:solidFill>
              </a:defRPr>
            </a:lvl4pPr>
            <a:lvl5pPr>
              <a:spcBef>
                <a:spcPts val="500"/>
              </a:spcBef>
              <a:defRPr sz="2400">
                <a:solidFill>
                  <a:srgbClr val="57576E"/>
                </a:solidFill>
              </a:defRPr>
            </a:lvl5pPr>
            <a:lvl6pPr marL="1526344" indent="-337624">
              <a:spcBef>
                <a:spcPts val="500"/>
              </a:spcBef>
              <a:buClr>
                <a:schemeClr val="accent1"/>
              </a:buClr>
              <a:buSzPct val="100000"/>
              <a:buFont typeface="Arial"/>
              <a:buChar char="•"/>
              <a:defRPr sz="2400"/>
            </a:lvl6pPr>
            <a:lvl7pPr marL="1709224" indent="-337624">
              <a:spcBef>
                <a:spcPts val="500"/>
              </a:spcBef>
              <a:buClr>
                <a:schemeClr val="accent1"/>
              </a:buClr>
              <a:buSzPct val="100000"/>
              <a:buFont typeface="Arial"/>
              <a:buChar char="•"/>
              <a:defRPr sz="2400"/>
            </a:lvl7pPr>
            <a:lvl8pPr marL="1892104" indent="-337624">
              <a:spcBef>
                <a:spcPts val="500"/>
              </a:spcBef>
              <a:buClr>
                <a:schemeClr val="accent1"/>
              </a:buClr>
              <a:buSzPct val="100000"/>
              <a:buFont typeface="Arial"/>
              <a:buChar char="•"/>
              <a:defRPr sz="2400"/>
            </a:lvl8pPr>
            <a:lvl9pPr marL="2074984" indent="-337624">
              <a:spcBef>
                <a:spcPts val="500"/>
              </a:spcBef>
              <a:buClr>
                <a:schemeClr val="accent1"/>
              </a:buClr>
              <a:buSzPct val="100000"/>
              <a:buFont typeface="Arial"/>
              <a:buChar char="•"/>
              <a:defRPr sz="2400"/>
            </a:lvl9pPr>
          </a:lstStyle>
          <a:p>
            <a:r>
              <a:rPr lang="en-US" sz="1400" dirty="0"/>
              <a:t>Powder distribution, Melting, Ricochet</a:t>
            </a:r>
          </a:p>
          <a:p>
            <a:endParaRPr lang="en-US" sz="1400" dirty="0"/>
          </a:p>
        </p:txBody>
      </p:sp>
      <p:sp>
        <p:nvSpPr>
          <p:cNvPr id="68" name="TextBox 67"/>
          <p:cNvSpPr txBox="1"/>
          <p:nvPr/>
        </p:nvSpPr>
        <p:spPr>
          <a:xfrm>
            <a:off x="1609285" y="2710421"/>
            <a:ext cx="1586040" cy="1076808"/>
          </a:xfrm>
          <a:prstGeom prst="rect">
            <a:avLst/>
          </a:prstGeom>
          <a:solidFill>
            <a:srgbClr val="FE6700">
              <a:alpha val="16078"/>
            </a:srgbClr>
          </a:solidFill>
          <a:ln w="12700">
            <a:miter lim="400000"/>
          </a:ln>
        </p:spPr>
        <p:txBody>
          <a:bodyPr lIns="45719" rIns="45719">
            <a:noAutofit/>
          </a:bodyPr>
          <a:lstStyle>
            <a:lvl1pPr algn="ctr" defTabSz="649223">
              <a:spcBef>
                <a:spcPts val="200"/>
              </a:spcBef>
              <a:defRPr sz="800" b="1">
                <a:solidFill>
                  <a:srgbClr val="57576E"/>
                </a:solidFill>
              </a:defRPr>
            </a:lvl1pPr>
            <a:lvl2pPr>
              <a:spcBef>
                <a:spcPts val="500"/>
              </a:spcBef>
              <a:defRPr sz="2400">
                <a:solidFill>
                  <a:srgbClr val="57576E"/>
                </a:solidFill>
              </a:defRPr>
            </a:lvl2pPr>
            <a:lvl3pPr>
              <a:spcBef>
                <a:spcPts val="500"/>
              </a:spcBef>
              <a:defRPr sz="2400">
                <a:solidFill>
                  <a:srgbClr val="57576E"/>
                </a:solidFill>
              </a:defRPr>
            </a:lvl3pPr>
            <a:lvl4pPr>
              <a:spcBef>
                <a:spcPts val="500"/>
              </a:spcBef>
              <a:defRPr sz="2400">
                <a:solidFill>
                  <a:srgbClr val="57576E"/>
                </a:solidFill>
              </a:defRPr>
            </a:lvl4pPr>
            <a:lvl5pPr>
              <a:spcBef>
                <a:spcPts val="500"/>
              </a:spcBef>
              <a:defRPr sz="2400">
                <a:solidFill>
                  <a:srgbClr val="57576E"/>
                </a:solidFill>
              </a:defRPr>
            </a:lvl5pPr>
            <a:lvl6pPr marL="1526344" indent="-337624">
              <a:spcBef>
                <a:spcPts val="500"/>
              </a:spcBef>
              <a:buClr>
                <a:schemeClr val="accent1"/>
              </a:buClr>
              <a:buSzPct val="100000"/>
              <a:buFont typeface="Arial"/>
              <a:buChar char="•"/>
              <a:defRPr sz="2400"/>
            </a:lvl6pPr>
            <a:lvl7pPr marL="1709224" indent="-337624">
              <a:spcBef>
                <a:spcPts val="500"/>
              </a:spcBef>
              <a:buClr>
                <a:schemeClr val="accent1"/>
              </a:buClr>
              <a:buSzPct val="100000"/>
              <a:buFont typeface="Arial"/>
              <a:buChar char="•"/>
              <a:defRPr sz="2400"/>
            </a:lvl7pPr>
            <a:lvl8pPr marL="1892104" indent="-337624">
              <a:spcBef>
                <a:spcPts val="500"/>
              </a:spcBef>
              <a:buClr>
                <a:schemeClr val="accent1"/>
              </a:buClr>
              <a:buSzPct val="100000"/>
              <a:buFont typeface="Arial"/>
              <a:buChar char="•"/>
              <a:defRPr sz="2400"/>
            </a:lvl8pPr>
            <a:lvl9pPr marL="2074984" indent="-337624">
              <a:spcBef>
                <a:spcPts val="500"/>
              </a:spcBef>
              <a:buClr>
                <a:schemeClr val="accent1"/>
              </a:buClr>
              <a:buSzPct val="100000"/>
              <a:buFont typeface="Arial"/>
              <a:buChar char="•"/>
              <a:defRPr sz="2400"/>
            </a:lvl9pPr>
          </a:lstStyle>
          <a:p>
            <a:r>
              <a:rPr lang="en-US" sz="1400" dirty="0">
                <a:solidFill>
                  <a:schemeClr val="tx1"/>
                </a:solidFill>
              </a:rPr>
              <a:t>Melt Pool Dynamics</a:t>
            </a:r>
          </a:p>
          <a:p>
            <a:r>
              <a:rPr lang="en-US" sz="1400" dirty="0">
                <a:solidFill>
                  <a:schemeClr val="tx1"/>
                </a:solidFill>
              </a:rPr>
              <a:t>Buoyancy, Surface tension, </a:t>
            </a:r>
          </a:p>
          <a:p>
            <a:r>
              <a:rPr lang="en-US" sz="1400" dirty="0">
                <a:solidFill>
                  <a:schemeClr val="tx1"/>
                </a:solidFill>
              </a:rPr>
              <a:t>Marangoni effect </a:t>
            </a:r>
          </a:p>
          <a:p>
            <a:endParaRPr lang="en-US" sz="1400" dirty="0"/>
          </a:p>
          <a:p>
            <a:endParaRPr lang="en-US" sz="1400" dirty="0"/>
          </a:p>
        </p:txBody>
      </p:sp>
      <p:sp>
        <p:nvSpPr>
          <p:cNvPr id="69" name="TextBox 68"/>
          <p:cNvSpPr txBox="1"/>
          <p:nvPr/>
        </p:nvSpPr>
        <p:spPr>
          <a:xfrm>
            <a:off x="3246861" y="2716334"/>
            <a:ext cx="1401661" cy="1070896"/>
          </a:xfrm>
          <a:prstGeom prst="rect">
            <a:avLst/>
          </a:prstGeom>
          <a:solidFill>
            <a:srgbClr val="FE6700">
              <a:alpha val="16078"/>
            </a:srgbClr>
          </a:solidFill>
          <a:ln w="12700">
            <a:miter lim="400000"/>
          </a:ln>
        </p:spPr>
        <p:txBody>
          <a:bodyPr lIns="45719" rIns="45719">
            <a:noAutofit/>
          </a:bodyPr>
          <a:lstStyle>
            <a:lvl1pPr algn="ctr" defTabSz="649223">
              <a:spcBef>
                <a:spcPts val="200"/>
              </a:spcBef>
              <a:defRPr sz="800" b="1">
                <a:solidFill>
                  <a:srgbClr val="57576E"/>
                </a:solidFill>
              </a:defRPr>
            </a:lvl1pPr>
            <a:lvl2pPr>
              <a:spcBef>
                <a:spcPts val="500"/>
              </a:spcBef>
              <a:defRPr sz="2400">
                <a:solidFill>
                  <a:srgbClr val="57576E"/>
                </a:solidFill>
              </a:defRPr>
            </a:lvl2pPr>
            <a:lvl3pPr>
              <a:spcBef>
                <a:spcPts val="500"/>
              </a:spcBef>
              <a:defRPr sz="2400">
                <a:solidFill>
                  <a:srgbClr val="57576E"/>
                </a:solidFill>
              </a:defRPr>
            </a:lvl3pPr>
            <a:lvl4pPr>
              <a:spcBef>
                <a:spcPts val="500"/>
              </a:spcBef>
              <a:defRPr sz="2400">
                <a:solidFill>
                  <a:srgbClr val="57576E"/>
                </a:solidFill>
              </a:defRPr>
            </a:lvl4pPr>
            <a:lvl5pPr>
              <a:spcBef>
                <a:spcPts val="500"/>
              </a:spcBef>
              <a:defRPr sz="2400">
                <a:solidFill>
                  <a:srgbClr val="57576E"/>
                </a:solidFill>
              </a:defRPr>
            </a:lvl5pPr>
            <a:lvl6pPr marL="1526344" indent="-337624">
              <a:spcBef>
                <a:spcPts val="500"/>
              </a:spcBef>
              <a:buClr>
                <a:schemeClr val="accent1"/>
              </a:buClr>
              <a:buSzPct val="100000"/>
              <a:buFont typeface="Arial"/>
              <a:buChar char="•"/>
              <a:defRPr sz="2400"/>
            </a:lvl6pPr>
            <a:lvl7pPr marL="1709224" indent="-337624">
              <a:spcBef>
                <a:spcPts val="500"/>
              </a:spcBef>
              <a:buClr>
                <a:schemeClr val="accent1"/>
              </a:buClr>
              <a:buSzPct val="100000"/>
              <a:buFont typeface="Arial"/>
              <a:buChar char="•"/>
              <a:defRPr sz="2400"/>
            </a:lvl7pPr>
            <a:lvl8pPr marL="1892104" indent="-337624">
              <a:spcBef>
                <a:spcPts val="500"/>
              </a:spcBef>
              <a:buClr>
                <a:schemeClr val="accent1"/>
              </a:buClr>
              <a:buSzPct val="100000"/>
              <a:buFont typeface="Arial"/>
              <a:buChar char="•"/>
              <a:defRPr sz="2400"/>
            </a:lvl8pPr>
            <a:lvl9pPr marL="2074984" indent="-337624">
              <a:spcBef>
                <a:spcPts val="500"/>
              </a:spcBef>
              <a:buClr>
                <a:schemeClr val="accent1"/>
              </a:buClr>
              <a:buSzPct val="100000"/>
              <a:buFont typeface="Arial"/>
              <a:buChar char="•"/>
              <a:defRPr sz="2400"/>
            </a:lvl9pPr>
          </a:lstStyle>
          <a:p>
            <a:r>
              <a:rPr lang="en-US" sz="1400" dirty="0">
                <a:solidFill>
                  <a:schemeClr val="tx1"/>
                </a:solidFill>
              </a:rPr>
              <a:t>Solidification,</a:t>
            </a:r>
          </a:p>
          <a:p>
            <a:r>
              <a:rPr lang="en-US" sz="1400" dirty="0">
                <a:solidFill>
                  <a:schemeClr val="tx1"/>
                </a:solidFill>
              </a:rPr>
              <a:t>Stefan Problem, </a:t>
            </a:r>
          </a:p>
          <a:p>
            <a:r>
              <a:rPr lang="en-US" sz="1400" dirty="0">
                <a:solidFill>
                  <a:schemeClr val="tx1"/>
                </a:solidFill>
              </a:rPr>
              <a:t>Three Phase</a:t>
            </a:r>
          </a:p>
          <a:p>
            <a:endParaRPr lang="en-US" sz="1400" dirty="0"/>
          </a:p>
        </p:txBody>
      </p:sp>
      <p:sp>
        <p:nvSpPr>
          <p:cNvPr id="70" name="TextBox 69"/>
          <p:cNvSpPr txBox="1"/>
          <p:nvPr/>
        </p:nvSpPr>
        <p:spPr>
          <a:xfrm>
            <a:off x="4795506" y="2719872"/>
            <a:ext cx="1494469" cy="1077684"/>
          </a:xfrm>
          <a:prstGeom prst="rect">
            <a:avLst/>
          </a:prstGeom>
          <a:solidFill>
            <a:srgbClr val="FE6700">
              <a:alpha val="16078"/>
            </a:srgbClr>
          </a:solidFill>
          <a:ln w="12700">
            <a:miter lim="400000"/>
          </a:ln>
        </p:spPr>
        <p:txBody>
          <a:bodyPr lIns="45719" rIns="45719">
            <a:noAutofit/>
          </a:bodyPr>
          <a:lstStyle>
            <a:lvl1pPr algn="ctr" defTabSz="649223">
              <a:spcBef>
                <a:spcPts val="200"/>
              </a:spcBef>
              <a:defRPr sz="800" b="1">
                <a:solidFill>
                  <a:srgbClr val="57576E"/>
                </a:solidFill>
              </a:defRPr>
            </a:lvl1pPr>
            <a:lvl2pPr>
              <a:spcBef>
                <a:spcPts val="500"/>
              </a:spcBef>
              <a:defRPr sz="2400">
                <a:solidFill>
                  <a:srgbClr val="57576E"/>
                </a:solidFill>
              </a:defRPr>
            </a:lvl2pPr>
            <a:lvl3pPr>
              <a:spcBef>
                <a:spcPts val="500"/>
              </a:spcBef>
              <a:defRPr sz="2400">
                <a:solidFill>
                  <a:srgbClr val="57576E"/>
                </a:solidFill>
              </a:defRPr>
            </a:lvl3pPr>
            <a:lvl4pPr>
              <a:spcBef>
                <a:spcPts val="500"/>
              </a:spcBef>
              <a:defRPr sz="2400">
                <a:solidFill>
                  <a:srgbClr val="57576E"/>
                </a:solidFill>
              </a:defRPr>
            </a:lvl4pPr>
            <a:lvl5pPr>
              <a:spcBef>
                <a:spcPts val="500"/>
              </a:spcBef>
              <a:defRPr sz="2400">
                <a:solidFill>
                  <a:srgbClr val="57576E"/>
                </a:solidFill>
              </a:defRPr>
            </a:lvl5pPr>
            <a:lvl6pPr marL="1526344" indent="-337624">
              <a:spcBef>
                <a:spcPts val="500"/>
              </a:spcBef>
              <a:buClr>
                <a:schemeClr val="accent1"/>
              </a:buClr>
              <a:buSzPct val="100000"/>
              <a:buFont typeface="Arial"/>
              <a:buChar char="•"/>
              <a:defRPr sz="2400"/>
            </a:lvl6pPr>
            <a:lvl7pPr marL="1709224" indent="-337624">
              <a:spcBef>
                <a:spcPts val="500"/>
              </a:spcBef>
              <a:buClr>
                <a:schemeClr val="accent1"/>
              </a:buClr>
              <a:buSzPct val="100000"/>
              <a:buFont typeface="Arial"/>
              <a:buChar char="•"/>
              <a:defRPr sz="2400"/>
            </a:lvl7pPr>
            <a:lvl8pPr marL="1892104" indent="-337624">
              <a:spcBef>
                <a:spcPts val="500"/>
              </a:spcBef>
              <a:buClr>
                <a:schemeClr val="accent1"/>
              </a:buClr>
              <a:buSzPct val="100000"/>
              <a:buFont typeface="Arial"/>
              <a:buChar char="•"/>
              <a:defRPr sz="2400"/>
            </a:lvl8pPr>
            <a:lvl9pPr marL="2074984" indent="-337624">
              <a:spcBef>
                <a:spcPts val="500"/>
              </a:spcBef>
              <a:buClr>
                <a:schemeClr val="accent1"/>
              </a:buClr>
              <a:buSzPct val="100000"/>
              <a:buFont typeface="Arial"/>
              <a:buChar char="•"/>
              <a:defRPr sz="2400"/>
            </a:lvl9pPr>
          </a:lstStyle>
          <a:p>
            <a:r>
              <a:rPr lang="en-US" sz="1400" dirty="0">
                <a:solidFill>
                  <a:schemeClr val="tx1"/>
                </a:solidFill>
              </a:rPr>
              <a:t>Deposition geometry</a:t>
            </a:r>
          </a:p>
          <a:p>
            <a:r>
              <a:rPr lang="en-US" sz="1400" dirty="0">
                <a:solidFill>
                  <a:schemeClr val="tx1"/>
                </a:solidFill>
              </a:rPr>
              <a:t>Mellurgical effects</a:t>
            </a:r>
          </a:p>
          <a:p>
            <a:r>
              <a:rPr lang="en-US" sz="1400" dirty="0">
                <a:solidFill>
                  <a:schemeClr val="tx1"/>
                </a:solidFill>
              </a:rPr>
              <a:t>Residual Stress </a:t>
            </a:r>
          </a:p>
          <a:p>
            <a:endParaRPr lang="en-US" sz="1400" dirty="0"/>
          </a:p>
        </p:txBody>
      </p:sp>
      <p:sp>
        <p:nvSpPr>
          <p:cNvPr id="72" name="Left Arrow 71"/>
          <p:cNvSpPr/>
          <p:nvPr/>
        </p:nvSpPr>
        <p:spPr>
          <a:xfrm flipH="1">
            <a:off x="3096811" y="3123468"/>
            <a:ext cx="265568" cy="228237"/>
          </a:xfrm>
          <a:prstGeom prst="leftArrow">
            <a:avLst/>
          </a:prstGeom>
          <a:solidFill>
            <a:srgbClr val="FFC39B"/>
          </a:solidFill>
          <a:ln w="26425" cap="flat">
            <a:solidFill>
              <a:schemeClr val="accent1"/>
            </a:solidFill>
            <a:prstDash val="solid"/>
            <a:round/>
          </a:ln>
          <a:effectLst>
            <a:outerShdw blurRad="38100" dist="25400" dir="27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292934"/>
              </a:solidFill>
              <a:effectLst/>
              <a:uFillTx/>
              <a:latin typeface="+mj-lt"/>
              <a:ea typeface="+mj-ea"/>
              <a:cs typeface="+mj-cs"/>
              <a:sym typeface="Arial"/>
            </a:endParaRPr>
          </a:p>
        </p:txBody>
      </p:sp>
      <p:sp>
        <p:nvSpPr>
          <p:cNvPr id="75" name="Left Arrow 74"/>
          <p:cNvSpPr/>
          <p:nvPr/>
        </p:nvSpPr>
        <p:spPr>
          <a:xfrm>
            <a:off x="4077538" y="1698822"/>
            <a:ext cx="249440" cy="218817"/>
          </a:xfrm>
          <a:prstGeom prst="leftArrow">
            <a:avLst/>
          </a:prstGeom>
          <a:solidFill>
            <a:srgbClr val="FFC39B"/>
          </a:solidFill>
          <a:ln w="26425" cap="flat">
            <a:solidFill>
              <a:schemeClr val="accent1"/>
            </a:solidFill>
            <a:prstDash val="solid"/>
            <a:round/>
          </a:ln>
          <a:effectLst>
            <a:outerShdw blurRad="38100" dist="25400" dir="27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292934"/>
              </a:solidFill>
              <a:effectLst/>
              <a:uFillTx/>
              <a:latin typeface="+mj-lt"/>
              <a:ea typeface="+mj-ea"/>
              <a:cs typeface="+mj-cs"/>
              <a:sym typeface="Arial"/>
            </a:endParaRPr>
          </a:p>
        </p:txBody>
      </p:sp>
      <p:sp>
        <p:nvSpPr>
          <p:cNvPr id="76" name="Left Arrow 75"/>
          <p:cNvSpPr/>
          <p:nvPr/>
        </p:nvSpPr>
        <p:spPr>
          <a:xfrm>
            <a:off x="3058941" y="1829934"/>
            <a:ext cx="249440" cy="218817"/>
          </a:xfrm>
          <a:prstGeom prst="leftArrow">
            <a:avLst/>
          </a:prstGeom>
          <a:solidFill>
            <a:srgbClr val="FFC39B"/>
          </a:solidFill>
          <a:ln w="26425" cap="flat">
            <a:solidFill>
              <a:schemeClr val="accent1"/>
            </a:solidFill>
            <a:prstDash val="solid"/>
            <a:round/>
          </a:ln>
          <a:effectLst>
            <a:outerShdw blurRad="38100" dist="25400" dir="27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292934"/>
              </a:solidFill>
              <a:effectLst/>
              <a:uFillTx/>
              <a:latin typeface="+mj-lt"/>
              <a:ea typeface="+mj-ea"/>
              <a:cs typeface="+mj-cs"/>
              <a:sym typeface="Arial"/>
            </a:endParaRPr>
          </a:p>
        </p:txBody>
      </p:sp>
      <p:sp>
        <p:nvSpPr>
          <p:cNvPr id="78" name="Rounded Rectangle 77"/>
          <p:cNvSpPr/>
          <p:nvPr/>
        </p:nvSpPr>
        <p:spPr>
          <a:xfrm>
            <a:off x="4769481" y="2699740"/>
            <a:ext cx="1529748" cy="1097816"/>
          </a:xfrm>
          <a:prstGeom prst="roundRect">
            <a:avLst/>
          </a:prstGeom>
          <a:noFill/>
          <a:ln w="26425" cap="flat">
            <a:solidFill>
              <a:srgbClr val="00B050"/>
            </a:solidFill>
            <a:prstDash val="solid"/>
            <a:round/>
          </a:ln>
          <a:effectLst>
            <a:outerShdw blurRad="38100" dist="25400" dir="27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292934"/>
              </a:solidFill>
              <a:effectLst/>
              <a:uFillTx/>
              <a:latin typeface="+mj-lt"/>
              <a:ea typeface="+mj-ea"/>
              <a:cs typeface="+mj-cs"/>
              <a:sym typeface="Arial"/>
            </a:endParaRPr>
          </a:p>
        </p:txBody>
      </p:sp>
      <p:sp>
        <p:nvSpPr>
          <p:cNvPr id="79" name="Rounded Rectangle 78"/>
          <p:cNvSpPr/>
          <p:nvPr/>
        </p:nvSpPr>
        <p:spPr>
          <a:xfrm>
            <a:off x="1604356" y="2628657"/>
            <a:ext cx="3050849" cy="1232581"/>
          </a:xfrm>
          <a:prstGeom prst="roundRect">
            <a:avLst/>
          </a:prstGeom>
          <a:noFill/>
          <a:ln w="26425" cap="flat">
            <a:solidFill>
              <a:srgbClr val="FE6700"/>
            </a:solidFill>
            <a:prstDash val="solid"/>
            <a:round/>
          </a:ln>
          <a:effectLst>
            <a:outerShdw blurRad="38100" dist="25400" dir="27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292934"/>
              </a:solidFill>
              <a:effectLst/>
              <a:uFillTx/>
              <a:latin typeface="+mj-lt"/>
              <a:ea typeface="+mj-ea"/>
              <a:cs typeface="+mj-cs"/>
              <a:sym typeface="Arial"/>
            </a:endParaRPr>
          </a:p>
        </p:txBody>
      </p:sp>
      <p:sp>
        <p:nvSpPr>
          <p:cNvPr id="80" name="Down Arrow 79"/>
          <p:cNvSpPr/>
          <p:nvPr/>
        </p:nvSpPr>
        <p:spPr>
          <a:xfrm>
            <a:off x="2471619" y="2364225"/>
            <a:ext cx="225998" cy="250448"/>
          </a:xfrm>
          <a:prstGeom prst="downArrow">
            <a:avLst>
              <a:gd name="adj1" fmla="val 50000"/>
              <a:gd name="adj2" fmla="val 61008"/>
            </a:avLst>
          </a:prstGeom>
          <a:solidFill>
            <a:srgbClr val="FFC39B"/>
          </a:solidFill>
          <a:ln w="26425" cap="flat">
            <a:solidFill>
              <a:schemeClr val="accent1"/>
            </a:solidFill>
            <a:prstDash val="solid"/>
            <a:round/>
          </a:ln>
          <a:effectLst>
            <a:outerShdw blurRad="38100" dist="25400" dir="27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292934"/>
              </a:solidFill>
              <a:effectLst/>
              <a:uFillTx/>
              <a:latin typeface="+mj-lt"/>
              <a:ea typeface="+mj-ea"/>
              <a:cs typeface="+mj-cs"/>
              <a:sym typeface="Arial"/>
            </a:endParaRPr>
          </a:p>
        </p:txBody>
      </p:sp>
      <p:sp>
        <p:nvSpPr>
          <p:cNvPr id="81" name="Left Arrow 80"/>
          <p:cNvSpPr/>
          <p:nvPr/>
        </p:nvSpPr>
        <p:spPr>
          <a:xfrm flipH="1">
            <a:off x="4588673" y="3108632"/>
            <a:ext cx="265568" cy="228237"/>
          </a:xfrm>
          <a:prstGeom prst="leftArrow">
            <a:avLst/>
          </a:prstGeom>
          <a:solidFill>
            <a:srgbClr val="FFC39B"/>
          </a:solidFill>
          <a:ln w="26425" cap="flat">
            <a:solidFill>
              <a:schemeClr val="accent1"/>
            </a:solidFill>
            <a:prstDash val="solid"/>
            <a:round/>
          </a:ln>
          <a:effectLst>
            <a:outerShdw blurRad="38100" dist="25400" dir="27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292934"/>
              </a:solidFill>
              <a:effectLst/>
              <a:uFillTx/>
              <a:latin typeface="+mj-lt"/>
              <a:ea typeface="+mj-ea"/>
              <a:cs typeface="+mj-cs"/>
              <a:sym typeface="Arial"/>
            </a:endParaRPr>
          </a:p>
        </p:txBody>
      </p:sp>
      <p:sp>
        <p:nvSpPr>
          <p:cNvPr id="82" name="Shape 132"/>
          <p:cNvSpPr/>
          <p:nvPr/>
        </p:nvSpPr>
        <p:spPr>
          <a:xfrm flipH="1" flipV="1">
            <a:off x="7282530" y="1014955"/>
            <a:ext cx="17729" cy="1947053"/>
          </a:xfrm>
          <a:prstGeom prst="line">
            <a:avLst/>
          </a:prstGeom>
          <a:ln w="25400">
            <a:solidFill>
              <a:srgbClr val="FFC39B"/>
            </a:solidFill>
          </a:ln>
        </p:spPr>
        <p:txBody>
          <a:bodyPr lIns="45719" rIns="45719"/>
          <a:lstStyle/>
          <a:p>
            <a:endParaRPr/>
          </a:p>
        </p:txBody>
      </p:sp>
      <p:sp>
        <p:nvSpPr>
          <p:cNvPr id="84" name="Shape 132"/>
          <p:cNvSpPr/>
          <p:nvPr/>
        </p:nvSpPr>
        <p:spPr>
          <a:xfrm flipH="1" flipV="1">
            <a:off x="7311887" y="1011317"/>
            <a:ext cx="11874" cy="1959424"/>
          </a:xfrm>
          <a:prstGeom prst="line">
            <a:avLst/>
          </a:prstGeom>
          <a:ln w="25400">
            <a:solidFill>
              <a:srgbClr val="0070C0"/>
            </a:solidFill>
          </a:ln>
        </p:spPr>
        <p:txBody>
          <a:bodyPr lIns="45719" rIns="45719"/>
          <a:lstStyle/>
          <a:p>
            <a:endParaRPr/>
          </a:p>
        </p:txBody>
      </p:sp>
      <p:pic>
        <p:nvPicPr>
          <p:cNvPr id="3074" name="Picture 2" descr="https://sentes-bir.com/wp-content/uploads/f006806e8a2763fe093524596f34b88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2553" y="1026809"/>
            <a:ext cx="2526711" cy="18815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fst.nl/images/blockpage/4/1/laser-cladding-schematics.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267" t="5852" r="2743" b="-5852"/>
          <a:stretch/>
        </p:blipFill>
        <p:spPr bwMode="auto">
          <a:xfrm>
            <a:off x="4841579" y="1033368"/>
            <a:ext cx="2476245" cy="1658408"/>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617200" y="4249998"/>
            <a:ext cx="9998154" cy="2308324"/>
          </a:xfrm>
          <a:prstGeom prst="rect">
            <a:avLst/>
          </a:prstGeom>
          <a:noFill/>
        </p:spPr>
        <p:txBody>
          <a:bodyPr wrap="square" rtlCol="0">
            <a:spAutoFit/>
          </a:bodyPr>
          <a:lstStyle/>
          <a:p>
            <a:r>
              <a:rPr lang="en-US" dirty="0"/>
              <a:t>Preliminary Objectives </a:t>
            </a:r>
          </a:p>
          <a:p>
            <a:pPr marL="285750" indent="-285750">
              <a:buFont typeface="Arial" panose="020B0604020202020204" pitchFamily="34" charset="0"/>
              <a:buChar char="•"/>
            </a:pPr>
            <a:r>
              <a:rPr lang="en-US" dirty="0"/>
              <a:t>Develop a model to predict the temperature and stress distribution of the Laser cladding process</a:t>
            </a:r>
          </a:p>
          <a:p>
            <a:pPr marL="285750" indent="-285750">
              <a:buFont typeface="Arial" panose="020B0604020202020204" pitchFamily="34" charset="0"/>
              <a:buChar char="•"/>
            </a:pPr>
            <a:r>
              <a:rPr lang="en-US" dirty="0"/>
              <a:t>Code various phenomenological equations to estimate some secondary variables: </a:t>
            </a:r>
          </a:p>
          <a:p>
            <a:pPr marL="742950" lvl="1" indent="-285750">
              <a:buFont typeface="Arial" panose="020B0604020202020204" pitchFamily="34" charset="0"/>
              <a:buChar char="•"/>
            </a:pPr>
            <a:r>
              <a:rPr lang="en-US" dirty="0"/>
              <a:t>Hardness </a:t>
            </a:r>
          </a:p>
          <a:p>
            <a:pPr marL="742950" lvl="1" indent="-285750">
              <a:buFont typeface="Arial" panose="020B0604020202020204" pitchFamily="34" charset="0"/>
              <a:buChar char="•"/>
            </a:pPr>
            <a:r>
              <a:rPr lang="en-US" dirty="0"/>
              <a:t>Phase Transformations and its effects </a:t>
            </a:r>
          </a:p>
          <a:p>
            <a:pPr marL="742950" lvl="1" indent="-285750">
              <a:buFont typeface="Arial" panose="020B0604020202020204" pitchFamily="34" charset="0"/>
              <a:buChar char="•"/>
            </a:pPr>
            <a:r>
              <a:rPr lang="en-US" dirty="0"/>
              <a:t>Grain size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Rectangle 1"/>
          <p:cNvSpPr/>
          <p:nvPr/>
        </p:nvSpPr>
        <p:spPr>
          <a:xfrm>
            <a:off x="617200" y="6235156"/>
            <a:ext cx="11261688" cy="646331"/>
          </a:xfrm>
          <a:prstGeom prst="rect">
            <a:avLst/>
          </a:prstGeom>
        </p:spPr>
        <p:txBody>
          <a:bodyPr wrap="square">
            <a:spAutoFit/>
          </a:bodyPr>
          <a:lstStyle/>
          <a:p>
            <a:r>
              <a:rPr lang="en-US" i="1" dirty="0"/>
              <a:t>Facilities are available in the machine tool laboratory if you want to conduct some preliminary experiments to validate your computational model </a:t>
            </a:r>
          </a:p>
        </p:txBody>
      </p:sp>
    </p:spTree>
    <p:extLst>
      <p:ext uri="{BB962C8B-B14F-4D97-AF65-F5344CB8AC3E}">
        <p14:creationId xmlns:p14="http://schemas.microsoft.com/office/powerpoint/2010/main" val="3220319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13A1-BF84-4777-94A8-9FC57501E0DE}"/>
              </a:ext>
            </a:extLst>
          </p:cNvPr>
          <p:cNvSpPr>
            <a:spLocks noGrp="1"/>
          </p:cNvSpPr>
          <p:nvPr>
            <p:ph type="title"/>
          </p:nvPr>
        </p:nvSpPr>
        <p:spPr/>
        <p:txBody>
          <a:bodyPr>
            <a:normAutofit/>
          </a:bodyPr>
          <a:lstStyle/>
          <a:p>
            <a:r>
              <a:rPr lang="en-US" sz="5400" dirty="0"/>
              <a:t>Laser cladding process</a:t>
            </a:r>
          </a:p>
        </p:txBody>
      </p:sp>
      <p:sp>
        <p:nvSpPr>
          <p:cNvPr id="3" name="Content Placeholder 2">
            <a:extLst>
              <a:ext uri="{FF2B5EF4-FFF2-40B4-BE49-F238E27FC236}">
                <a16:creationId xmlns:a16="http://schemas.microsoft.com/office/drawing/2014/main" id="{F1363580-442C-44DF-8FFF-B3304E5FA5AE}"/>
              </a:ext>
            </a:extLst>
          </p:cNvPr>
          <p:cNvSpPr>
            <a:spLocks noGrp="1"/>
          </p:cNvSpPr>
          <p:nvPr>
            <p:ph idx="1"/>
          </p:nvPr>
        </p:nvSpPr>
        <p:spPr>
          <a:xfrm>
            <a:off x="713231" y="1828800"/>
            <a:ext cx="5583065" cy="4663440"/>
          </a:xfrm>
        </p:spPr>
        <p:txBody>
          <a:bodyPr>
            <a:normAutofit lnSpcReduction="10000"/>
          </a:bodyPr>
          <a:lstStyle/>
          <a:p>
            <a:r>
              <a:rPr lang="en-US" sz="2400" dirty="0"/>
              <a:t>Laser cladding is a coating technique, wherein several layers of clad materials are deposited over a substrate so as to enhance the physical properties of the work-piece such as wear resistance, corrosion resistance,  etc.</a:t>
            </a:r>
          </a:p>
          <a:p>
            <a:r>
              <a:rPr lang="en-US" sz="2400" dirty="0"/>
              <a:t>Strong interfacial bond with minimum dilution between the material layers is a pre-requisite of the process. This technique also finds widespread applications in repair and restoration of aerospace, naval, automobile components</a:t>
            </a:r>
          </a:p>
        </p:txBody>
      </p:sp>
      <p:pic>
        <p:nvPicPr>
          <p:cNvPr id="4" name="Picture 2" descr="https://www.mdpi.com/jmmp/jmmp-02-00055/article_deploy/html/images/jmmp-02-00055-g001.png">
            <a:extLst>
              <a:ext uri="{FF2B5EF4-FFF2-40B4-BE49-F238E27FC236}">
                <a16:creationId xmlns:a16="http://schemas.microsoft.com/office/drawing/2014/main" id="{3A4EF53A-B68F-4615-ABEB-31A51ECBB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6114" y="2127152"/>
            <a:ext cx="4488398" cy="3074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119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F7BD-6ABC-4DD5-BBA4-B8BC1264E947}"/>
              </a:ext>
            </a:extLst>
          </p:cNvPr>
          <p:cNvSpPr>
            <a:spLocks noGrp="1"/>
          </p:cNvSpPr>
          <p:nvPr>
            <p:ph type="title"/>
          </p:nvPr>
        </p:nvSpPr>
        <p:spPr/>
        <p:txBody>
          <a:bodyPr>
            <a:normAutofit/>
          </a:bodyPr>
          <a:lstStyle/>
          <a:p>
            <a:r>
              <a:rPr lang="en-US" sz="5400" dirty="0"/>
              <a:t>Temperature distribution</a:t>
            </a:r>
          </a:p>
        </p:txBody>
      </p:sp>
      <p:sp>
        <p:nvSpPr>
          <p:cNvPr id="3" name="Content Placeholder 2">
            <a:extLst>
              <a:ext uri="{FF2B5EF4-FFF2-40B4-BE49-F238E27FC236}">
                <a16:creationId xmlns:a16="http://schemas.microsoft.com/office/drawing/2014/main" id="{72752136-3A00-4DEF-ADA6-7C3246CB2B71}"/>
              </a:ext>
            </a:extLst>
          </p:cNvPr>
          <p:cNvSpPr>
            <a:spLocks noGrp="1"/>
          </p:cNvSpPr>
          <p:nvPr>
            <p:ph idx="1"/>
          </p:nvPr>
        </p:nvSpPr>
        <p:spPr/>
        <p:txBody>
          <a:bodyPr>
            <a:normAutofit/>
          </a:bodyPr>
          <a:lstStyle/>
          <a:p>
            <a:pPr marL="0" indent="0">
              <a:buNone/>
            </a:pPr>
            <a:r>
              <a:rPr lang="en-US" sz="2400" dirty="0"/>
              <a:t>Because of higher power, rapid heating and cooling rate, small size molten pool, high temperature in laser cladding, it is very difficult to measure its internal temperature distribution and the cooling speed. At present, material temperature field distribution under the action of laser is obtained by means of numerical analysis and numerical simulation</a:t>
            </a:r>
          </a:p>
        </p:txBody>
      </p:sp>
    </p:spTree>
    <p:extLst>
      <p:ext uri="{BB962C8B-B14F-4D97-AF65-F5344CB8AC3E}">
        <p14:creationId xmlns:p14="http://schemas.microsoft.com/office/powerpoint/2010/main" val="290523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8B32-B226-4C27-981E-843B2E321279}"/>
              </a:ext>
            </a:extLst>
          </p:cNvPr>
          <p:cNvSpPr>
            <a:spLocks noGrp="1"/>
          </p:cNvSpPr>
          <p:nvPr>
            <p:ph type="title"/>
          </p:nvPr>
        </p:nvSpPr>
        <p:spPr>
          <a:xfrm>
            <a:off x="1261872" y="365760"/>
            <a:ext cx="9692640" cy="1763486"/>
          </a:xfrm>
        </p:spPr>
        <p:txBody>
          <a:bodyPr>
            <a:normAutofit/>
          </a:bodyPr>
          <a:lstStyle/>
          <a:p>
            <a:r>
              <a:rPr lang="en-US" sz="5400" dirty="0"/>
              <a:t>Numerical simulation assumptions</a:t>
            </a:r>
          </a:p>
        </p:txBody>
      </p:sp>
      <p:sp>
        <p:nvSpPr>
          <p:cNvPr id="3" name="Content Placeholder 2">
            <a:extLst>
              <a:ext uri="{FF2B5EF4-FFF2-40B4-BE49-F238E27FC236}">
                <a16:creationId xmlns:a16="http://schemas.microsoft.com/office/drawing/2014/main" id="{2FFFBB08-079C-4EB3-B56E-5A54A956E5C1}"/>
              </a:ext>
            </a:extLst>
          </p:cNvPr>
          <p:cNvSpPr>
            <a:spLocks noGrp="1"/>
          </p:cNvSpPr>
          <p:nvPr>
            <p:ph idx="1"/>
          </p:nvPr>
        </p:nvSpPr>
        <p:spPr>
          <a:xfrm>
            <a:off x="1261872" y="2325189"/>
            <a:ext cx="8595360" cy="4351337"/>
          </a:xfrm>
        </p:spPr>
        <p:txBody>
          <a:bodyPr>
            <a:normAutofit/>
          </a:bodyPr>
          <a:lstStyle/>
          <a:p>
            <a:pPr marL="0" indent="0">
              <a:buNone/>
            </a:pPr>
            <a:r>
              <a:rPr lang="en-US" sz="2400" dirty="0"/>
              <a:t>To simplify calculation the follow assumptions is made:</a:t>
            </a:r>
          </a:p>
          <a:p>
            <a:r>
              <a:rPr lang="en-US" sz="2400" dirty="0"/>
              <a:t>Materials are isotropic</a:t>
            </a:r>
          </a:p>
          <a:p>
            <a:r>
              <a:rPr lang="en-US" sz="2400" dirty="0"/>
              <a:t>Neglecting the flow function of molten pool fluid</a:t>
            </a:r>
          </a:p>
          <a:p>
            <a:r>
              <a:rPr lang="en-US" sz="2400" dirty="0"/>
              <a:t>Neglecting material vaporization</a:t>
            </a:r>
          </a:p>
          <a:p>
            <a:r>
              <a:rPr lang="en-US" sz="2400" dirty="0"/>
              <a:t>Neglecting keyholes effects, latent heat of phase change and thermal deformation</a:t>
            </a:r>
          </a:p>
          <a:p>
            <a:endParaRPr lang="en-US" sz="2400" dirty="0"/>
          </a:p>
        </p:txBody>
      </p:sp>
    </p:spTree>
    <p:extLst>
      <p:ext uri="{BB962C8B-B14F-4D97-AF65-F5344CB8AC3E}">
        <p14:creationId xmlns:p14="http://schemas.microsoft.com/office/powerpoint/2010/main" val="1380554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B4045-B8DB-4755-ABCD-E6C927E16FA4}"/>
              </a:ext>
            </a:extLst>
          </p:cNvPr>
          <p:cNvSpPr>
            <a:spLocks noGrp="1"/>
          </p:cNvSpPr>
          <p:nvPr>
            <p:ph type="title"/>
          </p:nvPr>
        </p:nvSpPr>
        <p:spPr/>
        <p:txBody>
          <a:bodyPr>
            <a:normAutofit/>
          </a:bodyPr>
          <a:lstStyle/>
          <a:p>
            <a:r>
              <a:rPr lang="en-US" sz="5400" dirty="0"/>
              <a:t>References</a:t>
            </a:r>
          </a:p>
        </p:txBody>
      </p:sp>
      <p:sp>
        <p:nvSpPr>
          <p:cNvPr id="3" name="Content Placeholder 2">
            <a:extLst>
              <a:ext uri="{FF2B5EF4-FFF2-40B4-BE49-F238E27FC236}">
                <a16:creationId xmlns:a16="http://schemas.microsoft.com/office/drawing/2014/main" id="{8DAE1327-CC8C-4DD8-80FF-2812A3C7E68F}"/>
              </a:ext>
            </a:extLst>
          </p:cNvPr>
          <p:cNvSpPr>
            <a:spLocks noGrp="1"/>
          </p:cNvSpPr>
          <p:nvPr>
            <p:ph idx="1"/>
          </p:nvPr>
        </p:nvSpPr>
        <p:spPr>
          <a:xfrm>
            <a:off x="843861" y="1867989"/>
            <a:ext cx="9802368" cy="4351337"/>
          </a:xfrm>
        </p:spPr>
        <p:txBody>
          <a:bodyPr>
            <a:normAutofit/>
          </a:bodyPr>
          <a:lstStyle/>
          <a:p>
            <a:r>
              <a:rPr lang="en-US" sz="2400" dirty="0"/>
              <a:t>http://citeseerx.ist.psu.edu/viewdoc/download?doi=10.1.1.861.3911&amp;rep=rep1&amp;type=pdf</a:t>
            </a:r>
          </a:p>
          <a:p>
            <a:r>
              <a:rPr lang="en-US" sz="2400" dirty="0"/>
              <a:t>https://www.researchgate.net/publication/273886648_THERMO-MECHANICAL_MODELLING_OF_LASER_CLADDING_OF_CPM9V_ON_H13_TOOL_STEEL</a:t>
            </a:r>
          </a:p>
          <a:p>
            <a:r>
              <a:rPr lang="en-US" sz="2400" dirty="0"/>
              <a:t>https://www.imp.gda.pl/fileadmin/doc/o3/z2/publications/10_compstru_82.pdf</a:t>
            </a:r>
          </a:p>
          <a:p>
            <a:endParaRPr lang="en-US" sz="2400" dirty="0"/>
          </a:p>
          <a:p>
            <a:pPr marL="0" indent="0">
              <a:buNone/>
            </a:pPr>
            <a:endParaRPr lang="en-US" sz="2400" dirty="0"/>
          </a:p>
        </p:txBody>
      </p:sp>
    </p:spTree>
    <p:extLst>
      <p:ext uri="{BB962C8B-B14F-4D97-AF65-F5344CB8AC3E}">
        <p14:creationId xmlns:p14="http://schemas.microsoft.com/office/powerpoint/2010/main" val="2348550203"/>
      </p:ext>
    </p:extLst>
  </p:cSld>
  <p:clrMapOvr>
    <a:masterClrMapping/>
  </p:clrMapOvr>
</p:sld>
</file>

<file path=ppt/theme/theme1.xml><?xml version="1.0" encoding="utf-8"?>
<a:theme xmlns:a="http://schemas.openxmlformats.org/drawingml/2006/main" name="View">
  <a:themeElements>
    <a:clrScheme name="Custom 4">
      <a:dk1>
        <a:srgbClr val="606060"/>
      </a:dk1>
      <a:lt1>
        <a:srgbClr val="FFFFFF"/>
      </a:lt1>
      <a:dk2>
        <a:srgbClr val="2C2C2C"/>
      </a:dk2>
      <a:lt2>
        <a:srgbClr val="EDEDED"/>
      </a:lt2>
      <a:accent1>
        <a:srgbClr val="FFC000"/>
      </a:accent1>
      <a:accent2>
        <a:srgbClr val="099BDD"/>
      </a:accent2>
      <a:accent3>
        <a:srgbClr val="0CC978"/>
      </a:accent3>
      <a:accent4>
        <a:srgbClr val="E57200"/>
      </a:accent4>
      <a:accent5>
        <a:srgbClr val="47BFCD"/>
      </a:accent5>
      <a:accent6>
        <a:srgbClr val="DD7C15"/>
      </a:accent6>
      <a:hlink>
        <a:srgbClr val="FF9933"/>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42</TotalTime>
  <Words>368</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Schoolbook</vt:lpstr>
      <vt:lpstr>Wingdings 2</vt:lpstr>
      <vt:lpstr>View</vt:lpstr>
      <vt:lpstr>Modelling for LASER Cladding Process</vt:lpstr>
      <vt:lpstr>PowerPoint Presentation</vt:lpstr>
      <vt:lpstr>Laser cladding process</vt:lpstr>
      <vt:lpstr>Temperature distribution</vt:lpstr>
      <vt:lpstr>Numerical simulation assumptions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for LASER Cladding Process</dc:title>
  <dc:creator>Tanya Gupta</dc:creator>
  <cp:lastModifiedBy>Tanya Gupta</cp:lastModifiedBy>
  <cp:revision>5</cp:revision>
  <dcterms:created xsi:type="dcterms:W3CDTF">2018-11-08T16:56:31Z</dcterms:created>
  <dcterms:modified xsi:type="dcterms:W3CDTF">2018-11-08T17:39:12Z</dcterms:modified>
</cp:coreProperties>
</file>