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f6f8393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f6f8393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f6f8393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f6f8393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f6f8393a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f6f8393a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f6f8393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f6f8393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f6f8393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f6f8393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f6f8393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f6f8393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f6f8393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f6f8393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f6f8393a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f6f8393a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f6f8393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f6f8393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f6f839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f6f839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f6f8393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f6f8393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Necesitamos fuentes de esta diapositiva.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f6f8393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f6f8393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f6f8393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f6f8393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f6f8393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f6f8393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f6f8393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f6f8393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https://docs.google.com/spreadsheets/d/1nh-lqdPshJ8ZdXtELRvZ0NJFEtk_e5y5CxAwCs6Bymw/edit?usp=sharing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Pathway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79375" y="1017725"/>
            <a:ext cx="28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Patient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Patient Follow-up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5444400" y="524850"/>
            <a:ext cx="33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Self Registry*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Appointment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156100" y="37228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Immunity </a:t>
            </a:r>
            <a:r>
              <a:rPr lang="es-419"/>
              <a:t>assessment based 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Responsible informed decision making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7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Pathway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79375" y="1017725"/>
            <a:ext cx="280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Patient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Patient Follow-up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5444400" y="524850"/>
            <a:ext cx="33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Self Registry*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Appointment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156100" y="37228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Immunity assessment based 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Responsible informed decision making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27881" l="50002" r="-5" t="0"/>
          <a:stretch/>
        </p:blipFill>
        <p:spPr>
          <a:xfrm>
            <a:off x="-1297500" y="1309525"/>
            <a:ext cx="1182900" cy="11319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1" name="Google Shape;121;p23"/>
          <p:cNvCxnSpPr>
            <a:stCxn id="117" idx="0"/>
          </p:cNvCxnSpPr>
          <p:nvPr/>
        </p:nvCxnSpPr>
        <p:spPr>
          <a:xfrm>
            <a:off x="1981275" y="1017725"/>
            <a:ext cx="48603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3"/>
          <p:cNvCxnSpPr/>
          <p:nvPr/>
        </p:nvCxnSpPr>
        <p:spPr>
          <a:xfrm flipH="1">
            <a:off x="7028025" y="1148450"/>
            <a:ext cx="294600" cy="14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3"/>
          <p:cNvCxnSpPr/>
          <p:nvPr/>
        </p:nvCxnSpPr>
        <p:spPr>
          <a:xfrm rot="10800000">
            <a:off x="1992750" y="2434400"/>
            <a:ext cx="46035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3"/>
          <p:cNvCxnSpPr/>
          <p:nvPr/>
        </p:nvCxnSpPr>
        <p:spPr>
          <a:xfrm flipH="1">
            <a:off x="1796325" y="2552125"/>
            <a:ext cx="206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1943525" y="3465000"/>
            <a:ext cx="51042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3"/>
          <p:cNvCxnSpPr/>
          <p:nvPr/>
        </p:nvCxnSpPr>
        <p:spPr>
          <a:xfrm flipH="1">
            <a:off x="7136175" y="3739825"/>
            <a:ext cx="29400" cy="13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/>
          <p:nvPr/>
        </p:nvSpPr>
        <p:spPr>
          <a:xfrm>
            <a:off x="6743475" y="731075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6301875" y="2287125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6798325" y="3369938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798325" y="4452763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1506975" y="644725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669825" y="2219738"/>
            <a:ext cx="8637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Facebook campaign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TV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Hospital information modules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Multidisciplinary team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Goal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Closing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 Latin America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301" y="1017725"/>
            <a:ext cx="5409051" cy="34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2087675" y="4543925"/>
            <a:ext cx="6628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...a</a:t>
            </a:r>
            <a:r>
              <a:rPr lang="es-419" sz="1800">
                <a:solidFill>
                  <a:schemeClr val="dk2"/>
                </a:solidFill>
              </a:rPr>
              <a:t>nd the numbers are only increasing exponentially by the day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481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Why do we need this?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48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If you look at any flowchart made publicly available - protocol exists up till the time you get positive - and even till you get discharged - but nothing beyond that.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But why? You are not immune if you have had the coronavirus!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568" y="1582224"/>
            <a:ext cx="2515426" cy="35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775" y="5"/>
            <a:ext cx="2754225" cy="17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202" y="306838"/>
            <a:ext cx="2101424" cy="162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625" y="1736725"/>
            <a:ext cx="20383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3850" y="3222750"/>
            <a:ext cx="2038349" cy="20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6925" y="3049658"/>
            <a:ext cx="1711650" cy="221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https://docs.google.com/document/d/1uAoDONu_cTmicRbxmEaFt3b0HM0Vm3XEX4kR_ykOsKQ/edit?usp=sharing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CoVmunity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 effort to restart the workplace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Description 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Problem</a:t>
            </a:r>
            <a:endParaRPr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Total Cases - </a:t>
            </a:r>
            <a:r>
              <a:rPr b="1" lang="es-419" sz="4050">
                <a:solidFill>
                  <a:srgbClr val="AAAAAA"/>
                </a:solidFill>
                <a:highlight>
                  <a:srgbClr val="FFFFFF"/>
                </a:highlight>
              </a:rPr>
              <a:t>8,893,946, </a:t>
            </a:r>
            <a:r>
              <a:rPr lang="es-419"/>
              <a:t>Recovered Cases - </a:t>
            </a:r>
            <a:r>
              <a:rPr b="1" lang="es-419" sz="4050">
                <a:solidFill>
                  <a:srgbClr val="8ACA2B"/>
                </a:solidFill>
                <a:highlight>
                  <a:srgbClr val="FFFFFF"/>
                </a:highlight>
              </a:rPr>
              <a:t>4,724,503</a:t>
            </a:r>
            <a:endParaRPr b="1" sz="4050">
              <a:solidFill>
                <a:srgbClr val="8ACA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Total Deaths - </a:t>
            </a:r>
            <a:r>
              <a:rPr b="1" lang="es-419" sz="4050">
                <a:solidFill>
                  <a:srgbClr val="696969"/>
                </a:solidFill>
                <a:highlight>
                  <a:srgbClr val="FFFFFF"/>
                </a:highlight>
              </a:rPr>
              <a:t>465,935</a:t>
            </a:r>
            <a:endParaRPr b="1" sz="405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Worldwide economic losses estimated to cross </a:t>
            </a:r>
            <a:r>
              <a:rPr lang="es-419" sz="1150">
                <a:solidFill>
                  <a:srgbClr val="D1D2D3"/>
                </a:solidFill>
                <a:highlight>
                  <a:srgbClr val="222529"/>
                </a:highlight>
              </a:rPr>
              <a:t>$5.8-8.8 trillion</a:t>
            </a:r>
            <a:endParaRPr b="1" sz="4050">
              <a:solidFill>
                <a:srgbClr val="6969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Hospital discharge*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3rd level hospital*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Tests*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Viral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Antibodies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Flow cytometry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Consultation*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SHE IS IMMUNE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WHAT DOES THIS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DID SHE ACCOMPLISHED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Mock up with log in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