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6"/>
  </p:notesMasterIdLst>
  <p:sldIdLst>
    <p:sldId id="256" r:id="rId5"/>
    <p:sldId id="257" r:id="rId6"/>
    <p:sldId id="258" r:id="rId7"/>
    <p:sldId id="259" r:id="rId8"/>
    <p:sldId id="260" r:id="rId9"/>
    <p:sldId id="261" r:id="rId10"/>
    <p:sldId id="273" r:id="rId11"/>
    <p:sldId id="277" r:id="rId12"/>
    <p:sldId id="268" r:id="rId13"/>
    <p:sldId id="276" r:id="rId14"/>
    <p:sldId id="269" r:id="rId15"/>
    <p:sldId id="270" r:id="rId16"/>
    <p:sldId id="274" r:id="rId17"/>
    <p:sldId id="271" r:id="rId18"/>
    <p:sldId id="263" r:id="rId19"/>
    <p:sldId id="272" r:id="rId20"/>
    <p:sldId id="264" r:id="rId21"/>
    <p:sldId id="265" r:id="rId22"/>
    <p:sldId id="266" r:id="rId23"/>
    <p:sldId id="279" r:id="rId24"/>
    <p:sldId id="275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8627" autoAdjust="0"/>
  </p:normalViewPr>
  <p:slideViewPr>
    <p:cSldViewPr snapToGrid="0">
      <p:cViewPr varScale="1">
        <p:scale>
          <a:sx n="98" d="100"/>
          <a:sy n="98" d="100"/>
        </p:scale>
        <p:origin x="107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82DC8CE-6FBB-4A86-8E71-072136EBD5E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C5F6781-C372-4935-8EE1-82FF91D003DD}">
      <dgm:prSet/>
      <dgm:spPr/>
      <dgm:t>
        <a:bodyPr/>
        <a:lstStyle/>
        <a:p>
          <a:r>
            <a:rPr lang="en-US" dirty="0"/>
            <a:t>Designed in KiCAD, board manufactured and populated by JLCPCB</a:t>
          </a:r>
        </a:p>
      </dgm:t>
    </dgm:pt>
    <dgm:pt modelId="{A12177CD-3130-4544-8253-965C66D4DD25}" type="parTrans" cxnId="{399CAA4E-6020-4921-B5F4-98AB908830EB}">
      <dgm:prSet/>
      <dgm:spPr/>
      <dgm:t>
        <a:bodyPr/>
        <a:lstStyle/>
        <a:p>
          <a:endParaRPr lang="en-US"/>
        </a:p>
      </dgm:t>
    </dgm:pt>
    <dgm:pt modelId="{2EE26E8E-3AF2-48D4-B0F9-34E738C5ECC3}" type="sibTrans" cxnId="{399CAA4E-6020-4921-B5F4-98AB908830EB}">
      <dgm:prSet/>
      <dgm:spPr/>
      <dgm:t>
        <a:bodyPr/>
        <a:lstStyle/>
        <a:p>
          <a:endParaRPr lang="en-US"/>
        </a:p>
      </dgm:t>
    </dgm:pt>
    <dgm:pt modelId="{98B5E527-EBA8-4716-B5FE-85CFA8220D8C}">
      <dgm:prSet/>
      <dgm:spPr/>
      <dgm:t>
        <a:bodyPr/>
        <a:lstStyle/>
        <a:p>
          <a:r>
            <a:rPr lang="en-US"/>
            <a:t>Hierarchical design, each member designed at least one schematic</a:t>
          </a:r>
        </a:p>
      </dgm:t>
    </dgm:pt>
    <dgm:pt modelId="{D0D8C192-9729-4682-9FFC-858C47C2EFFA}" type="parTrans" cxnId="{928C7E01-CC18-4B99-8B10-137908BC5731}">
      <dgm:prSet/>
      <dgm:spPr/>
      <dgm:t>
        <a:bodyPr/>
        <a:lstStyle/>
        <a:p>
          <a:endParaRPr lang="en-US"/>
        </a:p>
      </dgm:t>
    </dgm:pt>
    <dgm:pt modelId="{CDE79273-DC8D-44F0-BEA2-06BBCD4E977E}" type="sibTrans" cxnId="{928C7E01-CC18-4B99-8B10-137908BC5731}">
      <dgm:prSet/>
      <dgm:spPr/>
      <dgm:t>
        <a:bodyPr/>
        <a:lstStyle/>
        <a:p>
          <a:endParaRPr lang="en-US"/>
        </a:p>
      </dgm:t>
    </dgm:pt>
    <dgm:pt modelId="{9DEA93E7-3F09-4E48-BB13-3D423ACD483C}">
      <dgm:prSet/>
      <dgm:spPr/>
      <dgm:t>
        <a:bodyPr/>
        <a:lstStyle/>
        <a:p>
          <a:r>
            <a:rPr lang="en-US" dirty="0"/>
            <a:t>Switched from initial IMU pick to another to avoid level shifting data line</a:t>
          </a:r>
        </a:p>
      </dgm:t>
    </dgm:pt>
    <dgm:pt modelId="{3F272765-12A1-4DD1-8C13-C16D5FE1E49C}" type="parTrans" cxnId="{61A2113C-B4DB-4504-90E3-E7BE52EF0F19}">
      <dgm:prSet/>
      <dgm:spPr/>
      <dgm:t>
        <a:bodyPr/>
        <a:lstStyle/>
        <a:p>
          <a:endParaRPr lang="en-US"/>
        </a:p>
      </dgm:t>
    </dgm:pt>
    <dgm:pt modelId="{37E036D7-0DB2-4777-8479-2E8766520C09}" type="sibTrans" cxnId="{61A2113C-B4DB-4504-90E3-E7BE52EF0F19}">
      <dgm:prSet/>
      <dgm:spPr/>
      <dgm:t>
        <a:bodyPr/>
        <a:lstStyle/>
        <a:p>
          <a:endParaRPr lang="en-US"/>
        </a:p>
      </dgm:t>
    </dgm:pt>
    <dgm:pt modelId="{C40648DD-1E8A-47FE-85A5-39596ED57A6A}" type="pres">
      <dgm:prSet presAssocID="{182DC8CE-6FBB-4A86-8E71-072136EBD5E5}" presName="root" presStyleCnt="0">
        <dgm:presLayoutVars>
          <dgm:dir/>
          <dgm:resizeHandles val="exact"/>
        </dgm:presLayoutVars>
      </dgm:prSet>
      <dgm:spPr/>
    </dgm:pt>
    <dgm:pt modelId="{B13A203B-D377-42C6-B33B-96D1892EC98F}" type="pres">
      <dgm:prSet presAssocID="{BC5F6781-C372-4935-8EE1-82FF91D003DD}" presName="compNode" presStyleCnt="0"/>
      <dgm:spPr/>
    </dgm:pt>
    <dgm:pt modelId="{16DA4453-803C-4C3F-AF26-9485F056D932}" type="pres">
      <dgm:prSet presAssocID="{BC5F6781-C372-4935-8EE1-82FF91D003DD}" presName="bgRect" presStyleLbl="bgShp" presStyleIdx="0" presStyleCnt="3" custLinFactNeighborX="472" custLinFactNeighborY="-43"/>
      <dgm:spPr/>
    </dgm:pt>
    <dgm:pt modelId="{1071C88A-E4C7-4C93-B509-0834E0B23409}" type="pres">
      <dgm:prSet presAssocID="{BC5F6781-C372-4935-8EE1-82FF91D003D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1CEE86F4-CE94-4565-A23B-158A58BEF6ED}" type="pres">
      <dgm:prSet presAssocID="{BC5F6781-C372-4935-8EE1-82FF91D003DD}" presName="spaceRect" presStyleCnt="0"/>
      <dgm:spPr/>
    </dgm:pt>
    <dgm:pt modelId="{4CF5EDE7-CF1D-4A04-AF14-EA4F9092E42B}" type="pres">
      <dgm:prSet presAssocID="{BC5F6781-C372-4935-8EE1-82FF91D003DD}" presName="parTx" presStyleLbl="revTx" presStyleIdx="0" presStyleCnt="3">
        <dgm:presLayoutVars>
          <dgm:chMax val="0"/>
          <dgm:chPref val="0"/>
        </dgm:presLayoutVars>
      </dgm:prSet>
      <dgm:spPr/>
    </dgm:pt>
    <dgm:pt modelId="{5C152134-1A7D-4EFD-89CF-F3077AA89782}" type="pres">
      <dgm:prSet presAssocID="{2EE26E8E-3AF2-48D4-B0F9-34E738C5ECC3}" presName="sibTrans" presStyleCnt="0"/>
      <dgm:spPr/>
    </dgm:pt>
    <dgm:pt modelId="{F2D8E517-E8D6-4D99-AD71-D29F04E37184}" type="pres">
      <dgm:prSet presAssocID="{98B5E527-EBA8-4716-B5FE-85CFA8220D8C}" presName="compNode" presStyleCnt="0"/>
      <dgm:spPr/>
    </dgm:pt>
    <dgm:pt modelId="{DB91EEAC-D320-4F5D-B1D1-C1ABBC606990}" type="pres">
      <dgm:prSet presAssocID="{98B5E527-EBA8-4716-B5FE-85CFA8220D8C}" presName="bgRect" presStyleLbl="bgShp" presStyleIdx="1" presStyleCnt="3"/>
      <dgm:spPr/>
    </dgm:pt>
    <dgm:pt modelId="{DB07D0AC-532C-4A76-B711-C8B567C9E1CD}" type="pres">
      <dgm:prSet presAssocID="{98B5E527-EBA8-4716-B5FE-85CFA8220D8C}" presName="iconRect" presStyleLbl="nod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4E350978-942A-4F94-B937-8DAC5BCC713E}" type="pres">
      <dgm:prSet presAssocID="{98B5E527-EBA8-4716-B5FE-85CFA8220D8C}" presName="spaceRect" presStyleCnt="0"/>
      <dgm:spPr/>
    </dgm:pt>
    <dgm:pt modelId="{A3248316-44BC-4234-9F59-63B7310192F8}" type="pres">
      <dgm:prSet presAssocID="{98B5E527-EBA8-4716-B5FE-85CFA8220D8C}" presName="parTx" presStyleLbl="revTx" presStyleIdx="1" presStyleCnt="3">
        <dgm:presLayoutVars>
          <dgm:chMax val="0"/>
          <dgm:chPref val="0"/>
        </dgm:presLayoutVars>
      </dgm:prSet>
      <dgm:spPr/>
    </dgm:pt>
    <dgm:pt modelId="{AFD09BA0-512C-42E6-8EA5-205F9D634FE1}" type="pres">
      <dgm:prSet presAssocID="{CDE79273-DC8D-44F0-BEA2-06BBCD4E977E}" presName="sibTrans" presStyleCnt="0"/>
      <dgm:spPr/>
    </dgm:pt>
    <dgm:pt modelId="{3A8EACCB-CE61-40DA-B56A-0E053EB05496}" type="pres">
      <dgm:prSet presAssocID="{9DEA93E7-3F09-4E48-BB13-3D423ACD483C}" presName="compNode" presStyleCnt="0"/>
      <dgm:spPr/>
    </dgm:pt>
    <dgm:pt modelId="{63C4640B-CF96-4906-B3F3-14FE3438C81E}" type="pres">
      <dgm:prSet presAssocID="{9DEA93E7-3F09-4E48-BB13-3D423ACD483C}" presName="bgRect" presStyleLbl="bgShp" presStyleIdx="2" presStyleCnt="3"/>
      <dgm:spPr/>
    </dgm:pt>
    <dgm:pt modelId="{C3EE8474-BCF8-44E6-A31A-37127FBF1E32}" type="pres">
      <dgm:prSet presAssocID="{9DEA93E7-3F09-4E48-BB13-3D423ACD483C}" presName="iconRect" presStyleLbl="node1" presStyleIdx="2" presStyleCnt="3"/>
      <dgm:spPr>
        <a:blipFill>
          <a:blip xmlns:r="http://schemas.openxmlformats.org/officeDocument/2006/relationships" r:embed="rId4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a:blipFill>
        <a:ln>
          <a:noFill/>
        </a:ln>
      </dgm:spPr>
    </dgm:pt>
    <dgm:pt modelId="{3C9584B5-7794-417D-9A33-6CC02FCCEE97}" type="pres">
      <dgm:prSet presAssocID="{9DEA93E7-3F09-4E48-BB13-3D423ACD483C}" presName="spaceRect" presStyleCnt="0"/>
      <dgm:spPr/>
    </dgm:pt>
    <dgm:pt modelId="{F59DEA38-CACF-498D-B419-F31149405DE3}" type="pres">
      <dgm:prSet presAssocID="{9DEA93E7-3F09-4E48-BB13-3D423ACD483C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928C7E01-CC18-4B99-8B10-137908BC5731}" srcId="{182DC8CE-6FBB-4A86-8E71-072136EBD5E5}" destId="{98B5E527-EBA8-4716-B5FE-85CFA8220D8C}" srcOrd="1" destOrd="0" parTransId="{D0D8C192-9729-4682-9FFC-858C47C2EFFA}" sibTransId="{CDE79273-DC8D-44F0-BEA2-06BBCD4E977E}"/>
    <dgm:cxn modelId="{4EF3D431-D2C8-4DFD-929E-3D6BAC56706F}" type="presOf" srcId="{182DC8CE-6FBB-4A86-8E71-072136EBD5E5}" destId="{C40648DD-1E8A-47FE-85A5-39596ED57A6A}" srcOrd="0" destOrd="0" presId="urn:microsoft.com/office/officeart/2018/2/layout/IconVerticalSolidList"/>
    <dgm:cxn modelId="{61A2113C-B4DB-4504-90E3-E7BE52EF0F19}" srcId="{182DC8CE-6FBB-4A86-8E71-072136EBD5E5}" destId="{9DEA93E7-3F09-4E48-BB13-3D423ACD483C}" srcOrd="2" destOrd="0" parTransId="{3F272765-12A1-4DD1-8C13-C16D5FE1E49C}" sibTransId="{37E036D7-0DB2-4777-8479-2E8766520C09}"/>
    <dgm:cxn modelId="{399CAA4E-6020-4921-B5F4-98AB908830EB}" srcId="{182DC8CE-6FBB-4A86-8E71-072136EBD5E5}" destId="{BC5F6781-C372-4935-8EE1-82FF91D003DD}" srcOrd="0" destOrd="0" parTransId="{A12177CD-3130-4544-8253-965C66D4DD25}" sibTransId="{2EE26E8E-3AF2-48D4-B0F9-34E738C5ECC3}"/>
    <dgm:cxn modelId="{EDACE787-B56F-44D4-A6CF-CECEEA3D95ED}" type="presOf" srcId="{98B5E527-EBA8-4716-B5FE-85CFA8220D8C}" destId="{A3248316-44BC-4234-9F59-63B7310192F8}" srcOrd="0" destOrd="0" presId="urn:microsoft.com/office/officeart/2018/2/layout/IconVerticalSolidList"/>
    <dgm:cxn modelId="{B784AC8E-C542-4C83-9E39-5043AC514AB8}" type="presOf" srcId="{BC5F6781-C372-4935-8EE1-82FF91D003DD}" destId="{4CF5EDE7-CF1D-4A04-AF14-EA4F9092E42B}" srcOrd="0" destOrd="0" presId="urn:microsoft.com/office/officeart/2018/2/layout/IconVerticalSolidList"/>
    <dgm:cxn modelId="{0C035CD0-B8B8-4FBB-A588-2F4D4AABD835}" type="presOf" srcId="{9DEA93E7-3F09-4E48-BB13-3D423ACD483C}" destId="{F59DEA38-CACF-498D-B419-F31149405DE3}" srcOrd="0" destOrd="0" presId="urn:microsoft.com/office/officeart/2018/2/layout/IconVerticalSolidList"/>
    <dgm:cxn modelId="{8967DE95-8023-421E-A171-945025B191FA}" type="presParOf" srcId="{C40648DD-1E8A-47FE-85A5-39596ED57A6A}" destId="{B13A203B-D377-42C6-B33B-96D1892EC98F}" srcOrd="0" destOrd="0" presId="urn:microsoft.com/office/officeart/2018/2/layout/IconVerticalSolidList"/>
    <dgm:cxn modelId="{E4FE982A-27B0-4542-8128-C6164FEB331B}" type="presParOf" srcId="{B13A203B-D377-42C6-B33B-96D1892EC98F}" destId="{16DA4453-803C-4C3F-AF26-9485F056D932}" srcOrd="0" destOrd="0" presId="urn:microsoft.com/office/officeart/2018/2/layout/IconVerticalSolidList"/>
    <dgm:cxn modelId="{21A4B138-FCBB-47A8-B01A-FCB7226B82FC}" type="presParOf" srcId="{B13A203B-D377-42C6-B33B-96D1892EC98F}" destId="{1071C88A-E4C7-4C93-B509-0834E0B23409}" srcOrd="1" destOrd="0" presId="urn:microsoft.com/office/officeart/2018/2/layout/IconVerticalSolidList"/>
    <dgm:cxn modelId="{EAA485FA-2C94-431F-931A-996066D15C13}" type="presParOf" srcId="{B13A203B-D377-42C6-B33B-96D1892EC98F}" destId="{1CEE86F4-CE94-4565-A23B-158A58BEF6ED}" srcOrd="2" destOrd="0" presId="urn:microsoft.com/office/officeart/2018/2/layout/IconVerticalSolidList"/>
    <dgm:cxn modelId="{3A272503-4420-43F6-A475-3C48EB847A5E}" type="presParOf" srcId="{B13A203B-D377-42C6-B33B-96D1892EC98F}" destId="{4CF5EDE7-CF1D-4A04-AF14-EA4F9092E42B}" srcOrd="3" destOrd="0" presId="urn:microsoft.com/office/officeart/2018/2/layout/IconVerticalSolidList"/>
    <dgm:cxn modelId="{2A725423-49CE-49C2-ABCD-A8E22D2DA3F3}" type="presParOf" srcId="{C40648DD-1E8A-47FE-85A5-39596ED57A6A}" destId="{5C152134-1A7D-4EFD-89CF-F3077AA89782}" srcOrd="1" destOrd="0" presId="urn:microsoft.com/office/officeart/2018/2/layout/IconVerticalSolidList"/>
    <dgm:cxn modelId="{DEB33825-AD11-49FC-A820-C7C512CF1E66}" type="presParOf" srcId="{C40648DD-1E8A-47FE-85A5-39596ED57A6A}" destId="{F2D8E517-E8D6-4D99-AD71-D29F04E37184}" srcOrd="2" destOrd="0" presId="urn:microsoft.com/office/officeart/2018/2/layout/IconVerticalSolidList"/>
    <dgm:cxn modelId="{19AE23C8-FF3B-4DC6-9196-9C6A31C0D6A3}" type="presParOf" srcId="{F2D8E517-E8D6-4D99-AD71-D29F04E37184}" destId="{DB91EEAC-D320-4F5D-B1D1-C1ABBC606990}" srcOrd="0" destOrd="0" presId="urn:microsoft.com/office/officeart/2018/2/layout/IconVerticalSolidList"/>
    <dgm:cxn modelId="{15419289-BB42-41D0-9A29-58C8446F0F7C}" type="presParOf" srcId="{F2D8E517-E8D6-4D99-AD71-D29F04E37184}" destId="{DB07D0AC-532C-4A76-B711-C8B567C9E1CD}" srcOrd="1" destOrd="0" presId="urn:microsoft.com/office/officeart/2018/2/layout/IconVerticalSolidList"/>
    <dgm:cxn modelId="{ABAE6385-1B4A-4E34-B925-1066AACD9A87}" type="presParOf" srcId="{F2D8E517-E8D6-4D99-AD71-D29F04E37184}" destId="{4E350978-942A-4F94-B937-8DAC5BCC713E}" srcOrd="2" destOrd="0" presId="urn:microsoft.com/office/officeart/2018/2/layout/IconVerticalSolidList"/>
    <dgm:cxn modelId="{58A4409C-02E9-4308-9B06-EAA8F14D1652}" type="presParOf" srcId="{F2D8E517-E8D6-4D99-AD71-D29F04E37184}" destId="{A3248316-44BC-4234-9F59-63B7310192F8}" srcOrd="3" destOrd="0" presId="urn:microsoft.com/office/officeart/2018/2/layout/IconVerticalSolidList"/>
    <dgm:cxn modelId="{779D3877-92FD-40B8-BE58-C4DFE5BCDD1B}" type="presParOf" srcId="{C40648DD-1E8A-47FE-85A5-39596ED57A6A}" destId="{AFD09BA0-512C-42E6-8EA5-205F9D634FE1}" srcOrd="3" destOrd="0" presId="urn:microsoft.com/office/officeart/2018/2/layout/IconVerticalSolidList"/>
    <dgm:cxn modelId="{41A1D198-C5F4-44CE-B512-2B9258376874}" type="presParOf" srcId="{C40648DD-1E8A-47FE-85A5-39596ED57A6A}" destId="{3A8EACCB-CE61-40DA-B56A-0E053EB05496}" srcOrd="4" destOrd="0" presId="urn:microsoft.com/office/officeart/2018/2/layout/IconVerticalSolidList"/>
    <dgm:cxn modelId="{EC29FF78-9062-405F-B73D-EEB3DBF9926C}" type="presParOf" srcId="{3A8EACCB-CE61-40DA-B56A-0E053EB05496}" destId="{63C4640B-CF96-4906-B3F3-14FE3438C81E}" srcOrd="0" destOrd="0" presId="urn:microsoft.com/office/officeart/2018/2/layout/IconVerticalSolidList"/>
    <dgm:cxn modelId="{5BF52FBE-60A2-413F-9F23-9BAA5BFC97EC}" type="presParOf" srcId="{3A8EACCB-CE61-40DA-B56A-0E053EB05496}" destId="{C3EE8474-BCF8-44E6-A31A-37127FBF1E32}" srcOrd="1" destOrd="0" presId="urn:microsoft.com/office/officeart/2018/2/layout/IconVerticalSolidList"/>
    <dgm:cxn modelId="{A4913A6C-B2D7-4718-B379-8867BBFB0E4E}" type="presParOf" srcId="{3A8EACCB-CE61-40DA-B56A-0E053EB05496}" destId="{3C9584B5-7794-417D-9A33-6CC02FCCEE97}" srcOrd="2" destOrd="0" presId="urn:microsoft.com/office/officeart/2018/2/layout/IconVerticalSolidList"/>
    <dgm:cxn modelId="{0827CD90-A036-4E74-A6FD-083C6DD63C8F}" type="presParOf" srcId="{3A8EACCB-CE61-40DA-B56A-0E053EB05496}" destId="{F59DEA38-CACF-498D-B419-F31149405DE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DA4453-803C-4C3F-AF26-9485F056D932}">
      <dsp:nvSpPr>
        <dsp:cNvPr id="0" name=""/>
        <dsp:cNvSpPr/>
      </dsp:nvSpPr>
      <dsp:spPr>
        <a:xfrm>
          <a:off x="0" y="0"/>
          <a:ext cx="6245265" cy="15965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71C88A-E4C7-4C93-B509-0834E0B23409}">
      <dsp:nvSpPr>
        <dsp:cNvPr id="0" name=""/>
        <dsp:cNvSpPr/>
      </dsp:nvSpPr>
      <dsp:spPr>
        <a:xfrm>
          <a:off x="482961" y="359909"/>
          <a:ext cx="878111" cy="87811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F5EDE7-CF1D-4A04-AF14-EA4F9092E42B}">
      <dsp:nvSpPr>
        <dsp:cNvPr id="0" name=""/>
        <dsp:cNvSpPr/>
      </dsp:nvSpPr>
      <dsp:spPr>
        <a:xfrm>
          <a:off x="1844034" y="682"/>
          <a:ext cx="4401230" cy="15965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970" tIns="168970" rIns="168970" bIns="16897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Designed in KiCAD, board manufactured and populated by JLCPCB</a:t>
          </a:r>
        </a:p>
      </dsp:txBody>
      <dsp:txXfrm>
        <a:off x="1844034" y="682"/>
        <a:ext cx="4401230" cy="1596566"/>
      </dsp:txXfrm>
    </dsp:sp>
    <dsp:sp modelId="{DB91EEAC-D320-4F5D-B1D1-C1ABBC606990}">
      <dsp:nvSpPr>
        <dsp:cNvPr id="0" name=""/>
        <dsp:cNvSpPr/>
      </dsp:nvSpPr>
      <dsp:spPr>
        <a:xfrm>
          <a:off x="0" y="1996390"/>
          <a:ext cx="6245265" cy="15965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07D0AC-532C-4A76-B711-C8B567C9E1CD}">
      <dsp:nvSpPr>
        <dsp:cNvPr id="0" name=""/>
        <dsp:cNvSpPr/>
      </dsp:nvSpPr>
      <dsp:spPr>
        <a:xfrm>
          <a:off x="482961" y="2355617"/>
          <a:ext cx="878111" cy="878111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248316-44BC-4234-9F59-63B7310192F8}">
      <dsp:nvSpPr>
        <dsp:cNvPr id="0" name=""/>
        <dsp:cNvSpPr/>
      </dsp:nvSpPr>
      <dsp:spPr>
        <a:xfrm>
          <a:off x="1844034" y="1996390"/>
          <a:ext cx="4401230" cy="15965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970" tIns="168970" rIns="168970" bIns="16897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Hierarchical design, each member designed at least one schematic</a:t>
          </a:r>
        </a:p>
      </dsp:txBody>
      <dsp:txXfrm>
        <a:off x="1844034" y="1996390"/>
        <a:ext cx="4401230" cy="1596566"/>
      </dsp:txXfrm>
    </dsp:sp>
    <dsp:sp modelId="{63C4640B-CF96-4906-B3F3-14FE3438C81E}">
      <dsp:nvSpPr>
        <dsp:cNvPr id="0" name=""/>
        <dsp:cNvSpPr/>
      </dsp:nvSpPr>
      <dsp:spPr>
        <a:xfrm>
          <a:off x="0" y="3992098"/>
          <a:ext cx="6245265" cy="15965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EE8474-BCF8-44E6-A31A-37127FBF1E32}">
      <dsp:nvSpPr>
        <dsp:cNvPr id="0" name=""/>
        <dsp:cNvSpPr/>
      </dsp:nvSpPr>
      <dsp:spPr>
        <a:xfrm>
          <a:off x="482961" y="4351325"/>
          <a:ext cx="878111" cy="878111"/>
        </a:xfrm>
        <a:prstGeom prst="rect">
          <a:avLst/>
        </a:prstGeom>
        <a:blipFill>
          <a:blip xmlns:r="http://schemas.openxmlformats.org/officeDocument/2006/relationships" r:embed="rId4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9DEA38-CACF-498D-B419-F31149405DE3}">
      <dsp:nvSpPr>
        <dsp:cNvPr id="0" name=""/>
        <dsp:cNvSpPr/>
      </dsp:nvSpPr>
      <dsp:spPr>
        <a:xfrm>
          <a:off x="1844034" y="3992098"/>
          <a:ext cx="4401230" cy="15965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970" tIns="168970" rIns="168970" bIns="16897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Switched from initial IMU pick to another to avoid level shifting data line</a:t>
          </a:r>
        </a:p>
      </dsp:txBody>
      <dsp:txXfrm>
        <a:off x="1844034" y="3992098"/>
        <a:ext cx="4401230" cy="15965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DCE7EF-75D0-4DB7-BD1A-FC94188B4058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0B86DD-1E4E-4BA9-90B9-02C65521F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9926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Tannyr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0B86DD-1E4E-4BA9-90B9-02C65521F8D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8336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Gannon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0B86DD-1E4E-4BA9-90B9-02C65521F8D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8282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Nathan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0B86DD-1E4E-4BA9-90B9-02C65521F8D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4868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Nathan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0B86DD-1E4E-4BA9-90B9-02C65521F8D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4985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Nathan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0B86DD-1E4E-4BA9-90B9-02C65521F8D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8713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Ethan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0B86DD-1E4E-4BA9-90B9-02C65521F8D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51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Ethan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0B86DD-1E4E-4BA9-90B9-02C65521F8D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2035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Ethan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0B86DD-1E4E-4BA9-90B9-02C65521F8D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0898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Ethan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0B86DD-1E4E-4BA9-90B9-02C65521F8D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2677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Tannyr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0B86DD-1E4E-4BA9-90B9-02C65521F8D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26148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Tannyr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0B86DD-1E4E-4BA9-90B9-02C65521F8D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3658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Tannyr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0B86DD-1E4E-4BA9-90B9-02C65521F8D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03288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Tannyr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0B86DD-1E4E-4BA9-90B9-02C65521F8D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2172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Tannyr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0B86DD-1E4E-4BA9-90B9-02C65521F8D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3303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Tannyr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0B86DD-1E4E-4BA9-90B9-02C65521F8D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0443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Gannon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0B86DD-1E4E-4BA9-90B9-02C65521F8D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1192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Gannon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0B86DD-1E4E-4BA9-90B9-02C65521F8D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7646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Gannon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0B86DD-1E4E-4BA9-90B9-02C65521F8D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6670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Gannon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0B86DD-1E4E-4BA9-90B9-02C65521F8D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301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Gannon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0B86DD-1E4E-4BA9-90B9-02C65521F8D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4188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772FA-27CC-E8A9-983C-E434854679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7853A2-CB3D-65EF-2CF2-AEF9621061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DA4E98-00B2-445B-5E2F-8FECFE96F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9A21A-B890-4700-B57E-1CFFBFCC9631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7D0435-E53C-10A0-95F8-5AB235B67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F5B8E7-62F5-2449-5DD6-3BA720ADF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18518-E225-401D-B95D-8B184C396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297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F8DEB-9C49-16F3-DE34-2240CE8A5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C39B3E-C000-0F7A-45FA-DD05CBEE51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00DACA-B4CA-9AFC-877F-C96C80D42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9A21A-B890-4700-B57E-1CFFBFCC9631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C1887C-0BEF-250A-4582-BCE9648D2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4807F-FC06-48FB-968B-3E8F1CFDD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18518-E225-401D-B95D-8B184C396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890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C2197E-1170-1D69-890B-DDF86D73E1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823B78-0D4A-52D9-91E6-9A2B4522D2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994DA0-065E-5C20-D66E-20B28F47E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9A21A-B890-4700-B57E-1CFFBFCC9631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DEB81F-B802-3190-9FAF-FCB1272DF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B70B50-0A12-B002-7B5C-D7F1D61B5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18518-E225-401D-B95D-8B184C396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673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D2EC2-5C0B-7843-54D0-A19C28794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6A2387-16A8-03EB-A924-FF1AE73A2A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D183A4-A824-0A2A-6A5E-7F2906797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9A21A-B890-4700-B57E-1CFFBFCC9631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DE0F1-E6CD-D566-8235-BE5442102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753A30-E3CE-670C-65BA-79E8BAC10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18518-E225-401D-B95D-8B184C396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885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41ACE-BA0D-0D0E-641C-BBC801D38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4BB03B-19F9-48AD-9C2E-C62A49F7AF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E40F3E-59DF-E308-D7FA-6C5824F4A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9A21A-B890-4700-B57E-1CFFBFCC9631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F756B8-3102-D68E-CCC2-B80597591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738C50-F2BC-D6F7-10D8-B9852A52E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18518-E225-401D-B95D-8B184C396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568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AE4D1-3321-5098-B9EB-EE0B88D44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2C8834-CE9F-4190-5C69-A2AEC5372D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95EC2A-98BD-F34D-EB91-E4143B794B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6897EA-7189-7104-54FA-886959067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9A21A-B890-4700-B57E-1CFFBFCC9631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26AD6D-86E0-DD9E-AC66-473B851DD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D07DFF-EE75-8496-86E9-8CD4FFFA3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18518-E225-401D-B95D-8B184C396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271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610AC-DDC6-FA32-8E01-5AD4D17AC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48636B-25AA-2DFE-27BF-BFF66F95F4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5319F2-049D-5F5A-119C-73CA22B80D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20B15B-CB9C-40F8-5981-18F950B1D9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A013A7-E4BF-789D-CA7D-9F228E0092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22EBD-7FC6-1B23-837C-62DF5C281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9A21A-B890-4700-B57E-1CFFBFCC9631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3BD03B-9BD0-BFB8-3C71-430E36CD7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EFCCD8-1C14-BDA8-02DF-9C68CAE0A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18518-E225-401D-B95D-8B184C396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506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013F0-7EB2-DDF0-C667-E0FA7899F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6D4B26-4EA4-D9B0-A2C2-31DCD155C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9A21A-B890-4700-B57E-1CFFBFCC9631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71DE74-F0F9-0079-F3C5-35289BDCF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C81B18-33BB-992D-BBB8-DB1A3F109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18518-E225-401D-B95D-8B184C396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963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D73761-1AC6-B459-7B87-219E61699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9A21A-B890-4700-B57E-1CFFBFCC9631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B7CCB6-9835-1882-21EC-6C074F98D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1B160F-2BC5-5D70-C8CB-519CC5BA1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18518-E225-401D-B95D-8B184C396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677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9D32E-B06C-D25F-542F-8ECFC51EB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41E1C2-A87B-3AF2-41C4-3AFC617122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753283-A86E-9BCE-3E70-598629B1DD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4FD767-5996-1ADC-5B81-7D495481F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9A21A-B890-4700-B57E-1CFFBFCC9631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A8C009-B024-0931-6A2C-62494C134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BE5F29-1ACA-2D1A-D626-073C1EF2D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18518-E225-401D-B95D-8B184C396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464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4451C-0462-D959-D4C9-DDB791F31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B22230-3F8A-6DD9-4421-0ED9D5ED31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8CD5B3-3B9B-2D77-B1F3-A9A6CB0B87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D5102F-776A-7B99-5783-4CCFE1CD2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9A21A-B890-4700-B57E-1CFFBFCC9631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4D1B3F-32F7-B97B-2219-F43B0AF7E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EB8EDB-EB2C-E30C-83F4-39D38CC70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18518-E225-401D-B95D-8B184C396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782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AB458B-26D5-F146-B3D0-E83688405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7BA358-9D92-1CCD-4358-36CF47CD9E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937998-374E-FABF-A32B-0A087F961F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749A21A-B890-4700-B57E-1CFFBFCC9631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36F927-A4DE-BADF-894F-DF0A28495E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31241C-C4FB-0DDA-B08D-4AD91CD652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4818518-E225-401D-B95D-8B184C396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230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6DA3A3-6764-3C85-826A-925CDB35AC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325369"/>
            <a:ext cx="4368602" cy="195684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5000"/>
              <a:t>Rocket</a:t>
            </a:r>
            <a:br>
              <a:rPr lang="en-US" sz="5000"/>
            </a:br>
            <a:r>
              <a:rPr lang="en-US" sz="5000"/>
              <a:t>Flight Computer</a:t>
            </a:r>
          </a:p>
        </p:txBody>
      </p:sp>
      <p:sp>
        <p:nvSpPr>
          <p:cNvPr id="32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FAC884-E203-B8F3-FB9F-82D513DB7D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80" y="2872899"/>
            <a:ext cx="4243589" cy="3320668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200" u="sng"/>
              <a:t>Team Apogeenius</a:t>
            </a:r>
          </a:p>
          <a:p>
            <a:pPr marL="285750" indent="-228600" algn="l">
              <a:buFont typeface="Arial" panose="020B0604020202020204" pitchFamily="34" charset="0"/>
              <a:buChar char="•"/>
            </a:pPr>
            <a:r>
              <a:rPr lang="en-US" sz="2200"/>
              <a:t>Tannyr Singleterry (L)(CMPEN)</a:t>
            </a:r>
          </a:p>
          <a:p>
            <a:pPr marL="285750" indent="-228600" algn="l">
              <a:buFont typeface="Arial" panose="020B0604020202020204" pitchFamily="34" charset="0"/>
              <a:buChar char="•"/>
            </a:pPr>
            <a:r>
              <a:rPr lang="en-US" sz="2200"/>
              <a:t>Gannon Bird (EE)</a:t>
            </a:r>
          </a:p>
          <a:p>
            <a:pPr marL="285750" indent="-228600" algn="l">
              <a:buFont typeface="Arial" panose="020B0604020202020204" pitchFamily="34" charset="0"/>
              <a:buChar char="•"/>
            </a:pPr>
            <a:r>
              <a:rPr lang="en-US" sz="2200"/>
              <a:t>Ethan Benne (EE)</a:t>
            </a:r>
          </a:p>
          <a:p>
            <a:pPr marL="285750" indent="-228600" algn="l">
              <a:buFont typeface="Arial" panose="020B0604020202020204" pitchFamily="34" charset="0"/>
              <a:buChar char="•"/>
            </a:pPr>
            <a:r>
              <a:rPr lang="en-US" sz="2200"/>
              <a:t>Nathan Emerson (CMPEN)</a:t>
            </a:r>
          </a:p>
        </p:txBody>
      </p:sp>
      <p:pic>
        <p:nvPicPr>
          <p:cNvPr id="11" name="Picture 10" descr="A person holding a blue object&#10;&#10;Description automatically generated">
            <a:extLst>
              <a:ext uri="{FF2B5EF4-FFF2-40B4-BE49-F238E27FC236}">
                <a16:creationId xmlns:a16="http://schemas.microsoft.com/office/drawing/2014/main" id="{B79D0DCF-9371-8D4A-8A2B-38899EF572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870" r="-1" b="10356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6158755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5C2DD-EDA6-8488-10F1-2395F52AF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FD559-B073-D481-7628-51261A022A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A computer screen shot of a diagram&#10;&#10;Description automatically generated">
            <a:extLst>
              <a:ext uri="{FF2B5EF4-FFF2-40B4-BE49-F238E27FC236}">
                <a16:creationId xmlns:a16="http://schemas.microsoft.com/office/drawing/2014/main" id="{4711F19B-43F3-3C14-D1A9-EC610D06B8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"/>
            <a:ext cx="12192000" cy="6860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6457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1272F61-320A-7B2D-0418-6BE491B5CE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03C663-34EE-AD0C-3644-4A946BB57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Approach – Code Block Diagram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BE5538A-12FB-7DE9-2D7F-81657C7262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5192" y="372965"/>
            <a:ext cx="6925856" cy="6112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078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72835D6-79A2-6CF4-AD99-75712CE9F2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E0E88-B439-C01F-99A1-A67E95DF5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694" y="741391"/>
            <a:ext cx="2833324" cy="1616203"/>
          </a:xfrm>
        </p:spPr>
        <p:txBody>
          <a:bodyPr anchor="b">
            <a:normAutofit/>
          </a:bodyPr>
          <a:lstStyle/>
          <a:p>
            <a:r>
              <a:rPr lang="en-US" sz="3200"/>
              <a:t>Approach - Webpage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84656F-DBDA-B539-9566-AE0A10B73A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6694" y="2426471"/>
            <a:ext cx="2833324" cy="3447832"/>
          </a:xfrm>
        </p:spPr>
        <p:txBody>
          <a:bodyPr anchor="ctr">
            <a:normAutofit/>
          </a:bodyPr>
          <a:lstStyle/>
          <a:p>
            <a:r>
              <a:rPr lang="en-US" sz="1700" dirty="0"/>
              <a:t>Use ESP-Dash for fast and easy data visualization.</a:t>
            </a:r>
          </a:p>
          <a:p>
            <a:r>
              <a:rPr lang="en-US" sz="1700" dirty="0"/>
              <a:t>Pictures to the right is of the Purple </a:t>
            </a:r>
            <a:r>
              <a:rPr lang="en-US" sz="1700"/>
              <a:t>Roller couch ESP-Dash</a:t>
            </a:r>
            <a:r>
              <a:rPr lang="en-US" sz="1700" dirty="0"/>
              <a:t>.</a:t>
            </a:r>
          </a:p>
          <a:p>
            <a:r>
              <a:rPr lang="en-US" sz="1700" dirty="0"/>
              <a:t>Still testing with ESP32-S3 development boards.</a:t>
            </a:r>
          </a:p>
        </p:txBody>
      </p:sp>
      <p:pic>
        <p:nvPicPr>
          <p:cNvPr id="11" name="Picture 10" descr="A screenshot of a device&#10;&#10;Description automatically generated">
            <a:extLst>
              <a:ext uri="{FF2B5EF4-FFF2-40B4-BE49-F238E27FC236}">
                <a16:creationId xmlns:a16="http://schemas.microsoft.com/office/drawing/2014/main" id="{37C57BE4-529C-2A00-A343-D5EC19D862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4955" y="781537"/>
            <a:ext cx="3602090" cy="5020333"/>
          </a:xfrm>
          <a:prstGeom prst="rect">
            <a:avLst/>
          </a:prstGeom>
        </p:spPr>
      </p:pic>
      <p:pic>
        <p:nvPicPr>
          <p:cNvPr id="13" name="Picture 12" descr="A screenshot of a graph&#10;&#10;Description automatically generated">
            <a:extLst>
              <a:ext uri="{FF2B5EF4-FFF2-40B4-BE49-F238E27FC236}">
                <a16:creationId xmlns:a16="http://schemas.microsoft.com/office/drawing/2014/main" id="{84AC9372-3E44-626C-3834-C12F228C47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8457" y="781537"/>
            <a:ext cx="3654594" cy="4938639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792AA144-DDFF-C43B-6866-516C9091D0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6737460"/>
            <a:ext cx="12192000" cy="123364"/>
            <a:chOff x="1" y="6737460"/>
            <a:chExt cx="12192000" cy="123364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6557A69-9517-26A8-EF3F-E65057EEC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6034320" y="703141"/>
              <a:ext cx="123362" cy="12192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7C5987E-7AB5-0A21-D727-68B38B342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40559" y="4909383"/>
              <a:ext cx="123362" cy="3779520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522392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F92D42-466E-0E4A-97E5-953C5488C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Approach - Standards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17B53A-A252-C319-B23D-F3D4C51B90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 dirty="0"/>
              <a:t>I2C – Use I2C for barometer.</a:t>
            </a:r>
          </a:p>
          <a:p>
            <a:r>
              <a:rPr lang="en-US" sz="2200" dirty="0"/>
              <a:t>SPI – Use SPI for IMU, Flash, and High G Accelerometer .</a:t>
            </a:r>
            <a:endParaRPr lang="en-US" sz="1800" dirty="0"/>
          </a:p>
          <a:p>
            <a:r>
              <a:rPr lang="en-US" sz="2200" dirty="0"/>
              <a:t>ESP32-S3</a:t>
            </a:r>
          </a:p>
          <a:p>
            <a:pPr lvl="1"/>
            <a:r>
              <a:rPr lang="en-US" sz="1800" dirty="0"/>
              <a:t>Wi-Fi – 802.11b/g/n Handled by the ESP32-S3.</a:t>
            </a:r>
          </a:p>
          <a:p>
            <a:pPr lvl="1"/>
            <a:r>
              <a:rPr lang="en-US" sz="1800" dirty="0"/>
              <a:t>No RF certification since ESP32-S3 is already certified. (NATHAN CHANGE)</a:t>
            </a:r>
          </a:p>
          <a:p>
            <a:r>
              <a:rPr lang="en-US" sz="2200" dirty="0"/>
              <a:t>C++ - “The current ISO C++ standard is officially known as ISO International Standard ISO/IEC 14882:2020(E) – Programming Language C++ (International Organization for Standardization).”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0364265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6493CF-AA83-E5D3-C9E0-B7D3988E4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5400"/>
              <a:t>Testing Board</a:t>
            </a:r>
          </a:p>
        </p:txBody>
      </p:sp>
      <p:sp>
        <p:nvSpPr>
          <p:cNvPr id="20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73D345-D2BF-6E5E-484D-68E8E0B987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US" sz="2200" dirty="0"/>
              <a:t>Large breakout of all sensors to allow for code development on hardware</a:t>
            </a:r>
          </a:p>
          <a:p>
            <a:r>
              <a:rPr lang="en-US" sz="2200" dirty="0"/>
              <a:t>Includes additional debug buttons, LEDs, and jumper configurable connections for testing</a:t>
            </a:r>
          </a:p>
          <a:p>
            <a:r>
              <a:rPr lang="en-US" sz="2200" dirty="0"/>
              <a:t>All extra µC pins expressed to Headers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7AEC40-AE84-18CF-D3C4-90FD752710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4296" y="1608144"/>
            <a:ext cx="6903720" cy="3641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4557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39229B-0F8D-F692-ABCF-791419D49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/>
              <a:t>Verification Plan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6271E1-7B60-4352-8E96-48BDB05AAE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400" dirty="0"/>
              <a:t>Board Testing</a:t>
            </a:r>
          </a:p>
          <a:p>
            <a:pPr lvl="1"/>
            <a:r>
              <a:rPr lang="en-US" sz="2000" dirty="0"/>
              <a:t>Power Testing (&lt;250mA at 3.7V)</a:t>
            </a:r>
          </a:p>
          <a:p>
            <a:pPr lvl="2"/>
            <a:r>
              <a:rPr lang="en-US" sz="1600" dirty="0"/>
              <a:t>Test how much power our board will take during load.</a:t>
            </a:r>
          </a:p>
          <a:p>
            <a:pPr lvl="1"/>
            <a:r>
              <a:rPr lang="en-US" sz="2000" dirty="0"/>
              <a:t>Sensor Testing</a:t>
            </a:r>
          </a:p>
          <a:p>
            <a:pPr lvl="2"/>
            <a:r>
              <a:rPr lang="en-US" sz="1600" dirty="0"/>
              <a:t>Make sure the sensors are talking appropriately to the ESP32.</a:t>
            </a:r>
          </a:p>
          <a:p>
            <a:r>
              <a:rPr lang="en-US" sz="2400" dirty="0"/>
              <a:t>Code Testing</a:t>
            </a:r>
          </a:p>
          <a:p>
            <a:pPr lvl="1"/>
            <a:r>
              <a:rPr lang="en-US" sz="2000" dirty="0" err="1"/>
              <a:t>WiFi</a:t>
            </a:r>
            <a:r>
              <a:rPr lang="en-US" sz="2000" dirty="0"/>
              <a:t> Range Testing</a:t>
            </a:r>
          </a:p>
          <a:p>
            <a:pPr lvl="2"/>
            <a:r>
              <a:rPr lang="en-US" sz="1600" dirty="0"/>
              <a:t>Test Range we can receive from the ESP using </a:t>
            </a:r>
            <a:r>
              <a:rPr lang="en-US" sz="1600" dirty="0" err="1"/>
              <a:t>WiFi</a:t>
            </a:r>
            <a:r>
              <a:rPr lang="en-US" sz="1600" dirty="0"/>
              <a:t>.</a:t>
            </a:r>
          </a:p>
          <a:p>
            <a:pPr lvl="1"/>
            <a:r>
              <a:rPr lang="en-US" sz="2000" dirty="0"/>
              <a:t>Sensor Testing</a:t>
            </a:r>
          </a:p>
          <a:p>
            <a:pPr lvl="2"/>
            <a:r>
              <a:rPr lang="en-US" sz="1600" dirty="0"/>
              <a:t>Import fake data into sensors to make sure they are processing data correctly</a:t>
            </a:r>
            <a:r>
              <a:rPr lang="en-US" sz="1400" dirty="0"/>
              <a:t>.</a:t>
            </a:r>
          </a:p>
          <a:p>
            <a:pPr lvl="1"/>
            <a:r>
              <a:rPr lang="en-US" sz="1800" dirty="0"/>
              <a:t>USB Testing</a:t>
            </a:r>
          </a:p>
          <a:p>
            <a:pPr lvl="2"/>
            <a:r>
              <a:rPr lang="en-US" sz="1400" dirty="0"/>
              <a:t>Make sure flight data can export via USB-C.</a:t>
            </a:r>
          </a:p>
        </p:txBody>
      </p:sp>
    </p:spTree>
    <p:extLst>
      <p:ext uri="{BB962C8B-B14F-4D97-AF65-F5344CB8AC3E}">
        <p14:creationId xmlns:p14="http://schemas.microsoft.com/office/powerpoint/2010/main" val="4986547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307065-32DC-739E-03E0-40E8F07A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Budget</a:t>
            </a:r>
          </a:p>
        </p:txBody>
      </p:sp>
      <p:sp>
        <p:nvSpPr>
          <p:cNvPr id="2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294596-B68B-CE2F-E35F-9213150999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 dirty="0"/>
              <a:t>Digi-Key Order: $42.49</a:t>
            </a:r>
          </a:p>
          <a:p>
            <a:pPr lvl="1"/>
            <a:r>
              <a:rPr lang="en-US" sz="1800" dirty="0"/>
              <a:t>2 IMU – $29.46</a:t>
            </a:r>
          </a:p>
          <a:p>
            <a:pPr lvl="1"/>
            <a:r>
              <a:rPr lang="en-US" sz="1800" dirty="0"/>
              <a:t>2 6-Pin Screw Terminal - $3.98</a:t>
            </a:r>
          </a:p>
          <a:p>
            <a:pPr lvl="1"/>
            <a:r>
              <a:rPr lang="en-US" sz="1800" dirty="0"/>
              <a:t>2 2-Pin Screw Terminal - $2.06</a:t>
            </a:r>
          </a:p>
          <a:p>
            <a:pPr lvl="1"/>
            <a:r>
              <a:rPr lang="en-US" sz="1800" dirty="0"/>
              <a:t>Shipping - $6.99</a:t>
            </a:r>
          </a:p>
          <a:p>
            <a:r>
              <a:rPr lang="en-US" sz="2200" dirty="0"/>
              <a:t>JLCPCB &amp; Assembly: $124.82</a:t>
            </a:r>
          </a:p>
          <a:p>
            <a:r>
              <a:rPr lang="en-US" sz="2200" dirty="0"/>
              <a:t>Parts on Hand</a:t>
            </a:r>
            <a:endParaRPr lang="en-US" sz="1800" dirty="0"/>
          </a:p>
          <a:p>
            <a:pPr lvl="1"/>
            <a:r>
              <a:rPr lang="en-US" sz="1800" dirty="0"/>
              <a:t>2 ESP32-S3-WROOM-1-N8</a:t>
            </a:r>
          </a:p>
          <a:p>
            <a:pPr lvl="1"/>
            <a:r>
              <a:rPr lang="en-US" sz="1800" dirty="0"/>
              <a:t>2 USB-C Connectors</a:t>
            </a:r>
          </a:p>
          <a:p>
            <a:r>
              <a:rPr lang="en-US" sz="2200" dirty="0"/>
              <a:t>Price for 5 boards (2 assembled) ~ $165</a:t>
            </a:r>
          </a:p>
        </p:txBody>
      </p:sp>
    </p:spTree>
    <p:extLst>
      <p:ext uri="{BB962C8B-B14F-4D97-AF65-F5344CB8AC3E}">
        <p14:creationId xmlns:p14="http://schemas.microsoft.com/office/powerpoint/2010/main" val="7566797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19264F-CC1A-0CE1-839C-3FB36B5A7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Gantt Chart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116DFB-40EC-FEA7-B656-5788809C5E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543" y="1695661"/>
            <a:ext cx="11957865" cy="4627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8155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66BA9D-0BB2-B4F5-FB89-55C16D711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5400" dirty="0"/>
              <a:t>Work Breakdown</a:t>
            </a:r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0857F9-C7EB-B368-8DEC-64960DBAB6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200" dirty="0"/>
              <a:t>R = Responsible</a:t>
            </a:r>
          </a:p>
          <a:p>
            <a:pPr marL="0" indent="0">
              <a:buNone/>
            </a:pPr>
            <a:r>
              <a:rPr lang="en-US" sz="2200" dirty="0"/>
              <a:t>A = Assisting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E6C5C07-E504-E7D5-2473-5CEA1C1EFC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6408068"/>
              </p:ext>
            </p:extLst>
          </p:nvPr>
        </p:nvGraphicFramePr>
        <p:xfrm>
          <a:off x="4804807" y="640080"/>
          <a:ext cx="6602700" cy="557784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55036">
                  <a:extLst>
                    <a:ext uri="{9D8B030D-6E8A-4147-A177-3AD203B41FA5}">
                      <a16:colId xmlns:a16="http://schemas.microsoft.com/office/drawing/2014/main" val="567502455"/>
                    </a:ext>
                  </a:extLst>
                </a:gridCol>
                <a:gridCol w="2175480">
                  <a:extLst>
                    <a:ext uri="{9D8B030D-6E8A-4147-A177-3AD203B41FA5}">
                      <a16:colId xmlns:a16="http://schemas.microsoft.com/office/drawing/2014/main" val="4212833163"/>
                    </a:ext>
                  </a:extLst>
                </a:gridCol>
                <a:gridCol w="875063">
                  <a:extLst>
                    <a:ext uri="{9D8B030D-6E8A-4147-A177-3AD203B41FA5}">
                      <a16:colId xmlns:a16="http://schemas.microsoft.com/office/drawing/2014/main" val="606609323"/>
                    </a:ext>
                  </a:extLst>
                </a:gridCol>
                <a:gridCol w="980480">
                  <a:extLst>
                    <a:ext uri="{9D8B030D-6E8A-4147-A177-3AD203B41FA5}">
                      <a16:colId xmlns:a16="http://schemas.microsoft.com/office/drawing/2014/main" val="2671848453"/>
                    </a:ext>
                  </a:extLst>
                </a:gridCol>
                <a:gridCol w="916396">
                  <a:extLst>
                    <a:ext uri="{9D8B030D-6E8A-4147-A177-3AD203B41FA5}">
                      <a16:colId xmlns:a16="http://schemas.microsoft.com/office/drawing/2014/main" val="1681580260"/>
                    </a:ext>
                  </a:extLst>
                </a:gridCol>
                <a:gridCol w="800245">
                  <a:extLst>
                    <a:ext uri="{9D8B030D-6E8A-4147-A177-3AD203B41FA5}">
                      <a16:colId xmlns:a16="http://schemas.microsoft.com/office/drawing/2014/main" val="4088735491"/>
                    </a:ext>
                  </a:extLst>
                </a:gridCol>
              </a:tblGrid>
              <a:tr h="28244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Task #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Task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Tannyr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Gannon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Nathan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Ethan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extLst>
                  <a:ext uri="{0D108BD9-81ED-4DB2-BD59-A6C34878D82A}">
                    <a16:rowId xmlns:a16="http://schemas.microsoft.com/office/drawing/2014/main" val="69391621"/>
                  </a:ext>
                </a:extLst>
              </a:tr>
              <a:tr h="282449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1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Designing PCB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---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---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---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---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extLst>
                  <a:ext uri="{0D108BD9-81ED-4DB2-BD59-A6C34878D82A}">
                    <a16:rowId xmlns:a16="http://schemas.microsoft.com/office/drawing/2014/main" val="2537917514"/>
                  </a:ext>
                </a:extLst>
              </a:tr>
              <a:tr h="282449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1a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Footprints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 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R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 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A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extLst>
                  <a:ext uri="{0D108BD9-81ED-4DB2-BD59-A6C34878D82A}">
                    <a16:rowId xmlns:a16="http://schemas.microsoft.com/office/drawing/2014/main" val="2419676409"/>
                  </a:ext>
                </a:extLst>
              </a:tr>
              <a:tr h="282449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1b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Schematics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---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---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---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---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extLst>
                  <a:ext uri="{0D108BD9-81ED-4DB2-BD59-A6C34878D82A}">
                    <a16:rowId xmlns:a16="http://schemas.microsoft.com/office/drawing/2014/main" val="1696360398"/>
                  </a:ext>
                </a:extLst>
              </a:tr>
              <a:tr h="282449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1bi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ESP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 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R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 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A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extLst>
                  <a:ext uri="{0D108BD9-81ED-4DB2-BD59-A6C34878D82A}">
                    <a16:rowId xmlns:a16="http://schemas.microsoft.com/office/drawing/2014/main" val="1666172433"/>
                  </a:ext>
                </a:extLst>
              </a:tr>
              <a:tr h="282449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1bii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Power and USB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 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R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 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A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extLst>
                  <a:ext uri="{0D108BD9-81ED-4DB2-BD59-A6C34878D82A}">
                    <a16:rowId xmlns:a16="http://schemas.microsoft.com/office/drawing/2014/main" val="549425118"/>
                  </a:ext>
                </a:extLst>
              </a:tr>
              <a:tr h="282449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1biii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IMU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 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A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 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R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extLst>
                  <a:ext uri="{0D108BD9-81ED-4DB2-BD59-A6C34878D82A}">
                    <a16:rowId xmlns:a16="http://schemas.microsoft.com/office/drawing/2014/main" val="3524149370"/>
                  </a:ext>
                </a:extLst>
              </a:tr>
              <a:tr h="282449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1biv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Barometer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 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A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 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R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extLst>
                  <a:ext uri="{0D108BD9-81ED-4DB2-BD59-A6C34878D82A}">
                    <a16:rowId xmlns:a16="http://schemas.microsoft.com/office/drawing/2014/main" val="260548083"/>
                  </a:ext>
                </a:extLst>
              </a:tr>
              <a:tr h="282449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1bv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High G Accelerometer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 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A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 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R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extLst>
                  <a:ext uri="{0D108BD9-81ED-4DB2-BD59-A6C34878D82A}">
                    <a16:rowId xmlns:a16="http://schemas.microsoft.com/office/drawing/2014/main" val="2923910419"/>
                  </a:ext>
                </a:extLst>
              </a:tr>
              <a:tr h="282449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1bvi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Flash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 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A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R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A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extLst>
                  <a:ext uri="{0D108BD9-81ED-4DB2-BD59-A6C34878D82A}">
                    <a16:rowId xmlns:a16="http://schemas.microsoft.com/office/drawing/2014/main" val="3255424278"/>
                  </a:ext>
                </a:extLst>
              </a:tr>
              <a:tr h="282449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1bvii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Debug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R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A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 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A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extLst>
                  <a:ext uri="{0D108BD9-81ED-4DB2-BD59-A6C34878D82A}">
                    <a16:rowId xmlns:a16="http://schemas.microsoft.com/office/drawing/2014/main" val="4134594166"/>
                  </a:ext>
                </a:extLst>
              </a:tr>
              <a:tr h="282449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1c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 dirty="0">
                          <a:effectLst/>
                        </a:rPr>
                        <a:t>PCB Layout</a:t>
                      </a:r>
                      <a:endParaRPr lang="en-US" sz="14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 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R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 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A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extLst>
                  <a:ext uri="{0D108BD9-81ED-4DB2-BD59-A6C34878D82A}">
                    <a16:rowId xmlns:a16="http://schemas.microsoft.com/office/drawing/2014/main" val="4263340238"/>
                  </a:ext>
                </a:extLst>
              </a:tr>
              <a:tr h="282449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2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Design Software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---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---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---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---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extLst>
                  <a:ext uri="{0D108BD9-81ED-4DB2-BD59-A6C34878D82A}">
                    <a16:rowId xmlns:a16="http://schemas.microsoft.com/office/drawing/2014/main" val="3544019106"/>
                  </a:ext>
                </a:extLst>
              </a:tr>
              <a:tr h="282449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2a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Flight Software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R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 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A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 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extLst>
                  <a:ext uri="{0D108BD9-81ED-4DB2-BD59-A6C34878D82A}">
                    <a16:rowId xmlns:a16="http://schemas.microsoft.com/office/drawing/2014/main" val="1231948931"/>
                  </a:ext>
                </a:extLst>
              </a:tr>
              <a:tr h="282449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2b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Data Visualization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A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 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R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 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extLst>
                  <a:ext uri="{0D108BD9-81ED-4DB2-BD59-A6C34878D82A}">
                    <a16:rowId xmlns:a16="http://schemas.microsoft.com/office/drawing/2014/main" val="1932938436"/>
                  </a:ext>
                </a:extLst>
              </a:tr>
              <a:tr h="529331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3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Communicating with Client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R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 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 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 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extLst>
                  <a:ext uri="{0D108BD9-81ED-4DB2-BD59-A6C34878D82A}">
                    <a16:rowId xmlns:a16="http://schemas.microsoft.com/office/drawing/2014/main" val="669048899"/>
                  </a:ext>
                </a:extLst>
              </a:tr>
              <a:tr h="529331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4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Possible Board Assembly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A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A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A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R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extLst>
                  <a:ext uri="{0D108BD9-81ED-4DB2-BD59-A6C34878D82A}">
                    <a16:rowId xmlns:a16="http://schemas.microsoft.com/office/drawing/2014/main" val="26814812"/>
                  </a:ext>
                </a:extLst>
              </a:tr>
              <a:tr h="282449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5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Testing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A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 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R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endParaRPr lang="en-US" sz="14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extLst>
                  <a:ext uri="{0D108BD9-81ED-4DB2-BD59-A6C34878D82A}">
                    <a16:rowId xmlns:a16="http://schemas.microsoft.com/office/drawing/2014/main" val="10319664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69942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1E27C4-F89D-CFE7-2F18-9B5E3A725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Feasibility Assessment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7AB586-525F-7119-210E-93808F4331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dirty="0"/>
              <a:t>Feasibility</a:t>
            </a:r>
          </a:p>
          <a:p>
            <a:pPr lvl="1"/>
            <a:r>
              <a:rPr lang="en-US" sz="2800" dirty="0"/>
              <a:t>So far, this project has been doable.</a:t>
            </a:r>
          </a:p>
          <a:p>
            <a:pPr lvl="1"/>
            <a:r>
              <a:rPr lang="en-US" sz="2800" dirty="0"/>
              <a:t>Team works well together to accomplish goals.</a:t>
            </a:r>
          </a:p>
          <a:p>
            <a:pPr lvl="1"/>
            <a:r>
              <a:rPr lang="en-US" sz="2800" dirty="0"/>
              <a:t>Only issue so far is being over budget.</a:t>
            </a:r>
          </a:p>
          <a:p>
            <a:r>
              <a:rPr lang="en-US" dirty="0"/>
              <a:t>Risks</a:t>
            </a:r>
          </a:p>
          <a:p>
            <a:pPr lvl="1"/>
            <a:r>
              <a:rPr lang="en-US" sz="2800" dirty="0"/>
              <a:t>Drop in communication</a:t>
            </a:r>
          </a:p>
          <a:p>
            <a:pPr lvl="2"/>
            <a:r>
              <a:rPr lang="en-US" sz="2800" dirty="0"/>
              <a:t>We have communicated well so far with needs and issues.</a:t>
            </a:r>
          </a:p>
          <a:p>
            <a:pPr lvl="1"/>
            <a:r>
              <a:rPr lang="en-US" sz="2800" dirty="0"/>
              <a:t>Watch for burnout</a:t>
            </a:r>
          </a:p>
          <a:p>
            <a:pPr lvl="2"/>
            <a:r>
              <a:rPr lang="en-US" sz="2800" dirty="0"/>
              <a:t>We have shot out the gate fast, we want to keep it up.</a:t>
            </a:r>
          </a:p>
          <a:p>
            <a:pPr lvl="1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947093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E75319-DCBD-C53A-118E-BF8F5E5AC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Objectives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DACDEB-6882-22BF-55E9-76D9F9E5F7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 dirty="0"/>
              <a:t>Design and build a traditional flight computer for Wildcat Rocketry</a:t>
            </a:r>
          </a:p>
          <a:p>
            <a:r>
              <a:rPr lang="en-US" sz="2200" dirty="0"/>
              <a:t>Be able to receive data during flight.</a:t>
            </a:r>
          </a:p>
          <a:p>
            <a:r>
              <a:rPr lang="en-US" sz="2200" dirty="0"/>
              <a:t>Accurately display flight data via </a:t>
            </a:r>
            <a:r>
              <a:rPr lang="en-US" sz="2200" dirty="0" err="1"/>
              <a:t>WiFi</a:t>
            </a:r>
            <a:r>
              <a:rPr lang="en-US" sz="2200" dirty="0"/>
              <a:t> or data export USB.</a:t>
            </a:r>
          </a:p>
          <a:p>
            <a:endParaRPr lang="en-US" sz="2200" dirty="0"/>
          </a:p>
          <a:p>
            <a:r>
              <a:rPr lang="en-US" sz="2200" dirty="0"/>
              <a:t>POSSIBLY ADD PICTURE</a:t>
            </a:r>
          </a:p>
        </p:txBody>
      </p:sp>
    </p:spTree>
    <p:extLst>
      <p:ext uri="{BB962C8B-B14F-4D97-AF65-F5344CB8AC3E}">
        <p14:creationId xmlns:p14="http://schemas.microsoft.com/office/powerpoint/2010/main" val="12729932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655161-1E84-7CF0-EF01-A60208EF61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0D5DC-4C54-A299-6FBB-98861EB44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F51D5-6BC1-1274-8E2F-F3C8FF7076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 lvl="1"/>
            <a:r>
              <a:rPr lang="en-US" sz="1800" dirty="0"/>
              <a:t>Nathan will do this near the end c:</a:t>
            </a:r>
          </a:p>
          <a:p>
            <a:pPr lvl="1"/>
            <a:r>
              <a:rPr lang="en-US" sz="1800" dirty="0"/>
              <a:t>This will be mostly referencing data sheets, guides, stuff like that</a:t>
            </a:r>
          </a:p>
        </p:txBody>
      </p:sp>
    </p:spTree>
    <p:extLst>
      <p:ext uri="{BB962C8B-B14F-4D97-AF65-F5344CB8AC3E}">
        <p14:creationId xmlns:p14="http://schemas.microsoft.com/office/powerpoint/2010/main" val="9926012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6E97C0A9-1672-CEC7-EEEE-0737C09CADF8}"/>
              </a:ext>
            </a:extLst>
          </p:cNvPr>
          <p:cNvSpPr txBox="1"/>
          <p:nvPr/>
        </p:nvSpPr>
        <p:spPr>
          <a:xfrm>
            <a:off x="96927" y="6444022"/>
            <a:ext cx="8388312" cy="3275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Image Credit: https://ffden-2.phys.uaf.edu/webproj/211_fall_2014/Adam_Kurzbard/Adam_Kurzbard/Page4.html</a:t>
            </a:r>
          </a:p>
        </p:txBody>
      </p:sp>
      <p:pic>
        <p:nvPicPr>
          <p:cNvPr id="1026" name="Picture 2" descr="apogee">
            <a:extLst>
              <a:ext uri="{FF2B5EF4-FFF2-40B4-BE49-F238E27FC236}">
                <a16:creationId xmlns:a16="http://schemas.microsoft.com/office/drawing/2014/main" id="{C1A6552C-E9B2-93E9-73A9-4B22428885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9818" y="2850727"/>
            <a:ext cx="2071388" cy="3411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AEE8599-21D5-6724-1C3A-9E8EDA7126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0181" y="401822"/>
            <a:ext cx="6024237" cy="302717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5064539-5F83-BD6F-7FED-A7FD366488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3988" y="4189532"/>
            <a:ext cx="5022846" cy="1280825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EC208223-617C-7561-6936-231B7337ED33}"/>
              </a:ext>
            </a:extLst>
          </p:cNvPr>
          <p:cNvSpPr txBox="1">
            <a:spLocks/>
          </p:cNvSpPr>
          <p:nvPr/>
        </p:nvSpPr>
        <p:spPr>
          <a:xfrm>
            <a:off x="1291991" y="85928"/>
            <a:ext cx="3734014" cy="256425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288662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0B6678-86F3-DEE0-4BFF-8E2165BC4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Significance and Novelty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14BFC5-60FE-0F8E-8B7F-593EFBD889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 dirty="0"/>
              <a:t>Wildcat Rocketry has tried doing various flight computer before to varying degrees of success. None of them either being fully functional or going past one revision.</a:t>
            </a:r>
          </a:p>
          <a:p>
            <a:r>
              <a:rPr lang="en-US" sz="2200" dirty="0"/>
              <a:t>Wildcat Rocketry this year is taking a step back from trying to design a traditional flight computer and is going towards long range tracking problem solving.</a:t>
            </a:r>
          </a:p>
          <a:p>
            <a:r>
              <a:rPr lang="en-US" sz="2200" dirty="0"/>
              <a:t>This project is to make a dedicated flight computer for Wildcat Rocketry to use or build upon later.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0200474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DD2120-5116-F2D8-9BA1-4DE7BAB90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Requirements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978E47-FDEB-3871-8686-CA2C98618F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endParaRPr lang="en-US" sz="2200" dirty="0"/>
          </a:p>
        </p:txBody>
      </p:sp>
      <p:graphicFrame>
        <p:nvGraphicFramePr>
          <p:cNvPr id="4" name="Content Placeholder 11">
            <a:extLst>
              <a:ext uri="{FF2B5EF4-FFF2-40B4-BE49-F238E27FC236}">
                <a16:creationId xmlns:a16="http://schemas.microsoft.com/office/drawing/2014/main" id="{590E39F1-C1DF-5D74-20A5-1888BB74C59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67000537"/>
              </p:ext>
            </p:extLst>
          </p:nvPr>
        </p:nvGraphicFramePr>
        <p:xfrm>
          <a:off x="838200" y="1929384"/>
          <a:ext cx="10311063" cy="4403971"/>
        </p:xfrm>
        <a:graphic>
          <a:graphicData uri="http://schemas.openxmlformats.org/drawingml/2006/table">
            <a:tbl>
              <a:tblPr/>
              <a:tblGrid>
                <a:gridCol w="872475">
                  <a:extLst>
                    <a:ext uri="{9D8B030D-6E8A-4147-A177-3AD203B41FA5}">
                      <a16:colId xmlns:a16="http://schemas.microsoft.com/office/drawing/2014/main" val="358797537"/>
                    </a:ext>
                  </a:extLst>
                </a:gridCol>
                <a:gridCol w="2835542">
                  <a:extLst>
                    <a:ext uri="{9D8B030D-6E8A-4147-A177-3AD203B41FA5}">
                      <a16:colId xmlns:a16="http://schemas.microsoft.com/office/drawing/2014/main" val="1441499404"/>
                    </a:ext>
                  </a:extLst>
                </a:gridCol>
                <a:gridCol w="6603046">
                  <a:extLst>
                    <a:ext uri="{9D8B030D-6E8A-4147-A177-3AD203B41FA5}">
                      <a16:colId xmlns:a16="http://schemas.microsoft.com/office/drawing/2014/main" val="1940263452"/>
                    </a:ext>
                  </a:extLst>
                </a:gridCol>
              </a:tblGrid>
              <a:tr h="4403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ID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2B9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Requirement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2B9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Description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2B9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1199994"/>
                  </a:ext>
                </a:extLst>
              </a:tr>
              <a:tr h="4403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1.0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A02B9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Input Voltage and Current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2S LiPo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2210998"/>
                  </a:ext>
                </a:extLst>
              </a:tr>
              <a:tr h="8807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1.a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02B9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Minimize Power Use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Design Goal: The longer we can power the board the better. Minimum of 2  hours of battery life. Would like 3-4 hours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0886383"/>
                  </a:ext>
                </a:extLst>
              </a:tr>
              <a:tr h="4403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2.0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02B9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Weight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Maximum 100 grams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5601454"/>
                  </a:ext>
                </a:extLst>
              </a:tr>
              <a:tr h="4403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3.0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02B9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Size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Maximum 3 in width, 4 in length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2142622"/>
                  </a:ext>
                </a:extLst>
              </a:tr>
              <a:tr h="4403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4.0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02B9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Cost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$200 or less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4875595"/>
                  </a:ext>
                </a:extLst>
              </a:tr>
              <a:tr h="4403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5.0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02B9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Data Logging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Store at least three flights worth of data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4430614"/>
                  </a:ext>
                </a:extLst>
              </a:tr>
              <a:tr h="4403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5.a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02B9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Data Processing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Be able to process data from sensors into readable flight data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0764296"/>
                  </a:ext>
                </a:extLst>
              </a:tr>
              <a:tr h="4403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5.b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2B9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Data Export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Be able to export that data over serial or visualize over </a:t>
                      </a: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WiFi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8459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637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8ACE76-5090-E75E-FBF2-1E2C69432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2091" y="501651"/>
            <a:ext cx="4395340" cy="1716255"/>
          </a:xfrm>
        </p:spPr>
        <p:txBody>
          <a:bodyPr anchor="b">
            <a:normAutofit/>
          </a:bodyPr>
          <a:lstStyle/>
          <a:p>
            <a:r>
              <a:rPr lang="en-US" sz="5200"/>
              <a:t>Approach - Microcontroller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lose up of a chip&#10;&#10;Description automatically generated">
            <a:extLst>
              <a:ext uri="{FF2B5EF4-FFF2-40B4-BE49-F238E27FC236}">
                <a16:creationId xmlns:a16="http://schemas.microsoft.com/office/drawing/2014/main" id="{42933467-C06B-052A-8BB0-69BCD4C68F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8056" b="92500" l="9783" r="89493">
                        <a14:foregroundMark x1="12319" y1="31667" x2="12319" y2="86111"/>
                        <a14:foregroundMark x1="12319" y1="86111" x2="24638" y2="92500"/>
                        <a14:foregroundMark x1="24638" y1="92500" x2="42029" y2="92222"/>
                        <a14:foregroundMark x1="42029" y1="92222" x2="77536" y2="92778"/>
                        <a14:foregroundMark x1="77536" y1="92778" x2="89493" y2="90278"/>
                        <a14:foregroundMark x1="89493" y1="90278" x2="89493" y2="34444"/>
                        <a14:foregroundMark x1="89493" y1="34444" x2="77174" y2="25833"/>
                        <a14:foregroundMark x1="77174" y1="25833" x2="81159" y2="18611"/>
                        <a14:foregroundMark x1="15217" y1="35000" x2="23188" y2="22500"/>
                        <a14:foregroundMark x1="23188" y1="22500" x2="35507" y2="21667"/>
                        <a14:foregroundMark x1="35507" y1="21667" x2="53986" y2="23889"/>
                        <a14:foregroundMark x1="53986" y1="23889" x2="69565" y2="20556"/>
                        <a14:foregroundMark x1="21014" y1="17222" x2="23913" y2="16111"/>
                        <a14:foregroundMark x1="20652" y1="14167" x2="20652" y2="13889"/>
                        <a14:foregroundMark x1="27536" y1="12500" x2="27536" y2="12500"/>
                        <a14:foregroundMark x1="12681" y1="10000" x2="57246" y2="8333"/>
                        <a14:foregroundMark x1="57246" y1="8333" x2="83696" y2="8889"/>
                        <a14:foregroundMark x1="12681" y1="86944" x2="12681" y2="86944"/>
                        <a14:foregroundMark x1="23188" y1="92500" x2="23188" y2="92500"/>
                        <a14:foregroundMark x1="65942" y1="92500" x2="65942" y2="92500"/>
                        <a14:foregroundMark x1="69203" y1="92500" x2="69203" y2="92500"/>
                        <a14:foregroundMark x1="75362" y1="92500" x2="75362" y2="92500"/>
                        <a14:foregroundMark x1="75362" y1="92500" x2="75362" y2="92500"/>
                        <a14:foregroundMark x1="63043" y1="92500" x2="63043" y2="92500"/>
                        <a14:foregroundMark x1="63043" y1="92222" x2="63043" y2="92222"/>
                        <a14:foregroundMark x1="63043" y1="92222" x2="63043" y2="92222"/>
                        <a14:foregroundMark x1="63406" y1="92222" x2="63768" y2="91944"/>
                        <a14:foregroundMark x1="63768" y1="91944" x2="63406" y2="92500"/>
                        <a14:foregroundMark x1="65942" y1="92222" x2="65942" y2="92222"/>
                        <a14:foregroundMark x1="77536" y1="92500" x2="77174" y2="92500"/>
                        <a14:foregroundMark x1="77174" y1="92500" x2="77174" y2="92500"/>
                        <a14:foregroundMark x1="77174" y1="92500" x2="77174" y2="92500"/>
                        <a14:backgroundMark x1="725" y1="20000" x2="725" y2="20000"/>
                        <a14:backgroundMark x1="2899" y1="20000" x2="3986" y2="20278"/>
                        <a14:backgroundMark x1="75362" y1="93333" x2="75362" y2="93333"/>
                        <a14:backgroundMark x1="75725" y1="93056" x2="75725" y2="93056"/>
                        <a14:backgroundMark x1="75000" y1="93056" x2="75000" y2="93056"/>
                        <a14:backgroundMark x1="75000" y1="93056" x2="75000" y2="93056"/>
                        <a14:backgroundMark x1="69928" y1="93056" x2="69928" y2="93056"/>
                        <a14:backgroundMark x1="26812" y1="93056" x2="26812" y2="9305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90679" y="299509"/>
            <a:ext cx="4798553" cy="6258983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2FD64-6097-466B-ED24-F803620FF9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2583" y="2645922"/>
            <a:ext cx="4434721" cy="3710427"/>
          </a:xfrm>
        </p:spPr>
        <p:txBody>
          <a:bodyPr anchor="t">
            <a:normAutofit/>
          </a:bodyPr>
          <a:lstStyle/>
          <a:p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ESP32-S3-WROOM-1 Module</a:t>
            </a:r>
          </a:p>
          <a:p>
            <a:pPr lvl="1"/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Contains ESP32-S3 dual core SOC </a:t>
            </a:r>
          </a:p>
          <a:p>
            <a:pPr lvl="1"/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Build in Antenna with Impedance matching</a:t>
            </a:r>
          </a:p>
          <a:p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Makes dropping MCU onto board easier</a:t>
            </a:r>
          </a:p>
          <a:p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Plethora of free and open SDK’s</a:t>
            </a:r>
          </a:p>
          <a:p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Need for external flash to store flight data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53031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8908DB7-C3A6-4FCB-9820-CEE02B398C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FFAA24-6B9D-AC0B-D569-A5E35BB2F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823"/>
            <a:ext cx="3419856" cy="5583148"/>
          </a:xfrm>
        </p:spPr>
        <p:txBody>
          <a:bodyPr anchor="ctr">
            <a:normAutofit/>
          </a:bodyPr>
          <a:lstStyle/>
          <a:p>
            <a:r>
              <a:rPr lang="en-US" sz="5400"/>
              <a:t>Approach - Power Efficiency </a:t>
            </a:r>
          </a:p>
        </p:txBody>
      </p:sp>
      <p:sp>
        <p:nvSpPr>
          <p:cNvPr id="24" name="sketch line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267200" y="630936"/>
            <a:ext cx="18288" cy="5590381"/>
          </a:xfrm>
          <a:custGeom>
            <a:avLst/>
            <a:gdLst>
              <a:gd name="connsiteX0" fmla="*/ 0 w 18288"/>
              <a:gd name="connsiteY0" fmla="*/ 0 h 5590381"/>
              <a:gd name="connsiteX1" fmla="*/ 18288 w 18288"/>
              <a:gd name="connsiteY1" fmla="*/ 0 h 5590381"/>
              <a:gd name="connsiteX2" fmla="*/ 18288 w 18288"/>
              <a:gd name="connsiteY2" fmla="*/ 754701 h 5590381"/>
              <a:gd name="connsiteX3" fmla="*/ 18288 w 18288"/>
              <a:gd name="connsiteY3" fmla="*/ 1565307 h 5590381"/>
              <a:gd name="connsiteX4" fmla="*/ 18288 w 18288"/>
              <a:gd name="connsiteY4" fmla="*/ 2152297 h 5590381"/>
              <a:gd name="connsiteX5" fmla="*/ 18288 w 18288"/>
              <a:gd name="connsiteY5" fmla="*/ 2906998 h 5590381"/>
              <a:gd name="connsiteX6" fmla="*/ 18288 w 18288"/>
              <a:gd name="connsiteY6" fmla="*/ 3549892 h 5590381"/>
              <a:gd name="connsiteX7" fmla="*/ 18288 w 18288"/>
              <a:gd name="connsiteY7" fmla="*/ 4080978 h 5590381"/>
              <a:gd name="connsiteX8" fmla="*/ 18288 w 18288"/>
              <a:gd name="connsiteY8" fmla="*/ 4835680 h 5590381"/>
              <a:gd name="connsiteX9" fmla="*/ 18288 w 18288"/>
              <a:gd name="connsiteY9" fmla="*/ 5590381 h 5590381"/>
              <a:gd name="connsiteX10" fmla="*/ 0 w 18288"/>
              <a:gd name="connsiteY10" fmla="*/ 5590381 h 5590381"/>
              <a:gd name="connsiteX11" fmla="*/ 0 w 18288"/>
              <a:gd name="connsiteY11" fmla="*/ 4835680 h 5590381"/>
              <a:gd name="connsiteX12" fmla="*/ 0 w 18288"/>
              <a:gd name="connsiteY12" fmla="*/ 4304593 h 5590381"/>
              <a:gd name="connsiteX13" fmla="*/ 0 w 18288"/>
              <a:gd name="connsiteY13" fmla="*/ 3773507 h 5590381"/>
              <a:gd name="connsiteX14" fmla="*/ 0 w 18288"/>
              <a:gd name="connsiteY14" fmla="*/ 3186517 h 5590381"/>
              <a:gd name="connsiteX15" fmla="*/ 0 w 18288"/>
              <a:gd name="connsiteY15" fmla="*/ 2487720 h 5590381"/>
              <a:gd name="connsiteX16" fmla="*/ 0 w 18288"/>
              <a:gd name="connsiteY16" fmla="*/ 1956633 h 5590381"/>
              <a:gd name="connsiteX17" fmla="*/ 0 w 18288"/>
              <a:gd name="connsiteY17" fmla="*/ 1425547 h 5590381"/>
              <a:gd name="connsiteX18" fmla="*/ 0 w 18288"/>
              <a:gd name="connsiteY18" fmla="*/ 614942 h 5590381"/>
              <a:gd name="connsiteX19" fmla="*/ 0 w 18288"/>
              <a:gd name="connsiteY19" fmla="*/ 0 h 5590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8288" h="5590381" fill="none" extrusionOk="0">
                <a:moveTo>
                  <a:pt x="0" y="0"/>
                </a:moveTo>
                <a:cubicBezTo>
                  <a:pt x="7726" y="-435"/>
                  <a:pt x="14198" y="437"/>
                  <a:pt x="18288" y="0"/>
                </a:cubicBezTo>
                <a:cubicBezTo>
                  <a:pt x="-5226" y="225076"/>
                  <a:pt x="46275" y="562283"/>
                  <a:pt x="18288" y="754701"/>
                </a:cubicBezTo>
                <a:cubicBezTo>
                  <a:pt x="-9699" y="947119"/>
                  <a:pt x="30081" y="1239251"/>
                  <a:pt x="18288" y="1565307"/>
                </a:cubicBezTo>
                <a:cubicBezTo>
                  <a:pt x="6495" y="1891363"/>
                  <a:pt x="7160" y="1999140"/>
                  <a:pt x="18288" y="2152297"/>
                </a:cubicBezTo>
                <a:cubicBezTo>
                  <a:pt x="29417" y="2305454"/>
                  <a:pt x="28705" y="2598333"/>
                  <a:pt x="18288" y="2906998"/>
                </a:cubicBezTo>
                <a:cubicBezTo>
                  <a:pt x="7871" y="3215663"/>
                  <a:pt x="35263" y="3327412"/>
                  <a:pt x="18288" y="3549892"/>
                </a:cubicBezTo>
                <a:cubicBezTo>
                  <a:pt x="1313" y="3772372"/>
                  <a:pt x="38561" y="3843836"/>
                  <a:pt x="18288" y="4080978"/>
                </a:cubicBezTo>
                <a:cubicBezTo>
                  <a:pt x="-1985" y="4318120"/>
                  <a:pt x="-3806" y="4511166"/>
                  <a:pt x="18288" y="4835680"/>
                </a:cubicBezTo>
                <a:cubicBezTo>
                  <a:pt x="40382" y="5160194"/>
                  <a:pt x="-13070" y="5401748"/>
                  <a:pt x="18288" y="5590381"/>
                </a:cubicBezTo>
                <a:cubicBezTo>
                  <a:pt x="12010" y="5589863"/>
                  <a:pt x="6799" y="5589982"/>
                  <a:pt x="0" y="5590381"/>
                </a:cubicBezTo>
                <a:cubicBezTo>
                  <a:pt x="-6480" y="5250523"/>
                  <a:pt x="-32148" y="5052531"/>
                  <a:pt x="0" y="4835680"/>
                </a:cubicBezTo>
                <a:cubicBezTo>
                  <a:pt x="32148" y="4618829"/>
                  <a:pt x="5352" y="4496374"/>
                  <a:pt x="0" y="4304593"/>
                </a:cubicBezTo>
                <a:cubicBezTo>
                  <a:pt x="-5352" y="4112812"/>
                  <a:pt x="9645" y="3919423"/>
                  <a:pt x="0" y="3773507"/>
                </a:cubicBezTo>
                <a:cubicBezTo>
                  <a:pt x="-9645" y="3627591"/>
                  <a:pt x="-10654" y="3330687"/>
                  <a:pt x="0" y="3186517"/>
                </a:cubicBezTo>
                <a:cubicBezTo>
                  <a:pt x="10654" y="3042347"/>
                  <a:pt x="18181" y="2635923"/>
                  <a:pt x="0" y="2487720"/>
                </a:cubicBezTo>
                <a:cubicBezTo>
                  <a:pt x="-18181" y="2339517"/>
                  <a:pt x="-7947" y="2113537"/>
                  <a:pt x="0" y="1956633"/>
                </a:cubicBezTo>
                <a:cubicBezTo>
                  <a:pt x="7947" y="1799729"/>
                  <a:pt x="-15145" y="1657735"/>
                  <a:pt x="0" y="1425547"/>
                </a:cubicBezTo>
                <a:cubicBezTo>
                  <a:pt x="15145" y="1193359"/>
                  <a:pt x="-23832" y="948054"/>
                  <a:pt x="0" y="614942"/>
                </a:cubicBezTo>
                <a:cubicBezTo>
                  <a:pt x="23832" y="281831"/>
                  <a:pt x="2816" y="129878"/>
                  <a:pt x="0" y="0"/>
                </a:cubicBezTo>
                <a:close/>
              </a:path>
              <a:path w="18288" h="5590381" stroke="0" extrusionOk="0">
                <a:moveTo>
                  <a:pt x="0" y="0"/>
                </a:moveTo>
                <a:cubicBezTo>
                  <a:pt x="5871" y="848"/>
                  <a:pt x="11713" y="-200"/>
                  <a:pt x="18288" y="0"/>
                </a:cubicBezTo>
                <a:cubicBezTo>
                  <a:pt x="41141" y="165299"/>
                  <a:pt x="3613" y="427555"/>
                  <a:pt x="18288" y="698798"/>
                </a:cubicBezTo>
                <a:cubicBezTo>
                  <a:pt x="32963" y="970041"/>
                  <a:pt x="19680" y="1226199"/>
                  <a:pt x="18288" y="1397595"/>
                </a:cubicBezTo>
                <a:cubicBezTo>
                  <a:pt x="16896" y="1568991"/>
                  <a:pt x="38798" y="1794517"/>
                  <a:pt x="18288" y="2152297"/>
                </a:cubicBezTo>
                <a:cubicBezTo>
                  <a:pt x="-2222" y="2510077"/>
                  <a:pt x="40846" y="2594424"/>
                  <a:pt x="18288" y="2739287"/>
                </a:cubicBezTo>
                <a:cubicBezTo>
                  <a:pt x="-4270" y="2884150"/>
                  <a:pt x="27117" y="3129706"/>
                  <a:pt x="18288" y="3493988"/>
                </a:cubicBezTo>
                <a:cubicBezTo>
                  <a:pt x="9459" y="3858270"/>
                  <a:pt x="54201" y="4041447"/>
                  <a:pt x="18288" y="4304593"/>
                </a:cubicBezTo>
                <a:cubicBezTo>
                  <a:pt x="-17625" y="4567740"/>
                  <a:pt x="49627" y="5149125"/>
                  <a:pt x="18288" y="5590381"/>
                </a:cubicBezTo>
                <a:cubicBezTo>
                  <a:pt x="10860" y="5590744"/>
                  <a:pt x="7568" y="5590157"/>
                  <a:pt x="0" y="5590381"/>
                </a:cubicBezTo>
                <a:cubicBezTo>
                  <a:pt x="36767" y="5266821"/>
                  <a:pt x="-16223" y="5116146"/>
                  <a:pt x="0" y="4835680"/>
                </a:cubicBezTo>
                <a:cubicBezTo>
                  <a:pt x="16223" y="4555214"/>
                  <a:pt x="-16316" y="4356490"/>
                  <a:pt x="0" y="4136882"/>
                </a:cubicBezTo>
                <a:cubicBezTo>
                  <a:pt x="16316" y="3917274"/>
                  <a:pt x="8005" y="3773465"/>
                  <a:pt x="0" y="3549892"/>
                </a:cubicBezTo>
                <a:cubicBezTo>
                  <a:pt x="-8005" y="3326319"/>
                  <a:pt x="27623" y="3052456"/>
                  <a:pt x="0" y="2851094"/>
                </a:cubicBezTo>
                <a:cubicBezTo>
                  <a:pt x="-27623" y="2649732"/>
                  <a:pt x="5614" y="2455815"/>
                  <a:pt x="0" y="2264104"/>
                </a:cubicBezTo>
                <a:cubicBezTo>
                  <a:pt x="-5614" y="2072393"/>
                  <a:pt x="22598" y="1990723"/>
                  <a:pt x="0" y="1733018"/>
                </a:cubicBezTo>
                <a:cubicBezTo>
                  <a:pt x="-22598" y="1475313"/>
                  <a:pt x="-6965" y="1369123"/>
                  <a:pt x="0" y="1090124"/>
                </a:cubicBezTo>
                <a:cubicBezTo>
                  <a:pt x="6965" y="811125"/>
                  <a:pt x="-19273" y="50704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311409761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B7A0C0B-ECD3-ABAC-800E-86B4F6A9FD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4296" y="993381"/>
            <a:ext cx="6894576" cy="318874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BAEAAB-DF37-F36D-766F-8413B96803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6" y="4798577"/>
            <a:ext cx="6894576" cy="1428487"/>
          </a:xfrm>
        </p:spPr>
        <p:txBody>
          <a:bodyPr anchor="t">
            <a:normAutofit/>
          </a:bodyPr>
          <a:lstStyle/>
          <a:p>
            <a:r>
              <a:rPr lang="en-US" sz="1700"/>
              <a:t>Limited consideration for Sensor Test Board</a:t>
            </a:r>
          </a:p>
          <a:p>
            <a:r>
              <a:rPr lang="en-US" sz="1700"/>
              <a:t>Currently using Ultra Low Dropout Linear Regulator </a:t>
            </a:r>
          </a:p>
          <a:p>
            <a:r>
              <a:rPr lang="en-US" sz="1700"/>
              <a:t>Once we have power consumption of sensor test board the need for a Switching Mode Power Supply (SMPS) Topology will be explored.</a:t>
            </a:r>
          </a:p>
        </p:txBody>
      </p:sp>
    </p:spTree>
    <p:extLst>
      <p:ext uri="{BB962C8B-B14F-4D97-AF65-F5344CB8AC3E}">
        <p14:creationId xmlns:p14="http://schemas.microsoft.com/office/powerpoint/2010/main" val="17445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352BEC0E-22F8-46D0-9632-375DB541B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3AD6F7-BC38-4892-3AFA-5698A8479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9184"/>
            <a:ext cx="6894576" cy="1783080"/>
          </a:xfrm>
        </p:spPr>
        <p:txBody>
          <a:bodyPr anchor="b">
            <a:normAutofit/>
          </a:bodyPr>
          <a:lstStyle/>
          <a:p>
            <a:r>
              <a:rPr lang="en-US" sz="5400"/>
              <a:t>Approach - IMU</a:t>
            </a:r>
          </a:p>
        </p:txBody>
      </p:sp>
      <p:sp>
        <p:nvSpPr>
          <p:cNvPr id="1033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952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CA95B8-C627-F183-42FC-E37C168A8F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706624"/>
            <a:ext cx="6894576" cy="3483864"/>
          </a:xfrm>
        </p:spPr>
        <p:txBody>
          <a:bodyPr>
            <a:normAutofit/>
          </a:bodyPr>
          <a:lstStyle/>
          <a:p>
            <a:r>
              <a:rPr lang="en-US" sz="2200" dirty="0"/>
              <a:t>BNO085 – Intelligent 9-axis Inertial Measurement Unit (IMU)</a:t>
            </a:r>
          </a:p>
          <a:p>
            <a:pPr lvl="1"/>
            <a:r>
              <a:rPr lang="en-US" sz="2200" dirty="0"/>
              <a:t>Low G Accelerometer, Gyroscope, and Magnetometer</a:t>
            </a:r>
          </a:p>
          <a:p>
            <a:pPr lvl="1"/>
            <a:r>
              <a:rPr lang="en-US" sz="2200" dirty="0"/>
              <a:t>Contains on chip signal processing and filtering for 3D orientation and position</a:t>
            </a:r>
          </a:p>
          <a:p>
            <a:pPr lvl="1"/>
            <a:r>
              <a:rPr lang="en-US" sz="2200" dirty="0"/>
              <a:t>Supports additional sensors through secondary I2C bus connection</a:t>
            </a:r>
          </a:p>
          <a:p>
            <a:r>
              <a:rPr lang="en-US" sz="2200" dirty="0"/>
              <a:t>Used in application such as Tablets and VR/AR motion trackers</a:t>
            </a:r>
          </a:p>
          <a:p>
            <a:pPr lvl="1"/>
            <a:endParaRPr lang="en-US" sz="2200" dirty="0"/>
          </a:p>
        </p:txBody>
      </p:sp>
      <p:pic>
        <p:nvPicPr>
          <p:cNvPr id="1026" name="Picture 2" descr="BNO085">
            <a:extLst>
              <a:ext uri="{FF2B5EF4-FFF2-40B4-BE49-F238E27FC236}">
                <a16:creationId xmlns:a16="http://schemas.microsoft.com/office/drawing/2014/main" id="{CC4CE727-D079-FFFA-34FC-806C7F4D99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293608" y="1714015"/>
            <a:ext cx="3429969" cy="3429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87969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computer screen shot of a circuit&#10;&#10;Description automatically generated">
            <a:extLst>
              <a:ext uri="{FF2B5EF4-FFF2-40B4-BE49-F238E27FC236}">
                <a16:creationId xmlns:a16="http://schemas.microsoft.com/office/drawing/2014/main" id="{F752718D-71AA-0A27-1F24-5862ED09A5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 t="5495" r="-2" b="3089"/>
          <a:stretch/>
        </p:blipFill>
        <p:spPr>
          <a:xfrm>
            <a:off x="-6588" y="10"/>
            <a:ext cx="12198588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9022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C056271-F043-BF1C-6C2F-24D519B047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13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FFC87E-E5A9-694E-62DB-A34F561C8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94" y="1070800"/>
            <a:ext cx="3939688" cy="5583126"/>
          </a:xfrm>
        </p:spPr>
        <p:txBody>
          <a:bodyPr>
            <a:normAutofit/>
          </a:bodyPr>
          <a:lstStyle/>
          <a:p>
            <a:pPr algn="r"/>
            <a:r>
              <a:rPr lang="en-US" sz="7400"/>
              <a:t>Approach – PCB Design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8053" y="1132114"/>
            <a:ext cx="0" cy="5717573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Content Placeholder 2">
            <a:extLst>
              <a:ext uri="{FF2B5EF4-FFF2-40B4-BE49-F238E27FC236}">
                <a16:creationId xmlns:a16="http://schemas.microsoft.com/office/drawing/2014/main" id="{0005DF20-3C7C-68EF-C906-06588506486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1829953"/>
              </p:ext>
            </p:extLst>
          </p:nvPr>
        </p:nvGraphicFramePr>
        <p:xfrm>
          <a:off x="5108535" y="1070800"/>
          <a:ext cx="6245265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856908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218cae68-0ddc-43bb-9a29-52a0402d6cb9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ADC84C2C2689F418E5BAD3CA70F51C1" ma:contentTypeVersion="15" ma:contentTypeDescription="Create a new document." ma:contentTypeScope="" ma:versionID="dfa36a507fa972b0dae0ef5557aeb3eb">
  <xsd:schema xmlns:xsd="http://www.w3.org/2001/XMLSchema" xmlns:xs="http://www.w3.org/2001/XMLSchema" xmlns:p="http://schemas.microsoft.com/office/2006/metadata/properties" xmlns:ns3="218cae68-0ddc-43bb-9a29-52a0402d6cb9" xmlns:ns4="703aeb73-56ce-48f3-9277-f60cff690132" targetNamespace="http://schemas.microsoft.com/office/2006/metadata/properties" ma:root="true" ma:fieldsID="cb78c5b39430d5080de0e1d97c12cd45" ns3:_="" ns4:_="">
    <xsd:import namespace="218cae68-0ddc-43bb-9a29-52a0402d6cb9"/>
    <xsd:import namespace="703aeb73-56ce-48f3-9277-f60cff69013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LengthInSecond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_activity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ObjectDetectorVersions" minOccurs="0"/>
                <xsd:element ref="ns3:MediaServiceSearchPropertie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8cae68-0ddc-43bb-9a29-52a0402d6cb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_activity" ma:index="16" nillable="true" ma:displayName="_activity" ma:hidden="true" ma:internalName="_activity">
      <xsd:simpleType>
        <xsd:restriction base="dms:Note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SystemTags" ma:index="2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03aeb73-56ce-48f3-9277-f60cff690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218F515-3D1B-44A5-8439-DF0479902099}">
  <ds:schemaRefs>
    <ds:schemaRef ds:uri="http://purl.org/dc/dcmitype/"/>
    <ds:schemaRef ds:uri="http://schemas.openxmlformats.org/package/2006/metadata/core-properties"/>
    <ds:schemaRef ds:uri="http://purl.org/dc/terms/"/>
    <ds:schemaRef ds:uri="http://www.w3.org/XML/1998/namespace"/>
    <ds:schemaRef ds:uri="218cae68-0ddc-43bb-9a29-52a0402d6cb9"/>
    <ds:schemaRef ds:uri="http://schemas.microsoft.com/office/2006/documentManagement/types"/>
    <ds:schemaRef ds:uri="http://schemas.microsoft.com/office/infopath/2007/PartnerControls"/>
    <ds:schemaRef ds:uri="703aeb73-56ce-48f3-9277-f60cff690132"/>
    <ds:schemaRef ds:uri="http://schemas.microsoft.com/office/2006/metadata/properties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3A69843A-82BD-41BC-9CFD-7A6BCBCF50D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058B037-F10E-47D7-816C-415ABC0EB55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18cae68-0ddc-43bb-9a29-52a0402d6cb9"/>
    <ds:schemaRef ds:uri="703aeb73-56ce-48f3-9277-f60cff6901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918</TotalTime>
  <Words>990</Words>
  <Application>Microsoft Office PowerPoint</Application>
  <PresentationFormat>Widescreen</PresentationFormat>
  <Paragraphs>272</Paragraphs>
  <Slides>21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Aptos</vt:lpstr>
      <vt:lpstr>Aptos Display</vt:lpstr>
      <vt:lpstr>Aptos Narrow</vt:lpstr>
      <vt:lpstr>Arial</vt:lpstr>
      <vt:lpstr>Office Theme</vt:lpstr>
      <vt:lpstr>Rocket Flight Computer</vt:lpstr>
      <vt:lpstr>Objectives</vt:lpstr>
      <vt:lpstr>Significance and Novelty</vt:lpstr>
      <vt:lpstr>Requirements</vt:lpstr>
      <vt:lpstr>Approach - Microcontroller</vt:lpstr>
      <vt:lpstr>Approach - Power Efficiency </vt:lpstr>
      <vt:lpstr>Approach - IMU</vt:lpstr>
      <vt:lpstr>PowerPoint Presentation</vt:lpstr>
      <vt:lpstr>Approach – PCB Design</vt:lpstr>
      <vt:lpstr>PowerPoint Presentation</vt:lpstr>
      <vt:lpstr>Approach – Code Block Diagram </vt:lpstr>
      <vt:lpstr>Approach - Webpage</vt:lpstr>
      <vt:lpstr>Approach - Standards</vt:lpstr>
      <vt:lpstr>Testing Board</vt:lpstr>
      <vt:lpstr>Verification Plan</vt:lpstr>
      <vt:lpstr>Budget</vt:lpstr>
      <vt:lpstr>Gantt Chart</vt:lpstr>
      <vt:lpstr>Work Breakdown</vt:lpstr>
      <vt:lpstr>Feasibility Assessment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Nathan Emerson</dc:creator>
  <cp:lastModifiedBy>Tannyr Singleterry</cp:lastModifiedBy>
  <cp:revision>72</cp:revision>
  <dcterms:created xsi:type="dcterms:W3CDTF">2024-09-25T15:50:33Z</dcterms:created>
  <dcterms:modified xsi:type="dcterms:W3CDTF">2024-12-01T21:41:15Z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0x0101009ADC84C2C2689F418E5BAD3CA70F51C1</vt:lpwstr>
  </property>
</Properties>
</file>