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0" r:id="rId12"/>
    <p:sldId id="270" r:id="rId13"/>
    <p:sldId id="264" r:id="rId14"/>
    <p:sldId id="259" r:id="rId15"/>
    <p:sldId id="257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USB – Used for taking data from flight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Microcontroller – ESP32 built in transceiver to get data via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Sensors – Uses SPI and I2C to communicate with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  <a:p>
            <a:r>
              <a:rPr lang="en-US" dirty="0"/>
              <a:t>Compact – FPGA requires more peripherals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kerfabs.com/esp32-wroom-d-wifi-bt-ble-mcu-modul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rasic.com.tw/cgi-bin/page/archive.pl?Language=English&amp;No=83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Microcontroller Options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User friendly, wireless connectivity, imbedded flash module built in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Higher Power Consumption, takes up more board space.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Slower Clock Rate, low number of GPIO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same chip used in Arduino uno.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8-bit Processor, Low number of GPIO</a:t>
            </a:r>
          </a:p>
          <a:p>
            <a:endParaRPr lang="en-US" sz="2200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3A6361-5275-8DC5-52FC-B7674AAAB947}"/>
              </a:ext>
            </a:extLst>
          </p:cNvPr>
          <p:cNvSpPr/>
          <p:nvPr/>
        </p:nvSpPr>
        <p:spPr>
          <a:xfrm>
            <a:off x="228600" y="1782544"/>
            <a:ext cx="609600" cy="54653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 &amp; Interfaces</a:t>
            </a: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8601FEE0-B250-1F6A-8691-431F57EB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41" y="643466"/>
            <a:ext cx="55130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Cost/Budget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Plan for two board revisions 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First one cheaper with buttons for debugging.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Second revision to improve design and fly.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board Revision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PCB - $4.00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Sensors - $20.00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Microcontroller - $10.00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IMU - $30.00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for first revision: $64.00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Assessment/Risks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Feasibility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feasible in our eyes. We must make sure to communicate well and stay on top of everything.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a good group that covers each other weaknesses. We have a balance between EE and CMPEN.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Risks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Batteries</a:t>
            </a:r>
          </a:p>
          <a:p>
            <a:pPr lvl="2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Overheating and damage to batteries can be a fire hazards.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 budget</a:t>
            </a:r>
          </a:p>
          <a:p>
            <a:pPr lvl="2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Underestimating price of various components and going over asking budget.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Vibration/Bad Flight</a:t>
            </a:r>
          </a:p>
          <a:p>
            <a:pPr lvl="2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 the rocket has a bad flight, it can rattle the electronics with vibrations.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Choice: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Design 1: Microcontroller (ESP-32)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User friendly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Reliable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Familiar to our group</a:t>
            </a:r>
          </a:p>
        </p:txBody>
      </p:sp>
      <p:pic>
        <p:nvPicPr>
          <p:cNvPr id="7" name="Picture 6" descr="A logo with a purple and white design&#10;&#10;Description automatically generated">
            <a:extLst>
              <a:ext uri="{FF2B5EF4-FFF2-40B4-BE49-F238E27FC236}">
                <a16:creationId xmlns:a16="http://schemas.microsoft.com/office/drawing/2014/main" id="{A7D16336-DD93-C3D0-B79C-7406128F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52" y="2352819"/>
            <a:ext cx="4062248" cy="40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This project is to make a dedicated flight computer for Wildcat Rocketry to use or build upon later.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Purpose and Objective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Purpose: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Develop a flight computer to capture accurate flight data.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Objective: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Design and build a traditional flight computer that can receive data during flight and accurately display flight data. 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black circuit board with white text&#10;&#10;Description automatically generated">
            <a:extLst>
              <a:ext uri="{FF2B5EF4-FFF2-40B4-BE49-F238E27FC236}">
                <a16:creationId xmlns:a16="http://schemas.microsoft.com/office/drawing/2014/main" id="{56692170-09A7-DCDA-B212-66A646D2D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3" r="-1" b="102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Design Concept 1: Microcontroller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Microcontrollers are powerful small computers used on a single integrated circuit. There is a wide variety of microcontrollers, differing with regards to processing power, I/O capabilities, and data storage.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Pros: 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Controlled power consumption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Serial execution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Internal peripherals can limit scope.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small computer chip with a black and silver surface&#10;&#10;Description automatically generated with medium confidence">
            <a:extLst>
              <a:ext uri="{FF2B5EF4-FFF2-40B4-BE49-F238E27FC236}">
                <a16:creationId xmlns:a16="http://schemas.microsoft.com/office/drawing/2014/main" id="{6D349D15-CAA3-3309-225A-A2508FF75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7" r="6349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A027F-49DC-5B4E-86FE-058DB40E19E1}"/>
              </a:ext>
            </a:extLst>
          </p:cNvPr>
          <p:cNvSpPr txBox="1"/>
          <p:nvPr/>
        </p:nvSpPr>
        <p:spPr>
          <a:xfrm>
            <a:off x="7675658" y="6190488"/>
            <a:ext cx="342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Design Concept 2: FPGA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FPGAs are a configurable integrated circuit that can be repeatedly programmed after manufacturing. FPGAs contain logic blocks and allow a programmer to connect these blocks and configure them.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Pros: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Can be programmed at logic level (parallel processing).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Can be reprogrammed.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More complex coding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No control of power consumption.</a:t>
            </a:r>
          </a:p>
        </p:txBody>
      </p:sp>
      <p:pic>
        <p:nvPicPr>
          <p:cNvPr id="5" name="Picture 4" descr="A blue circuit board with many different colored ports&#10;&#10;Description automatically generated">
            <a:extLst>
              <a:ext uri="{FF2B5EF4-FFF2-40B4-BE49-F238E27FC236}">
                <a16:creationId xmlns:a16="http://schemas.microsoft.com/office/drawing/2014/main" id="{A2D6F93E-0F99-5E63-FA2C-7D414C62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r="20034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6E53B-BB17-22BF-7879-AD60302F9F6C}"/>
              </a:ext>
            </a:extLst>
          </p:cNvPr>
          <p:cNvSpPr txBox="1"/>
          <p:nvPr/>
        </p:nvSpPr>
        <p:spPr>
          <a:xfrm>
            <a:off x="7858538" y="6085490"/>
            <a:ext cx="347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04E0AF-CCD1-1987-9D91-09817E50A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336417"/>
              </p:ext>
            </p:extLst>
          </p:nvPr>
        </p:nvGraphicFramePr>
        <p:xfrm>
          <a:off x="838200" y="1608083"/>
          <a:ext cx="10515599" cy="4884789"/>
        </p:xfrm>
        <a:graphic>
          <a:graphicData uri="http://schemas.openxmlformats.org/drawingml/2006/table">
            <a:tbl>
              <a:tblPr/>
              <a:tblGrid>
                <a:gridCol w="2536837">
                  <a:extLst>
                    <a:ext uri="{9D8B030D-6E8A-4147-A177-3AD203B41FA5}">
                      <a16:colId xmlns:a16="http://schemas.microsoft.com/office/drawing/2014/main" val="3764745571"/>
                    </a:ext>
                  </a:extLst>
                </a:gridCol>
                <a:gridCol w="3416547">
                  <a:extLst>
                    <a:ext uri="{9D8B030D-6E8A-4147-A177-3AD203B41FA5}">
                      <a16:colId xmlns:a16="http://schemas.microsoft.com/office/drawing/2014/main" val="4188430028"/>
                    </a:ext>
                  </a:extLst>
                </a:gridCol>
                <a:gridCol w="1247960">
                  <a:extLst>
                    <a:ext uri="{9D8B030D-6E8A-4147-A177-3AD203B41FA5}">
                      <a16:colId xmlns:a16="http://schemas.microsoft.com/office/drawing/2014/main" val="3696496376"/>
                    </a:ext>
                  </a:extLst>
                </a:gridCol>
                <a:gridCol w="1513919">
                  <a:extLst>
                    <a:ext uri="{9D8B030D-6E8A-4147-A177-3AD203B41FA5}">
                      <a16:colId xmlns:a16="http://schemas.microsoft.com/office/drawing/2014/main" val="3157680924"/>
                    </a:ext>
                  </a:extLst>
                </a:gridCol>
                <a:gridCol w="879710">
                  <a:extLst>
                    <a:ext uri="{9D8B030D-6E8A-4147-A177-3AD203B41FA5}">
                      <a16:colId xmlns:a16="http://schemas.microsoft.com/office/drawing/2014/main" val="2171266899"/>
                    </a:ext>
                  </a:extLst>
                </a:gridCol>
                <a:gridCol w="920626">
                  <a:extLst>
                    <a:ext uri="{9D8B030D-6E8A-4147-A177-3AD203B41FA5}">
                      <a16:colId xmlns:a16="http://schemas.microsoft.com/office/drawing/2014/main" val="1780493251"/>
                    </a:ext>
                  </a:extLst>
                </a:gridCol>
              </a:tblGrid>
              <a:tr h="751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1267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66855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63361"/>
                  </a:ext>
                </a:extLst>
              </a:tr>
              <a:tr h="75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19142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12045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74741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353068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02190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621966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00129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9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Final Score and Selected Design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Final Scores:</a:t>
            </a:r>
          </a:p>
          <a:p>
            <a:pPr lvl="1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Microcontroller: 346</a:t>
            </a:r>
          </a:p>
          <a:p>
            <a:pPr lvl="1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FPGA: 279</a:t>
            </a:r>
          </a:p>
          <a:p>
            <a:pPr marL="0" indent="0">
              <a:buNone/>
            </a:pP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We have decided to go with a microcontroller as the main chip in our flight computer.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But which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920</Words>
  <Application>Microsoft Office PowerPoint</Application>
  <PresentationFormat>Widescreen</PresentationFormat>
  <Paragraphs>237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Office Theme</vt:lpstr>
      <vt:lpstr>Rocket Flight Computer</vt:lpstr>
      <vt:lpstr>Problem Statement</vt:lpstr>
      <vt:lpstr>Purpose and Objective</vt:lpstr>
      <vt:lpstr>Customer and System Requirements</vt:lpstr>
      <vt:lpstr>Verification</vt:lpstr>
      <vt:lpstr>Design Concept 1: Microcontroller</vt:lpstr>
      <vt:lpstr>Design Concept 2: FPGA</vt:lpstr>
      <vt:lpstr>Design Criteria Table</vt:lpstr>
      <vt:lpstr>Final Score and Selected Design</vt:lpstr>
      <vt:lpstr>Microcontroller Options</vt:lpstr>
      <vt:lpstr>Block Diagram &amp; Interfaces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52</cp:revision>
  <dcterms:created xsi:type="dcterms:W3CDTF">2024-09-25T15:50:33Z</dcterms:created>
  <dcterms:modified xsi:type="dcterms:W3CDTF">2024-10-08T05:32:14Z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