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8" r:id="rId10"/>
    <p:sldId id="276" r:id="rId11"/>
    <p:sldId id="261" r:id="rId12"/>
    <p:sldId id="273" r:id="rId13"/>
    <p:sldId id="277" r:id="rId14"/>
    <p:sldId id="269" r:id="rId15"/>
    <p:sldId id="270" r:id="rId16"/>
    <p:sldId id="274" r:id="rId17"/>
    <p:sldId id="263" r:id="rId18"/>
    <p:sldId id="271" r:id="rId19"/>
    <p:sldId id="272" r:id="rId20"/>
    <p:sldId id="264" r:id="rId21"/>
    <p:sldId id="265" r:id="rId22"/>
    <p:sldId id="266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C8CE-6FBB-4A86-8E71-072136EBD5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F6781-C372-4935-8EE1-82FF91D003DD}">
      <dgm:prSet/>
      <dgm:spPr/>
      <dgm:t>
        <a:bodyPr/>
        <a:lstStyle/>
        <a:p>
          <a:r>
            <a:rPr lang="en-US" dirty="0"/>
            <a:t>Designed in KiCAD, board manufactured and populated by JLCPCB</a:t>
          </a:r>
        </a:p>
      </dgm:t>
    </dgm:pt>
    <dgm:pt modelId="{A12177CD-3130-4544-8253-965C66D4DD25}" type="parTrans" cxnId="{399CAA4E-6020-4921-B5F4-98AB908830EB}">
      <dgm:prSet/>
      <dgm:spPr/>
      <dgm:t>
        <a:bodyPr/>
        <a:lstStyle/>
        <a:p>
          <a:endParaRPr lang="en-US"/>
        </a:p>
      </dgm:t>
    </dgm:pt>
    <dgm:pt modelId="{2EE26E8E-3AF2-48D4-B0F9-34E738C5ECC3}" type="sibTrans" cxnId="{399CAA4E-6020-4921-B5F4-98AB908830EB}">
      <dgm:prSet/>
      <dgm:spPr/>
      <dgm:t>
        <a:bodyPr/>
        <a:lstStyle/>
        <a:p>
          <a:endParaRPr lang="en-US"/>
        </a:p>
      </dgm:t>
    </dgm:pt>
    <dgm:pt modelId="{98B5E527-EBA8-4716-B5FE-85CFA8220D8C}">
      <dgm:prSet/>
      <dgm:spPr/>
      <dgm:t>
        <a:bodyPr/>
        <a:lstStyle/>
        <a:p>
          <a:r>
            <a:rPr lang="en-US"/>
            <a:t>Hierarchical design, each member designed at least one schematic</a:t>
          </a:r>
        </a:p>
      </dgm:t>
    </dgm:pt>
    <dgm:pt modelId="{D0D8C192-9729-4682-9FFC-858C47C2EFFA}" type="parTrans" cxnId="{928C7E01-CC18-4B99-8B10-137908BC5731}">
      <dgm:prSet/>
      <dgm:spPr/>
      <dgm:t>
        <a:bodyPr/>
        <a:lstStyle/>
        <a:p>
          <a:endParaRPr lang="en-US"/>
        </a:p>
      </dgm:t>
    </dgm:pt>
    <dgm:pt modelId="{CDE79273-DC8D-44F0-BEA2-06BBCD4E977E}" type="sibTrans" cxnId="{928C7E01-CC18-4B99-8B10-137908BC5731}">
      <dgm:prSet/>
      <dgm:spPr/>
      <dgm:t>
        <a:bodyPr/>
        <a:lstStyle/>
        <a:p>
          <a:endParaRPr lang="en-US"/>
        </a:p>
      </dgm:t>
    </dgm:pt>
    <dgm:pt modelId="{9DEA93E7-3F09-4E48-BB13-3D423ACD483C}">
      <dgm:prSet/>
      <dgm:spPr/>
      <dgm:t>
        <a:bodyPr/>
        <a:lstStyle/>
        <a:p>
          <a:r>
            <a:rPr lang="en-US" dirty="0"/>
            <a:t>Switched from initial IMU pick to another to avoid level shifting data line</a:t>
          </a:r>
        </a:p>
      </dgm:t>
    </dgm:pt>
    <dgm:pt modelId="{3F272765-12A1-4DD1-8C13-C16D5FE1E49C}" type="parTrans" cxnId="{61A2113C-B4DB-4504-90E3-E7BE52EF0F19}">
      <dgm:prSet/>
      <dgm:spPr/>
      <dgm:t>
        <a:bodyPr/>
        <a:lstStyle/>
        <a:p>
          <a:endParaRPr lang="en-US"/>
        </a:p>
      </dgm:t>
    </dgm:pt>
    <dgm:pt modelId="{37E036D7-0DB2-4777-8479-2E8766520C09}" type="sibTrans" cxnId="{61A2113C-B4DB-4504-90E3-E7BE52EF0F19}">
      <dgm:prSet/>
      <dgm:spPr/>
      <dgm:t>
        <a:bodyPr/>
        <a:lstStyle/>
        <a:p>
          <a:endParaRPr lang="en-US"/>
        </a:p>
      </dgm:t>
    </dgm:pt>
    <dgm:pt modelId="{C40648DD-1E8A-47FE-85A5-39596ED57A6A}" type="pres">
      <dgm:prSet presAssocID="{182DC8CE-6FBB-4A86-8E71-072136EBD5E5}" presName="root" presStyleCnt="0">
        <dgm:presLayoutVars>
          <dgm:dir/>
          <dgm:resizeHandles val="exact"/>
        </dgm:presLayoutVars>
      </dgm:prSet>
      <dgm:spPr/>
    </dgm:pt>
    <dgm:pt modelId="{B13A203B-D377-42C6-B33B-96D1892EC98F}" type="pres">
      <dgm:prSet presAssocID="{BC5F6781-C372-4935-8EE1-82FF91D003DD}" presName="compNode" presStyleCnt="0"/>
      <dgm:spPr/>
    </dgm:pt>
    <dgm:pt modelId="{16DA4453-803C-4C3F-AF26-9485F056D932}" type="pres">
      <dgm:prSet presAssocID="{BC5F6781-C372-4935-8EE1-82FF91D003DD}" presName="bgRect" presStyleLbl="bgShp" presStyleIdx="0" presStyleCnt="3" custLinFactNeighborX="472" custLinFactNeighborY="-43"/>
      <dgm:spPr/>
    </dgm:pt>
    <dgm:pt modelId="{1071C88A-E4C7-4C93-B509-0834E0B23409}" type="pres">
      <dgm:prSet presAssocID="{BC5F6781-C372-4935-8EE1-82FF91D003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EE86F4-CE94-4565-A23B-158A58BEF6ED}" type="pres">
      <dgm:prSet presAssocID="{BC5F6781-C372-4935-8EE1-82FF91D003DD}" presName="spaceRect" presStyleCnt="0"/>
      <dgm:spPr/>
    </dgm:pt>
    <dgm:pt modelId="{4CF5EDE7-CF1D-4A04-AF14-EA4F9092E42B}" type="pres">
      <dgm:prSet presAssocID="{BC5F6781-C372-4935-8EE1-82FF91D003DD}" presName="parTx" presStyleLbl="revTx" presStyleIdx="0" presStyleCnt="3">
        <dgm:presLayoutVars>
          <dgm:chMax val="0"/>
          <dgm:chPref val="0"/>
        </dgm:presLayoutVars>
      </dgm:prSet>
      <dgm:spPr/>
    </dgm:pt>
    <dgm:pt modelId="{5C152134-1A7D-4EFD-89CF-F3077AA89782}" type="pres">
      <dgm:prSet presAssocID="{2EE26E8E-3AF2-48D4-B0F9-34E738C5ECC3}" presName="sibTrans" presStyleCnt="0"/>
      <dgm:spPr/>
    </dgm:pt>
    <dgm:pt modelId="{F2D8E517-E8D6-4D99-AD71-D29F04E37184}" type="pres">
      <dgm:prSet presAssocID="{98B5E527-EBA8-4716-B5FE-85CFA8220D8C}" presName="compNode" presStyleCnt="0"/>
      <dgm:spPr/>
    </dgm:pt>
    <dgm:pt modelId="{DB91EEAC-D320-4F5D-B1D1-C1ABBC606990}" type="pres">
      <dgm:prSet presAssocID="{98B5E527-EBA8-4716-B5FE-85CFA8220D8C}" presName="bgRect" presStyleLbl="bgShp" presStyleIdx="1" presStyleCnt="3"/>
      <dgm:spPr/>
    </dgm:pt>
    <dgm:pt modelId="{DB07D0AC-532C-4A76-B711-C8B567C9E1CD}" type="pres">
      <dgm:prSet presAssocID="{98B5E527-EBA8-4716-B5FE-85CFA8220D8C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350978-942A-4F94-B937-8DAC5BCC713E}" type="pres">
      <dgm:prSet presAssocID="{98B5E527-EBA8-4716-B5FE-85CFA8220D8C}" presName="spaceRect" presStyleCnt="0"/>
      <dgm:spPr/>
    </dgm:pt>
    <dgm:pt modelId="{A3248316-44BC-4234-9F59-63B7310192F8}" type="pres">
      <dgm:prSet presAssocID="{98B5E527-EBA8-4716-B5FE-85CFA8220D8C}" presName="parTx" presStyleLbl="revTx" presStyleIdx="1" presStyleCnt="3">
        <dgm:presLayoutVars>
          <dgm:chMax val="0"/>
          <dgm:chPref val="0"/>
        </dgm:presLayoutVars>
      </dgm:prSet>
      <dgm:spPr/>
    </dgm:pt>
    <dgm:pt modelId="{AFD09BA0-512C-42E6-8EA5-205F9D634FE1}" type="pres">
      <dgm:prSet presAssocID="{CDE79273-DC8D-44F0-BEA2-06BBCD4E977E}" presName="sibTrans" presStyleCnt="0"/>
      <dgm:spPr/>
    </dgm:pt>
    <dgm:pt modelId="{3A8EACCB-CE61-40DA-B56A-0E053EB05496}" type="pres">
      <dgm:prSet presAssocID="{9DEA93E7-3F09-4E48-BB13-3D423ACD483C}" presName="compNode" presStyleCnt="0"/>
      <dgm:spPr/>
    </dgm:pt>
    <dgm:pt modelId="{63C4640B-CF96-4906-B3F3-14FE3438C81E}" type="pres">
      <dgm:prSet presAssocID="{9DEA93E7-3F09-4E48-BB13-3D423ACD483C}" presName="bgRect" presStyleLbl="bgShp" presStyleIdx="2" presStyleCnt="3"/>
      <dgm:spPr/>
    </dgm:pt>
    <dgm:pt modelId="{C3EE8474-BCF8-44E6-A31A-37127FBF1E32}" type="pres">
      <dgm:prSet presAssocID="{9DEA93E7-3F09-4E48-BB13-3D423ACD483C}" presName="iconRect" presStyleLbl="node1" presStyleIdx="2" presStyleCnt="3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</dgm:pt>
    <dgm:pt modelId="{3C9584B5-7794-417D-9A33-6CC02FCCEE97}" type="pres">
      <dgm:prSet presAssocID="{9DEA93E7-3F09-4E48-BB13-3D423ACD483C}" presName="spaceRect" presStyleCnt="0"/>
      <dgm:spPr/>
    </dgm:pt>
    <dgm:pt modelId="{F59DEA38-CACF-498D-B419-F31149405DE3}" type="pres">
      <dgm:prSet presAssocID="{9DEA93E7-3F09-4E48-BB13-3D423ACD4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8C7E01-CC18-4B99-8B10-137908BC5731}" srcId="{182DC8CE-6FBB-4A86-8E71-072136EBD5E5}" destId="{98B5E527-EBA8-4716-B5FE-85CFA8220D8C}" srcOrd="1" destOrd="0" parTransId="{D0D8C192-9729-4682-9FFC-858C47C2EFFA}" sibTransId="{CDE79273-DC8D-44F0-BEA2-06BBCD4E977E}"/>
    <dgm:cxn modelId="{4EF3D431-D2C8-4DFD-929E-3D6BAC56706F}" type="presOf" srcId="{182DC8CE-6FBB-4A86-8E71-072136EBD5E5}" destId="{C40648DD-1E8A-47FE-85A5-39596ED57A6A}" srcOrd="0" destOrd="0" presId="urn:microsoft.com/office/officeart/2018/2/layout/IconVerticalSolidList"/>
    <dgm:cxn modelId="{61A2113C-B4DB-4504-90E3-E7BE52EF0F19}" srcId="{182DC8CE-6FBB-4A86-8E71-072136EBD5E5}" destId="{9DEA93E7-3F09-4E48-BB13-3D423ACD483C}" srcOrd="2" destOrd="0" parTransId="{3F272765-12A1-4DD1-8C13-C16D5FE1E49C}" sibTransId="{37E036D7-0DB2-4777-8479-2E8766520C09}"/>
    <dgm:cxn modelId="{399CAA4E-6020-4921-B5F4-98AB908830EB}" srcId="{182DC8CE-6FBB-4A86-8E71-072136EBD5E5}" destId="{BC5F6781-C372-4935-8EE1-82FF91D003DD}" srcOrd="0" destOrd="0" parTransId="{A12177CD-3130-4544-8253-965C66D4DD25}" sibTransId="{2EE26E8E-3AF2-48D4-B0F9-34E738C5ECC3}"/>
    <dgm:cxn modelId="{EDACE787-B56F-44D4-A6CF-CECEEA3D95ED}" type="presOf" srcId="{98B5E527-EBA8-4716-B5FE-85CFA8220D8C}" destId="{A3248316-44BC-4234-9F59-63B7310192F8}" srcOrd="0" destOrd="0" presId="urn:microsoft.com/office/officeart/2018/2/layout/IconVerticalSolidList"/>
    <dgm:cxn modelId="{B784AC8E-C542-4C83-9E39-5043AC514AB8}" type="presOf" srcId="{BC5F6781-C372-4935-8EE1-82FF91D003DD}" destId="{4CF5EDE7-CF1D-4A04-AF14-EA4F9092E42B}" srcOrd="0" destOrd="0" presId="urn:microsoft.com/office/officeart/2018/2/layout/IconVerticalSolidList"/>
    <dgm:cxn modelId="{0C035CD0-B8B8-4FBB-A588-2F4D4AABD835}" type="presOf" srcId="{9DEA93E7-3F09-4E48-BB13-3D423ACD483C}" destId="{F59DEA38-CACF-498D-B419-F31149405DE3}" srcOrd="0" destOrd="0" presId="urn:microsoft.com/office/officeart/2018/2/layout/IconVerticalSolidList"/>
    <dgm:cxn modelId="{8967DE95-8023-421E-A171-945025B191FA}" type="presParOf" srcId="{C40648DD-1E8A-47FE-85A5-39596ED57A6A}" destId="{B13A203B-D377-42C6-B33B-96D1892EC98F}" srcOrd="0" destOrd="0" presId="urn:microsoft.com/office/officeart/2018/2/layout/IconVerticalSolidList"/>
    <dgm:cxn modelId="{E4FE982A-27B0-4542-8128-C6164FEB331B}" type="presParOf" srcId="{B13A203B-D377-42C6-B33B-96D1892EC98F}" destId="{16DA4453-803C-4C3F-AF26-9485F056D932}" srcOrd="0" destOrd="0" presId="urn:microsoft.com/office/officeart/2018/2/layout/IconVerticalSolidList"/>
    <dgm:cxn modelId="{21A4B138-FCBB-47A8-B01A-FCB7226B82FC}" type="presParOf" srcId="{B13A203B-D377-42C6-B33B-96D1892EC98F}" destId="{1071C88A-E4C7-4C93-B509-0834E0B23409}" srcOrd="1" destOrd="0" presId="urn:microsoft.com/office/officeart/2018/2/layout/IconVerticalSolidList"/>
    <dgm:cxn modelId="{EAA485FA-2C94-431F-931A-996066D15C13}" type="presParOf" srcId="{B13A203B-D377-42C6-B33B-96D1892EC98F}" destId="{1CEE86F4-CE94-4565-A23B-158A58BEF6ED}" srcOrd="2" destOrd="0" presId="urn:microsoft.com/office/officeart/2018/2/layout/IconVerticalSolidList"/>
    <dgm:cxn modelId="{3A272503-4420-43F6-A475-3C48EB847A5E}" type="presParOf" srcId="{B13A203B-D377-42C6-B33B-96D1892EC98F}" destId="{4CF5EDE7-CF1D-4A04-AF14-EA4F9092E42B}" srcOrd="3" destOrd="0" presId="urn:microsoft.com/office/officeart/2018/2/layout/IconVerticalSolidList"/>
    <dgm:cxn modelId="{2A725423-49CE-49C2-ABCD-A8E22D2DA3F3}" type="presParOf" srcId="{C40648DD-1E8A-47FE-85A5-39596ED57A6A}" destId="{5C152134-1A7D-4EFD-89CF-F3077AA89782}" srcOrd="1" destOrd="0" presId="urn:microsoft.com/office/officeart/2018/2/layout/IconVerticalSolidList"/>
    <dgm:cxn modelId="{DEB33825-AD11-49FC-A820-C7C512CF1E66}" type="presParOf" srcId="{C40648DD-1E8A-47FE-85A5-39596ED57A6A}" destId="{F2D8E517-E8D6-4D99-AD71-D29F04E37184}" srcOrd="2" destOrd="0" presId="urn:microsoft.com/office/officeart/2018/2/layout/IconVerticalSolidList"/>
    <dgm:cxn modelId="{19AE23C8-FF3B-4DC6-9196-9C6A31C0D6A3}" type="presParOf" srcId="{F2D8E517-E8D6-4D99-AD71-D29F04E37184}" destId="{DB91EEAC-D320-4F5D-B1D1-C1ABBC606990}" srcOrd="0" destOrd="0" presId="urn:microsoft.com/office/officeart/2018/2/layout/IconVerticalSolidList"/>
    <dgm:cxn modelId="{15419289-BB42-41D0-9A29-58C8446F0F7C}" type="presParOf" srcId="{F2D8E517-E8D6-4D99-AD71-D29F04E37184}" destId="{DB07D0AC-532C-4A76-B711-C8B567C9E1CD}" srcOrd="1" destOrd="0" presId="urn:microsoft.com/office/officeart/2018/2/layout/IconVerticalSolidList"/>
    <dgm:cxn modelId="{ABAE6385-1B4A-4E34-B925-1066AACD9A87}" type="presParOf" srcId="{F2D8E517-E8D6-4D99-AD71-D29F04E37184}" destId="{4E350978-942A-4F94-B937-8DAC5BCC713E}" srcOrd="2" destOrd="0" presId="urn:microsoft.com/office/officeart/2018/2/layout/IconVerticalSolidList"/>
    <dgm:cxn modelId="{58A4409C-02E9-4308-9B06-EAA8F14D1652}" type="presParOf" srcId="{F2D8E517-E8D6-4D99-AD71-D29F04E37184}" destId="{A3248316-44BC-4234-9F59-63B7310192F8}" srcOrd="3" destOrd="0" presId="urn:microsoft.com/office/officeart/2018/2/layout/IconVerticalSolidList"/>
    <dgm:cxn modelId="{779D3877-92FD-40B8-BE58-C4DFE5BCDD1B}" type="presParOf" srcId="{C40648DD-1E8A-47FE-85A5-39596ED57A6A}" destId="{AFD09BA0-512C-42E6-8EA5-205F9D634FE1}" srcOrd="3" destOrd="0" presId="urn:microsoft.com/office/officeart/2018/2/layout/IconVerticalSolidList"/>
    <dgm:cxn modelId="{41A1D198-C5F4-44CE-B512-2B9258376874}" type="presParOf" srcId="{C40648DD-1E8A-47FE-85A5-39596ED57A6A}" destId="{3A8EACCB-CE61-40DA-B56A-0E053EB05496}" srcOrd="4" destOrd="0" presId="urn:microsoft.com/office/officeart/2018/2/layout/IconVerticalSolidList"/>
    <dgm:cxn modelId="{EC29FF78-9062-405F-B73D-EEB3DBF9926C}" type="presParOf" srcId="{3A8EACCB-CE61-40DA-B56A-0E053EB05496}" destId="{63C4640B-CF96-4906-B3F3-14FE3438C81E}" srcOrd="0" destOrd="0" presId="urn:microsoft.com/office/officeart/2018/2/layout/IconVerticalSolidList"/>
    <dgm:cxn modelId="{5BF52FBE-60A2-413F-9F23-9BAA5BFC97EC}" type="presParOf" srcId="{3A8EACCB-CE61-40DA-B56A-0E053EB05496}" destId="{C3EE8474-BCF8-44E6-A31A-37127FBF1E32}" srcOrd="1" destOrd="0" presId="urn:microsoft.com/office/officeart/2018/2/layout/IconVerticalSolidList"/>
    <dgm:cxn modelId="{A4913A6C-B2D7-4718-B379-8867BBFB0E4E}" type="presParOf" srcId="{3A8EACCB-CE61-40DA-B56A-0E053EB05496}" destId="{3C9584B5-7794-417D-9A33-6CC02FCCEE97}" srcOrd="2" destOrd="0" presId="urn:microsoft.com/office/officeart/2018/2/layout/IconVerticalSolidList"/>
    <dgm:cxn modelId="{0827CD90-A036-4E74-A6FD-083C6DD63C8F}" type="presParOf" srcId="{3A8EACCB-CE61-40DA-B56A-0E053EB05496}" destId="{F59DEA38-CACF-498D-B419-F31149405D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4453-803C-4C3F-AF26-9485F056D932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C88A-E4C7-4C93-B509-0834E0B2340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DE7-CF1D-4A04-AF14-EA4F9092E42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Designed in KiCAD, board manufactured and populated by JLCPCB</a:t>
          </a:r>
        </a:p>
      </dsp:txBody>
      <dsp:txXfrm>
        <a:off x="1844034" y="682"/>
        <a:ext cx="4401230" cy="1596566"/>
      </dsp:txXfrm>
    </dsp:sp>
    <dsp:sp modelId="{DB91EEAC-D320-4F5D-B1D1-C1ABBC60699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7D0AC-532C-4A76-B711-C8B567C9E1C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8316-44BC-4234-9F59-63B7310192F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design, each member designed at least one schematic</a:t>
          </a:r>
        </a:p>
      </dsp:txBody>
      <dsp:txXfrm>
        <a:off x="1844034" y="1996390"/>
        <a:ext cx="4401230" cy="1596566"/>
      </dsp:txXfrm>
    </dsp:sp>
    <dsp:sp modelId="{63C4640B-CF96-4906-B3F3-14FE3438C81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E8474-BCF8-44E6-A31A-37127FBF1E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EA38-CACF-498D-B419-F31149405DE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Switched from initial IMU pick to another to avoid level shifting data line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9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1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Tannyr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6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04-Dec-24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F752718D-71AA-0A27-1F24-5862ED09A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495" r="-2" b="3089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0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4" y="755213"/>
            <a:ext cx="3306423" cy="1616203"/>
          </a:xfrm>
        </p:spPr>
        <p:txBody>
          <a:bodyPr anchor="b">
            <a:noAutofit/>
          </a:bodyPr>
          <a:lstStyle/>
          <a:p>
            <a:r>
              <a:rPr lang="en-US" sz="5400" dirty="0"/>
              <a:t>Approach -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4" y="2552595"/>
            <a:ext cx="2833324" cy="3447832"/>
          </a:xfrm>
        </p:spPr>
        <p:txBody>
          <a:bodyPr anchor="ctr">
            <a:no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Pictures to the right is of the Purple Roller couch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  <p:pic>
        <p:nvPicPr>
          <p:cNvPr id="11" name="Picture 10" descr="A screenshot of a device&#10;&#10;Description automatically generated">
            <a:extLst>
              <a:ext uri="{FF2B5EF4-FFF2-40B4-BE49-F238E27FC236}">
                <a16:creationId xmlns:a16="http://schemas.microsoft.com/office/drawing/2014/main" id="{37C57BE4-529C-2A00-A343-D5EC19D8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55" y="781537"/>
            <a:ext cx="3602090" cy="5020333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84AC9372-3E44-626C-3834-C12F228C4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57" y="781537"/>
            <a:ext cx="3654594" cy="49386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barometer. NXP Semiconductors: UM10204</a:t>
            </a:r>
          </a:p>
          <a:p>
            <a:r>
              <a:rPr lang="en-US" sz="2200" dirty="0"/>
              <a:t>SPI – Use SPI for IMU, Flash, and High G Accelerometer. An uncontrolled standard.</a:t>
            </a:r>
            <a:endParaRPr lang="en-US" sz="1800" dirty="0"/>
          </a:p>
          <a:p>
            <a:r>
              <a:rPr lang="en-US" sz="2200" dirty="0"/>
              <a:t>ESP32-S3</a:t>
            </a:r>
          </a:p>
          <a:p>
            <a:pPr lvl="1"/>
            <a:r>
              <a:rPr lang="en-US" sz="2200" dirty="0"/>
              <a:t>Wi-Fi – IEEE 802.11b/g/n </a:t>
            </a:r>
          </a:p>
          <a:p>
            <a:r>
              <a:rPr lang="en-US" sz="2200" dirty="0"/>
              <a:t>C++ - “The current ISO C++ standard is officially known as ISO International Standard ISO/IEC 14882:2020(E) – Programming Language C++ (International Organization for Standardization).”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Board Testing</a:t>
            </a:r>
          </a:p>
          <a:p>
            <a:pPr lvl="1"/>
            <a:r>
              <a:rPr lang="en-US" sz="2000" dirty="0"/>
              <a:t>Power Testing (&lt;250mA at 3.7V)</a:t>
            </a:r>
          </a:p>
          <a:p>
            <a:pPr lvl="2"/>
            <a:r>
              <a:rPr lang="en-US" sz="1600" dirty="0"/>
              <a:t>Test how much power our board will take during load.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Make sure the sensors are talking appropriately to the ESP32.</a:t>
            </a:r>
          </a:p>
          <a:p>
            <a:r>
              <a:rPr lang="en-US" sz="2400" dirty="0"/>
              <a:t>Code Testing</a:t>
            </a:r>
          </a:p>
          <a:p>
            <a:pPr lvl="1"/>
            <a:r>
              <a:rPr lang="en-US" sz="2000" dirty="0" err="1"/>
              <a:t>WiFi</a:t>
            </a:r>
            <a:r>
              <a:rPr lang="en-US" sz="2000" dirty="0"/>
              <a:t> Range Testing</a:t>
            </a:r>
          </a:p>
          <a:p>
            <a:pPr lvl="2"/>
            <a:r>
              <a:rPr lang="en-US" sz="1600" dirty="0"/>
              <a:t>Test Range we can receive from the ESP using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lvl="1"/>
            <a:r>
              <a:rPr lang="en-US" sz="2000" dirty="0"/>
              <a:t>Sensor Testing</a:t>
            </a:r>
          </a:p>
          <a:p>
            <a:pPr lvl="2"/>
            <a:r>
              <a:rPr lang="en-US" sz="1600" dirty="0"/>
              <a:t>Import fake data into sensors to make sure they are processing data correctly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USB Testing</a:t>
            </a:r>
          </a:p>
          <a:p>
            <a:pPr lvl="2"/>
            <a:r>
              <a:rPr lang="en-US" sz="1400" dirty="0"/>
              <a:t>Make sure flight data can export via USB-C.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- $3.98</a:t>
            </a:r>
          </a:p>
          <a:p>
            <a:pPr lvl="1"/>
            <a:r>
              <a:rPr lang="en-US" sz="1800" dirty="0"/>
              <a:t>2 2-Pin Screw Terminal -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JLCPCB &amp; Assembly: $124.82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16DFB-40EC-FEA7-B656-5788809C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3" y="1695661"/>
            <a:ext cx="11957865" cy="46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Feasibility Assessment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6E6CB-41E7-28A9-BCF8-1093A02C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28" y="692881"/>
            <a:ext cx="6894576" cy="17064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2711882"/>
            <a:ext cx="6894576" cy="3509435"/>
          </a:xfrm>
        </p:spPr>
        <p:txBody>
          <a:bodyPr anchor="t">
            <a:normAutofit/>
          </a:bodyPr>
          <a:lstStyle/>
          <a:p>
            <a:r>
              <a:rPr lang="en-US" sz="1800" dirty="0"/>
              <a:t>Feasibility</a:t>
            </a:r>
          </a:p>
          <a:p>
            <a:pPr lvl="1"/>
            <a:r>
              <a:rPr lang="en-US" sz="1800" dirty="0"/>
              <a:t>So far, this project has been doable.</a:t>
            </a:r>
          </a:p>
          <a:p>
            <a:pPr lvl="1"/>
            <a:r>
              <a:rPr lang="en-US" sz="1800" dirty="0"/>
              <a:t>Team works well together to accomplish goals.</a:t>
            </a:r>
          </a:p>
          <a:p>
            <a:pPr lvl="1"/>
            <a:r>
              <a:rPr lang="en-US" sz="1800" dirty="0"/>
              <a:t>Only issue so far is being over budget.</a:t>
            </a:r>
          </a:p>
          <a:p>
            <a:r>
              <a:rPr lang="en-US" sz="1800" dirty="0"/>
              <a:t>Risks</a:t>
            </a:r>
          </a:p>
          <a:p>
            <a:pPr lvl="1"/>
            <a:r>
              <a:rPr lang="en-US" sz="1800" dirty="0"/>
              <a:t>Drop in communication</a:t>
            </a:r>
          </a:p>
          <a:p>
            <a:pPr lvl="2"/>
            <a:r>
              <a:rPr lang="en-US" sz="1800" dirty="0"/>
              <a:t>We have communicated well so far with needs and issues.</a:t>
            </a:r>
          </a:p>
          <a:p>
            <a:pPr lvl="1"/>
            <a:r>
              <a:rPr lang="en-US" sz="1800" dirty="0"/>
              <a:t>Watch for burnout</a:t>
            </a:r>
          </a:p>
          <a:p>
            <a:pPr lvl="2"/>
            <a:r>
              <a:rPr lang="en-US" sz="1800" dirty="0"/>
              <a:t>We have shot out the gate fast, we want to keep it up.</a:t>
            </a:r>
          </a:p>
          <a:p>
            <a:pPr lvl="1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 dirty="0"/>
              <a:t>Objectives</a:t>
            </a:r>
          </a:p>
        </p:txBody>
      </p:sp>
      <p:pic>
        <p:nvPicPr>
          <p:cNvPr id="7" name="Picture 6" descr="A hand holding a small green device&#10;&#10;Description automatically generated">
            <a:extLst>
              <a:ext uri="{FF2B5EF4-FFF2-40B4-BE49-F238E27FC236}">
                <a16:creationId xmlns:a16="http://schemas.microsoft.com/office/drawing/2014/main" id="{2129035C-56E2-B839-0E1F-57D66093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/>
          <a:stretch/>
        </p:blipFill>
        <p:spPr>
          <a:xfrm rot="5400000">
            <a:off x="571500" y="1595746"/>
            <a:ext cx="5577840" cy="3666507"/>
          </a:xfrm>
          <a:prstGeom prst="rect">
            <a:avLst/>
          </a:prstGeom>
        </p:spPr>
      </p:pic>
      <p:sp>
        <p:nvSpPr>
          <p:cNvPr id="4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/>
              <a:t> or data export USB.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55161-1E84-7CF0-EF01-A60208EF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5DC-4C54-A299-6FBB-98861EB4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51D5-6BC1-1274-8E2F-F3C8FF70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“I2C-bus specification and user manual,” vol. 2021, 2021.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“The Standard : Standard C++.” Accessed: Nov. 24, 2024. [Online]. Available: https://isocpp.org/std/the-standard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“IEEE Standards Association,” IEEE Standards Association. Accessed: Dec. 03, 2024. [Online]. Available: https://standards.ieee.org/ieee/802.11n/3952/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“ESP32-S3-WROOM-1  ESP32-S3-WROOM-1U  Datasheet Version 1.4.” Accessed: Dec. 03, 2024. [Online]. Available: https://www.espressif.com/sites/default/files/documentation/esp32-s3-wroom-1_wroom-1u_datasheet_en.pdf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“BNO08X Data Sheet.” 2023. Accessed: Dec. 03, 2024. [Online]. Available: https://www.mouser.com/datasheet/2/1480/BNO080_085_Datasheet-3196201.pdf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60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832312"/>
              </p:ext>
            </p:extLst>
          </p:nvPr>
        </p:nvGraphicFramePr>
        <p:xfrm>
          <a:off x="938944" y="1839542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Design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200"/>
              <a:t>Approach - Microcontroller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hip&#10;&#10;Description automatically generated">
            <a:extLst>
              <a:ext uri="{FF2B5EF4-FFF2-40B4-BE49-F238E27FC236}">
                <a16:creationId xmlns:a16="http://schemas.microsoft.com/office/drawing/2014/main" id="{42933467-C06B-052A-8BB0-69BCD4C6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2500" l="9783" r="89493">
                        <a14:foregroundMark x1="12319" y1="31667" x2="12319" y2="86111"/>
                        <a14:foregroundMark x1="12319" y1="86111" x2="24638" y2="92500"/>
                        <a14:foregroundMark x1="24638" y1="92500" x2="42029" y2="92222"/>
                        <a14:foregroundMark x1="42029" y1="92222" x2="77536" y2="92778"/>
                        <a14:foregroundMark x1="77536" y1="92778" x2="89493" y2="90278"/>
                        <a14:foregroundMark x1="89493" y1="90278" x2="89493" y2="34444"/>
                        <a14:foregroundMark x1="89493" y1="34444" x2="77174" y2="25833"/>
                        <a14:foregroundMark x1="77174" y1="25833" x2="81159" y2="18611"/>
                        <a14:foregroundMark x1="15217" y1="35000" x2="23188" y2="22500"/>
                        <a14:foregroundMark x1="23188" y1="22500" x2="35507" y2="21667"/>
                        <a14:foregroundMark x1="35507" y1="21667" x2="53986" y2="23889"/>
                        <a14:foregroundMark x1="53986" y1="23889" x2="69565" y2="20556"/>
                        <a14:foregroundMark x1="21014" y1="17222" x2="23913" y2="16111"/>
                        <a14:foregroundMark x1="20652" y1="14167" x2="20652" y2="13889"/>
                        <a14:foregroundMark x1="27536" y1="12500" x2="27536" y2="12500"/>
                        <a14:foregroundMark x1="12681" y1="10000" x2="57246" y2="8333"/>
                        <a14:foregroundMark x1="57246" y1="8333" x2="83696" y2="8889"/>
                        <a14:foregroundMark x1="12681" y1="86944" x2="12681" y2="86944"/>
                        <a14:foregroundMark x1="23188" y1="92500" x2="23188" y2="92500"/>
                        <a14:foregroundMark x1="65942" y1="92500" x2="65942" y2="92500"/>
                        <a14:foregroundMark x1="69203" y1="92500" x2="69203" y2="92500"/>
                        <a14:foregroundMark x1="75362" y1="92500" x2="75362" y2="92500"/>
                        <a14:foregroundMark x1="75362" y1="92500" x2="75362" y2="92500"/>
                        <a14:foregroundMark x1="63043" y1="92500" x2="63043" y2="92500"/>
                        <a14:foregroundMark x1="63043" y1="92222" x2="63043" y2="92222"/>
                        <a14:foregroundMark x1="63043" y1="92222" x2="63043" y2="92222"/>
                        <a14:foregroundMark x1="63406" y1="92222" x2="63768" y2="91944"/>
                        <a14:foregroundMark x1="63768" y1="91944" x2="63406" y2="92500"/>
                        <a14:foregroundMark x1="65942" y1="92222" x2="65942" y2="92222"/>
                        <a14:foregroundMark x1="77536" y1="92500" x2="77174" y2="92500"/>
                        <a14:foregroundMark x1="77174" y1="92500" x2="77174" y2="92500"/>
                        <a14:foregroundMark x1="77174" y1="92500" x2="77174" y2="92500"/>
                        <a14:backgroundMark x1="725" y1="20000" x2="725" y2="20000"/>
                        <a14:backgroundMark x1="2899" y1="20000" x2="3986" y2="20278"/>
                        <a14:backgroundMark x1="75362" y1="93333" x2="75362" y2="93333"/>
                        <a14:backgroundMark x1="75725" y1="93056" x2="75725" y2="93056"/>
                        <a14:backgroundMark x1="75000" y1="93056" x2="75000" y2="93056"/>
                        <a14:backgroundMark x1="75000" y1="93056" x2="75000" y2="93056"/>
                        <a14:backgroundMark x1="69928" y1="93056" x2="69928" y2="93056"/>
                        <a14:backgroundMark x1="26812" y1="93056" x2="26812" y2="9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679" y="299509"/>
            <a:ext cx="4798553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ESP32-S3-WROOM-1 Module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Contains ESP32-S3 dual core SOC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Build in Antenna with Impedance matching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Makes dropping MCU onto board easier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Plethora of free and open SDK’s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Need for external flash to store flight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Approach – PCB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005DF20-3C7C-68EF-C906-06588506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2995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2DD-EDA6-8488-10F1-2395F52A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D559-B073-D481-7628-51261A02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711F19B-43F3-3C14-D1A9-EC610D06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 dirty="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608" y="1714015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1121</Words>
  <Application>Microsoft Office PowerPoint</Application>
  <PresentationFormat>Widescreen</PresentationFormat>
  <Paragraphs>272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– PCB Design</vt:lpstr>
      <vt:lpstr>PowerPoint Presentation</vt:lpstr>
      <vt:lpstr>Approach - Power Efficiency </vt:lpstr>
      <vt:lpstr>Approach - IMU</vt:lpstr>
      <vt:lpstr>PowerPoint Presentation</vt:lpstr>
      <vt:lpstr>Approach – Code Block Diagram </vt:lpstr>
      <vt:lpstr>Approach - Webpage</vt:lpstr>
      <vt:lpstr>Approach - Standards</vt:lpstr>
      <vt:lpstr>Verification Plan</vt:lpstr>
      <vt:lpstr>Testing Board</vt:lpstr>
      <vt:lpstr>Budget</vt:lpstr>
      <vt:lpstr>Gantt Chart</vt:lpstr>
      <vt:lpstr>Work Breakdown</vt:lpstr>
      <vt:lpstr>Feasibility Assessment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Nathan Emerson</cp:lastModifiedBy>
  <cp:revision>78</cp:revision>
  <dcterms:created xsi:type="dcterms:W3CDTF">2024-09-25T15:50:33Z</dcterms:created>
  <dcterms:modified xsi:type="dcterms:W3CDTF">2024-12-05T05:55:35Z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