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73" r:id="rId11"/>
    <p:sldId id="268" r:id="rId12"/>
    <p:sldId id="269" r:id="rId13"/>
    <p:sldId id="270" r:id="rId14"/>
    <p:sldId id="274" r:id="rId15"/>
    <p:sldId id="262" r:id="rId16"/>
    <p:sldId id="271" r:id="rId17"/>
    <p:sldId id="263" r:id="rId18"/>
    <p:sldId id="272" r:id="rId19"/>
    <p:sldId id="264" r:id="rId20"/>
    <p:sldId id="265" r:id="rId21"/>
    <p:sldId id="26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A765A-6406-4451-AB9D-F4E704F36BB7}" v="24" dt="2024-09-27T16:26:04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27" autoAdjust="0"/>
  </p:normalViewPr>
  <p:slideViewPr>
    <p:cSldViewPr snapToGrid="0">
      <p:cViewPr varScale="1">
        <p:scale>
          <a:sx n="60" d="100"/>
          <a:sy n="60" d="100"/>
        </p:scale>
        <p:origin x="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E7EF-75D0-4DB7-BD1A-FC94188B405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B86DD-1E4E-4BA9-90B9-02C65521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B86DD-1E4E-4BA9-90B9-02C65521F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2FA-27CC-E8A9-983C-E4348546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853A2-CB3D-65EF-2CF2-AEF96210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4E98-00B2-445B-5E2F-8FECFE96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0435-E53C-10A0-95F8-5AB235B6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8E7-62F5-2449-5DD6-3BA720AD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DEB-9C49-16F3-DE34-2240CE8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39B3E-C000-0F7A-45FA-DD05CBEE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DACA-B4CA-9AFC-877F-C96C80D4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87C-0BEF-250A-4582-BCE9648D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807F-FC06-48FB-968B-3E8F1CFD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2197E-1170-1D69-890B-DDF86D73E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3B78-0D4A-52D9-91E6-9A2B45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DA0-065E-5C20-D66E-20B28F47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B81F-B802-3190-9FAF-FCB1272D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0B50-0A12-B002-7B5C-D7F1D61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EC2-5C0B-7843-54D0-A19C287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387-16A8-03EB-A924-FF1AE73A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83A4-A824-0A2A-6A5E-7F290679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E0F1-E6CD-D566-8235-BE54421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3A30-E3CE-670C-65BA-79E8BAC1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ACE-BA0D-0D0E-641C-BBC801D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B03B-19F9-48AD-9C2E-C62A49F7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F3E-59DF-E308-D7FA-6C5824F4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56B8-3102-D68E-CCC2-B805975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8C50-F2BC-D6F7-10D8-B9852A52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E4D1-3321-5098-B9EB-EE0B88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8834-CE9F-4190-5C69-A2AEC5372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EC2A-98BD-F34D-EB91-E4143B7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97EA-7189-7104-54FA-88695906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6AD6D-86E0-DD9E-AC66-473B851D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7DFF-EE75-8496-86E9-8CD4FFF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10AC-DDC6-FA32-8E01-5AD4D17A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636B-25AA-2DFE-27BF-BFF66F95F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19F2-049D-5F5A-119C-73CA22B8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0B15B-CB9C-40F8-5981-18F950B1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013A7-E4BF-789D-CA7D-9F228E009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22EBD-7FC6-1B23-837C-62DF5C2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D03B-9BD0-BFB8-3C71-430E36CD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FCCD8-1C14-BDA8-02DF-9C68CAE0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3F0-7EB2-DDF0-C667-E0FA789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4B26-4EA4-D9B0-A2C2-31DCD155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DE74-F0F9-0079-F3C5-35289B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81B18-33BB-992D-BBB8-DB1A3F1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3761-1AC6-B459-7B87-219E6169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7CCB6-9835-1882-21EC-6C074F98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160F-2BC5-5D70-C8CB-519CC5BA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32E-B06C-D25F-542F-8ECFC51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E1C2-A87B-3AF2-41C4-3AFC61712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283-A86E-9BCE-3E70-598629B1D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D767-5996-1ADC-5B81-7D495481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C009-B024-0931-6A2C-62494C1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E5F29-1ACA-2D1A-D626-073C1EF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51C-0462-D959-D4C9-DDB791F3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2230-3F8A-6DD9-4421-0ED9D5ED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D5B3-3B9B-2D77-B1F3-A9A6CB0B8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102F-776A-7B99-5783-4CCFE1C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A21A-B890-4700-B57E-1CFFBFCC963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B3F-32F7-B97B-2219-F43B0AF7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B8EDB-EB2C-E30C-83F4-39D38CC7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458B-26D5-F146-B3D0-E836884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A358-9D92-1CCD-4358-36CF47CD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7998-374E-FABF-A32B-0A087F96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9A21A-B890-4700-B57E-1CFFBFCC9631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927-A4DE-BADF-894F-DF0A2849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241C-C4FB-0DDA-B08D-4AD91CD6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8518-E225-401D-B95D-8B184C396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DA3A3-6764-3C85-826A-925CDB35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/>
              <a:t>Rocket</a:t>
            </a:r>
            <a:br>
              <a:rPr lang="en-US" sz="5000"/>
            </a:br>
            <a:r>
              <a:rPr lang="en-US" sz="5000"/>
              <a:t>Flight Computer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C884-E203-B8F3-FB9F-82D513DB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u="sng"/>
              <a:t>Team Apogeenius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Tannyr Singleterry (L)(CMPEN)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Gannon Bird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Ethan Benne (EE)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/>
              <a:t>Nathan Emerson (CMPEN)</a:t>
            </a:r>
          </a:p>
        </p:txBody>
      </p:sp>
      <p:pic>
        <p:nvPicPr>
          <p:cNvPr id="11" name="Picture 10" descr="A person holding a blue object&#10;&#10;Description automatically generated">
            <a:extLst>
              <a:ext uri="{FF2B5EF4-FFF2-40B4-BE49-F238E27FC236}">
                <a16:creationId xmlns:a16="http://schemas.microsoft.com/office/drawing/2014/main" id="{B79D0DCF-9371-8D4A-8A2B-38899EF57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0" r="-1" b="1035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87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835D6-79A2-6CF4-AD99-75712CE9F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E0E88-B439-C01F-99A1-A67E95DF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Webpage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656F-DBDA-B539-9566-AE0A10B7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Use ESP-Dash for fast and easy data visualization.</a:t>
            </a:r>
          </a:p>
          <a:p>
            <a:r>
              <a:rPr lang="en-US" sz="2200" dirty="0"/>
              <a:t>Picture to the right is of the Purple Roller ESP-Dash.</a:t>
            </a:r>
          </a:p>
          <a:p>
            <a:r>
              <a:rPr lang="en-US" sz="2200" dirty="0"/>
              <a:t>Still testing with ESP32-S3 development boards.</a:t>
            </a:r>
          </a:p>
        </p:txBody>
      </p:sp>
    </p:spTree>
    <p:extLst>
      <p:ext uri="{BB962C8B-B14F-4D97-AF65-F5344CB8AC3E}">
        <p14:creationId xmlns:p14="http://schemas.microsoft.com/office/powerpoint/2010/main" val="2052239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92D42-466E-0E4A-97E5-953C5488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Standards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B53A-A252-C319-B23D-F3D4C51B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I2C – Use I2C for barometer</a:t>
            </a:r>
          </a:p>
          <a:p>
            <a:r>
              <a:rPr lang="en-US" sz="2200" dirty="0"/>
              <a:t>SPI – Use SPI for IMU, Flash, and High G Accelerometer </a:t>
            </a:r>
            <a:endParaRPr lang="en-US" sz="1800" dirty="0"/>
          </a:p>
          <a:p>
            <a:r>
              <a:rPr lang="en-US" sz="2200" dirty="0"/>
              <a:t>Wi-Fi – 802.11b/g/n Handled by the ESP32-S3</a:t>
            </a:r>
          </a:p>
          <a:p>
            <a:r>
              <a:rPr lang="en-US" sz="2200" dirty="0"/>
              <a:t>No RF certification since ESP32-S3 is already certified.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642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27009-FED7-C088-9561-02FF4F03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Procedure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A5FC-731E-2A72-BC74-745B3308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98130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493CF-AA83-E5D3-C9E0-B7D3988E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Testing Board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D345-D2BF-6E5E-484D-68E8E0B9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Large breakout of all sensors to allow for code development on hardware</a:t>
            </a:r>
          </a:p>
          <a:p>
            <a:r>
              <a:rPr lang="en-US" sz="2200" dirty="0"/>
              <a:t>Includes additional debug buttons, LEDs, and jumper configurable connections for testing</a:t>
            </a:r>
          </a:p>
          <a:p>
            <a:r>
              <a:rPr lang="en-US" sz="2200" dirty="0"/>
              <a:t>All extra µC pins expressed to Headers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AEC40-AE84-18CF-D3C4-90FD7527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08144"/>
            <a:ext cx="6903720" cy="36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5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9229B-0F8D-F692-ABCF-791419D4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Verification Plan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71E1-7B60-4352-8E96-48BDB05A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Test that shit</a:t>
            </a:r>
          </a:p>
        </p:txBody>
      </p:sp>
    </p:spTree>
    <p:extLst>
      <p:ext uri="{BB962C8B-B14F-4D97-AF65-F5344CB8AC3E}">
        <p14:creationId xmlns:p14="http://schemas.microsoft.com/office/powerpoint/2010/main" val="49865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07065-32DC-739E-03E0-40E8F07A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Budget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4596-B68B-CE2F-E35F-92131509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Digi-Key Order: Total = $42.49</a:t>
            </a:r>
          </a:p>
          <a:p>
            <a:pPr lvl="1"/>
            <a:r>
              <a:rPr lang="en-US" sz="1800" dirty="0"/>
              <a:t>2 IMU – $29.46</a:t>
            </a:r>
          </a:p>
          <a:p>
            <a:pPr lvl="1"/>
            <a:r>
              <a:rPr lang="en-US" sz="1800" dirty="0"/>
              <a:t>2 6-Pin Screw Terminal = $3.98</a:t>
            </a:r>
          </a:p>
          <a:p>
            <a:pPr lvl="1"/>
            <a:r>
              <a:rPr lang="en-US" sz="1800" dirty="0"/>
              <a:t>2 2-Pin Screw Terminal = $2.06</a:t>
            </a:r>
          </a:p>
          <a:p>
            <a:pPr lvl="1"/>
            <a:r>
              <a:rPr lang="en-US" sz="1800" dirty="0"/>
              <a:t>Shipping - $6.99</a:t>
            </a:r>
          </a:p>
          <a:p>
            <a:r>
              <a:rPr lang="en-US" sz="2200" dirty="0"/>
              <a:t>JLC Assembly: Total ~ $120</a:t>
            </a:r>
          </a:p>
          <a:p>
            <a:pPr lvl="1"/>
            <a:r>
              <a:rPr lang="en-US" sz="1800" dirty="0">
                <a:highlight>
                  <a:srgbClr val="FFFF00"/>
                </a:highlight>
              </a:rPr>
              <a:t>Get from Mayumi</a:t>
            </a:r>
          </a:p>
          <a:p>
            <a:r>
              <a:rPr lang="en-US" sz="2200" dirty="0"/>
              <a:t>Parts on Hand</a:t>
            </a:r>
            <a:endParaRPr lang="en-US" sz="1800" dirty="0"/>
          </a:p>
          <a:p>
            <a:pPr lvl="1"/>
            <a:r>
              <a:rPr lang="en-US" sz="1800" dirty="0"/>
              <a:t>2 ESP32-S3-WROOM-1-N8</a:t>
            </a:r>
          </a:p>
          <a:p>
            <a:pPr lvl="1"/>
            <a:r>
              <a:rPr lang="en-US" sz="1800" dirty="0"/>
              <a:t>2 USB-C Connectors</a:t>
            </a:r>
          </a:p>
          <a:p>
            <a:r>
              <a:rPr lang="en-US" sz="2200" dirty="0"/>
              <a:t>Price for 5 boards (2 assembled) ~ $165</a:t>
            </a:r>
          </a:p>
        </p:txBody>
      </p:sp>
    </p:spTree>
    <p:extLst>
      <p:ext uri="{BB962C8B-B14F-4D97-AF65-F5344CB8AC3E}">
        <p14:creationId xmlns:p14="http://schemas.microsoft.com/office/powerpoint/2010/main" val="756679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9264F-CC1A-0CE1-839C-3FB36B5A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Gantt Chart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FAAD-8C64-DD5C-0908-8EA6B0B1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Tannyr</a:t>
            </a:r>
          </a:p>
        </p:txBody>
      </p:sp>
    </p:spTree>
    <p:extLst>
      <p:ext uri="{BB962C8B-B14F-4D97-AF65-F5344CB8AC3E}">
        <p14:creationId xmlns:p14="http://schemas.microsoft.com/office/powerpoint/2010/main" val="69781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6BA9D-0BB2-B4F5-FB89-55C16D71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Work Breakdown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57F9-C7EB-B368-8DEC-64960DBA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R = Responsible</a:t>
            </a:r>
          </a:p>
          <a:p>
            <a:pPr marL="0" indent="0">
              <a:buNone/>
            </a:pPr>
            <a:r>
              <a:rPr lang="en-US" sz="2200" dirty="0"/>
              <a:t>A = Assisting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6C5C07-E504-E7D5-2473-5CEA1C1EF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08068"/>
              </p:ext>
            </p:extLst>
          </p:nvPr>
        </p:nvGraphicFramePr>
        <p:xfrm>
          <a:off x="4804807" y="640080"/>
          <a:ext cx="6602700" cy="5577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5036">
                  <a:extLst>
                    <a:ext uri="{9D8B030D-6E8A-4147-A177-3AD203B41FA5}">
                      <a16:colId xmlns:a16="http://schemas.microsoft.com/office/drawing/2014/main" val="567502455"/>
                    </a:ext>
                  </a:extLst>
                </a:gridCol>
                <a:gridCol w="2175480">
                  <a:extLst>
                    <a:ext uri="{9D8B030D-6E8A-4147-A177-3AD203B41FA5}">
                      <a16:colId xmlns:a16="http://schemas.microsoft.com/office/drawing/2014/main" val="4212833163"/>
                    </a:ext>
                  </a:extLst>
                </a:gridCol>
                <a:gridCol w="875063">
                  <a:extLst>
                    <a:ext uri="{9D8B030D-6E8A-4147-A177-3AD203B41FA5}">
                      <a16:colId xmlns:a16="http://schemas.microsoft.com/office/drawing/2014/main" val="606609323"/>
                    </a:ext>
                  </a:extLst>
                </a:gridCol>
                <a:gridCol w="980480">
                  <a:extLst>
                    <a:ext uri="{9D8B030D-6E8A-4147-A177-3AD203B41FA5}">
                      <a16:colId xmlns:a16="http://schemas.microsoft.com/office/drawing/2014/main" val="2671848453"/>
                    </a:ext>
                  </a:extLst>
                </a:gridCol>
                <a:gridCol w="916396">
                  <a:extLst>
                    <a:ext uri="{9D8B030D-6E8A-4147-A177-3AD203B41FA5}">
                      <a16:colId xmlns:a16="http://schemas.microsoft.com/office/drawing/2014/main" val="1681580260"/>
                    </a:ext>
                  </a:extLst>
                </a:gridCol>
                <a:gridCol w="800245">
                  <a:extLst>
                    <a:ext uri="{9D8B030D-6E8A-4147-A177-3AD203B41FA5}">
                      <a16:colId xmlns:a16="http://schemas.microsoft.com/office/drawing/2014/main" val="4088735491"/>
                    </a:ext>
                  </a:extLst>
                </a:gridCol>
              </a:tblGrid>
              <a:tr h="282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 #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Tannyr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Gannon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Nathan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Ethan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939162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Designing PCB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537917514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Footprints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41967640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Schematics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9636039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ESP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66617243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Power and USB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54942511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IMU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24149370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1biv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Barometer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0548083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High G Accelerometer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923910419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Flash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25542427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1bvii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Debug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13459416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1c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PCB Layout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4263340238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---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3544019106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Flight Software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231948931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Data Visualization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932938436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Communicating with Client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669048899"/>
                  </a:ext>
                </a:extLst>
              </a:tr>
              <a:tr h="5293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Possible Board Assembly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26814812"/>
                  </a:ext>
                </a:extLst>
              </a:tr>
              <a:tr h="28244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Testing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513" marR="86513" marT="0" marB="0"/>
                </a:tc>
                <a:extLst>
                  <a:ext uri="{0D108BD9-81ED-4DB2-BD59-A6C34878D82A}">
                    <a16:rowId xmlns:a16="http://schemas.microsoft.com/office/drawing/2014/main" val="103196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94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27C4-F89D-CFE7-2F18-9B5E3A72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Feasibility Assessment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B586-525F-7119-210E-93808F43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Feasibility</a:t>
            </a:r>
          </a:p>
          <a:p>
            <a:pPr lvl="1"/>
            <a:r>
              <a:rPr lang="en-US" sz="2800" dirty="0"/>
              <a:t>So far, this project has been doable.</a:t>
            </a:r>
          </a:p>
          <a:p>
            <a:pPr lvl="1"/>
            <a:r>
              <a:rPr lang="en-US" sz="2800" dirty="0"/>
              <a:t>Team works well together to accomplish goals.</a:t>
            </a:r>
          </a:p>
          <a:p>
            <a:pPr lvl="1"/>
            <a:r>
              <a:rPr lang="en-US" sz="2800" dirty="0"/>
              <a:t>Only issue so far is being over budget.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sz="2800" dirty="0"/>
              <a:t>Drop in communication</a:t>
            </a:r>
          </a:p>
          <a:p>
            <a:pPr lvl="2"/>
            <a:r>
              <a:rPr lang="en-US" sz="2800" dirty="0"/>
              <a:t>We have communicated well so far with needs and issues.</a:t>
            </a:r>
          </a:p>
          <a:p>
            <a:pPr lvl="1"/>
            <a:r>
              <a:rPr lang="en-US" sz="2800" dirty="0"/>
              <a:t>Watch for burnout</a:t>
            </a:r>
          </a:p>
          <a:p>
            <a:pPr lvl="2"/>
            <a:r>
              <a:rPr lang="en-US" sz="2800" dirty="0"/>
              <a:t>We have shot out the gate fast, we want to keep it up.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709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97C0A9-1672-CEC7-EEEE-0737C09CADF8}"/>
              </a:ext>
            </a:extLst>
          </p:cNvPr>
          <p:cNvSpPr txBox="1"/>
          <p:nvPr/>
        </p:nvSpPr>
        <p:spPr>
          <a:xfrm>
            <a:off x="96927" y="6444022"/>
            <a:ext cx="8388312" cy="32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Image Credit: https://ffden-2.phys.uaf.edu/webproj/211_fall_2014/Adam_Kurzbard/Adam_Kurzbard/Page4.html</a:t>
            </a:r>
          </a:p>
        </p:txBody>
      </p:sp>
      <p:pic>
        <p:nvPicPr>
          <p:cNvPr id="1026" name="Picture 2" descr="apogee">
            <a:extLst>
              <a:ext uri="{FF2B5EF4-FFF2-40B4-BE49-F238E27FC236}">
                <a16:creationId xmlns:a16="http://schemas.microsoft.com/office/drawing/2014/main" id="{C1A6552C-E9B2-93E9-73A9-4B224288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818" y="2850727"/>
            <a:ext cx="2071388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E8599-21D5-6724-1C3A-9E8EDA7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81" y="401822"/>
            <a:ext cx="6024237" cy="302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64539-5F83-BD6F-7FED-A7FD3664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88" y="4189532"/>
            <a:ext cx="5022846" cy="12808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208223-617C-7561-6936-231B7337ED33}"/>
              </a:ext>
            </a:extLst>
          </p:cNvPr>
          <p:cNvSpPr txBox="1">
            <a:spLocks/>
          </p:cNvSpPr>
          <p:nvPr/>
        </p:nvSpPr>
        <p:spPr>
          <a:xfrm>
            <a:off x="1291991" y="85928"/>
            <a:ext cx="3734014" cy="2564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886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75319-DCBD-C53A-118E-BF8F5E5A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Objectives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CDEB-6882-22BF-55E9-76D9F9E5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Design and build a traditional flight computer for Wildcat Rocketry</a:t>
            </a:r>
          </a:p>
          <a:p>
            <a:r>
              <a:rPr lang="en-US" sz="2200" dirty="0"/>
              <a:t>Be able to receive data during flight.</a:t>
            </a:r>
          </a:p>
          <a:p>
            <a:r>
              <a:rPr lang="en-US" sz="2200" dirty="0"/>
              <a:t>Accurately display flight data via </a:t>
            </a:r>
            <a:r>
              <a:rPr lang="en-US" sz="2200" dirty="0" err="1"/>
              <a:t>WiFi</a:t>
            </a:r>
            <a:r>
              <a:rPr lang="en-US" sz="2200" dirty="0"/>
              <a:t> or data export USB.</a:t>
            </a:r>
          </a:p>
          <a:p>
            <a:endParaRPr lang="en-US" sz="2200" dirty="0"/>
          </a:p>
          <a:p>
            <a:r>
              <a:rPr lang="en-US" sz="2200" dirty="0"/>
              <a:t>POSSIBLY ADD PICTURE</a:t>
            </a:r>
          </a:p>
        </p:txBody>
      </p:sp>
    </p:spTree>
    <p:extLst>
      <p:ext uri="{BB962C8B-B14F-4D97-AF65-F5344CB8AC3E}">
        <p14:creationId xmlns:p14="http://schemas.microsoft.com/office/powerpoint/2010/main" val="127299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B6678-86F3-DEE0-4BFF-8E2165BC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Significance and Novelty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BFC5-60FE-0F8E-8B7F-593EFBD8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Wildcat Rocketry has tried doing various flight computer before to varying degrees of success. None of them either being fully functional or going past one revision.</a:t>
            </a:r>
          </a:p>
          <a:p>
            <a:r>
              <a:rPr lang="en-US" sz="2200" dirty="0"/>
              <a:t>Wildcat Rocketry this year is taking a step back from trying to design a traditional flight computer and is going towards long range tracking problem solving.</a:t>
            </a:r>
          </a:p>
          <a:p>
            <a:r>
              <a:rPr lang="en-US" sz="2200" dirty="0"/>
              <a:t>This project is to make a dedicated flight computer for Wildcat Rocketry to use or build upon later.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004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D2120-5116-F2D8-9BA1-4DE7BAB9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Requirements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8E47-FDEB-3871-8686-CA2C9861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590E39F1-C1DF-5D74-20A5-1888BB74C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159106"/>
              </p:ext>
            </p:extLst>
          </p:nvPr>
        </p:nvGraphicFramePr>
        <p:xfrm>
          <a:off x="838200" y="1929384"/>
          <a:ext cx="10311063" cy="4403971"/>
        </p:xfrm>
        <a:graphic>
          <a:graphicData uri="http://schemas.openxmlformats.org/drawingml/2006/table">
            <a:tbl>
              <a:tblPr/>
              <a:tblGrid>
                <a:gridCol w="872475">
                  <a:extLst>
                    <a:ext uri="{9D8B030D-6E8A-4147-A177-3AD203B41FA5}">
                      <a16:colId xmlns:a16="http://schemas.microsoft.com/office/drawing/2014/main" val="358797537"/>
                    </a:ext>
                  </a:extLst>
                </a:gridCol>
                <a:gridCol w="2835542">
                  <a:extLst>
                    <a:ext uri="{9D8B030D-6E8A-4147-A177-3AD203B41FA5}">
                      <a16:colId xmlns:a16="http://schemas.microsoft.com/office/drawing/2014/main" val="1441499404"/>
                    </a:ext>
                  </a:extLst>
                </a:gridCol>
                <a:gridCol w="6603046">
                  <a:extLst>
                    <a:ext uri="{9D8B030D-6E8A-4147-A177-3AD203B41FA5}">
                      <a16:colId xmlns:a16="http://schemas.microsoft.com/office/drawing/2014/main" val="1940263452"/>
                    </a:ext>
                  </a:extLst>
                </a:gridCol>
              </a:tblGrid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Requirement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9999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Input Voltage and Current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2S LiPo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10998"/>
                  </a:ext>
                </a:extLst>
              </a:tr>
              <a:tr h="880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Minimize Power Use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Desgin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Goal: The longer we can power the board the better. Minimum of 2  hours of battery life. Would like 3-4 hours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886383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100 grams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0145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 3 in width, 4 in length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42622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$200 or less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75595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Logging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Store at least three flights worth of data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30614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Processing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process data from sensors into readable flight data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64296"/>
                  </a:ext>
                </a:extLst>
              </a:tr>
              <a:tr h="440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5.b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Export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 able to export that data over serial or visualize over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WiFi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4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3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ACE76-5090-E75E-FBF2-1E2C6943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Approach - Microcontroller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FD64-6097-466B-ED24-F803620F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Gannon and Ethan</a:t>
            </a:r>
          </a:p>
        </p:txBody>
      </p:sp>
    </p:spTree>
    <p:extLst>
      <p:ext uri="{BB962C8B-B14F-4D97-AF65-F5344CB8AC3E}">
        <p14:creationId xmlns:p14="http://schemas.microsoft.com/office/powerpoint/2010/main" val="121530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FAA24-6B9D-AC0B-D569-A5E35BB2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Approach - Power Efficiency 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A0C0B-ECD3-ABAC-800E-86B4F6A9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93381"/>
            <a:ext cx="6894576" cy="31887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EAAB-DF37-F36D-766F-8413B968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1700"/>
              <a:t>Limited consideration for Sensor Test Board</a:t>
            </a:r>
          </a:p>
          <a:p>
            <a:r>
              <a:rPr lang="en-US" sz="1700"/>
              <a:t>Currently using Ultra Low Dropout Linear Regulator </a:t>
            </a:r>
          </a:p>
          <a:p>
            <a:r>
              <a:rPr lang="en-US" sz="1700"/>
              <a:t>Once we have power consumption of sensor test board the need for a Switching Mode Power Supply (SMPS) Topology will be explored.</a:t>
            </a:r>
          </a:p>
        </p:txBody>
      </p:sp>
    </p:spTree>
    <p:extLst>
      <p:ext uri="{BB962C8B-B14F-4D97-AF65-F5344CB8AC3E}">
        <p14:creationId xmlns:p14="http://schemas.microsoft.com/office/powerpoint/2010/main" val="174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AD6F7-BC38-4892-3AFA-5698A84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Approach - IMU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95B8-C627-F183-42FC-E37C168A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BNO085 – Intelligent 9-axis Inertial Measurement Unit (IMU)</a:t>
            </a:r>
          </a:p>
          <a:p>
            <a:pPr lvl="1"/>
            <a:r>
              <a:rPr lang="en-US" sz="2200" dirty="0"/>
              <a:t>Low G Accelerometer, Gyroscope, and Magnetometer</a:t>
            </a:r>
          </a:p>
          <a:p>
            <a:pPr lvl="1"/>
            <a:r>
              <a:rPr lang="en-US" sz="2200" dirty="0"/>
              <a:t>Contains on chip signal processing and filtering for 3D orientation and position</a:t>
            </a:r>
          </a:p>
          <a:p>
            <a:pPr lvl="1"/>
            <a:r>
              <a:rPr lang="en-US" sz="2200" dirty="0"/>
              <a:t>Supports additional sensors through secondary I2C bus connection</a:t>
            </a:r>
          </a:p>
          <a:p>
            <a:r>
              <a:rPr lang="en-US" sz="2200"/>
              <a:t>Used in application such as Tablets and VR/AR motion trackers</a:t>
            </a:r>
          </a:p>
          <a:p>
            <a:pPr lvl="1"/>
            <a:endParaRPr lang="en-US" sz="2200" dirty="0"/>
          </a:p>
        </p:txBody>
      </p:sp>
      <p:pic>
        <p:nvPicPr>
          <p:cNvPr id="1026" name="Picture 2" descr="BNO085">
            <a:extLst>
              <a:ext uri="{FF2B5EF4-FFF2-40B4-BE49-F238E27FC236}">
                <a16:creationId xmlns:a16="http://schemas.microsoft.com/office/drawing/2014/main" id="{CC4CE727-D079-FFFA-34FC-806C7F4D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5963" y="329183"/>
            <a:ext cx="3429969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omputer screen shot of a circuit&#10;&#10;Description automatically generated">
            <a:extLst>
              <a:ext uri="{FF2B5EF4-FFF2-40B4-BE49-F238E27FC236}">
                <a16:creationId xmlns:a16="http://schemas.microsoft.com/office/drawing/2014/main" id="{9F63B1EE-859C-7168-CB55-9529C9B78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77" y="4079193"/>
            <a:ext cx="3538653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9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56271-F043-BF1C-6C2F-24D519B04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C87E-E5A9-694E-62DB-A34F561C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Approach – PCB Design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0206-C89A-547A-CF4C-4CA30390F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Designed in KiCAD, board manufactured and populated by JLCPCB</a:t>
            </a:r>
          </a:p>
          <a:p>
            <a:r>
              <a:rPr lang="en-US" sz="2200" dirty="0"/>
              <a:t>Hierarchical design, each member design at least one schematic</a:t>
            </a:r>
          </a:p>
          <a:p>
            <a:r>
              <a:rPr lang="en-US" sz="2200" dirty="0"/>
              <a:t>Switched from initial IMU pick to another to avoid level shifting data line</a:t>
            </a:r>
          </a:p>
        </p:txBody>
      </p:sp>
      <p:pic>
        <p:nvPicPr>
          <p:cNvPr id="5" name="Picture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D3012773-2183-4CA5-C708-D0CD447D1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47217"/>
            <a:ext cx="6903720" cy="47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9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272F61-320A-7B2D-0418-6BE491B5C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3C663-34EE-AD0C-3644-4A946BB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 – Code Block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5538A-12FB-7DE9-2D7F-81657C726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92" y="372965"/>
            <a:ext cx="6925856" cy="61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cae68-0ddc-43bb-9a29-52a0402d6cb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C84C2C2689F418E5BAD3CA70F51C1" ma:contentTypeVersion="15" ma:contentTypeDescription="Create a new document." ma:contentTypeScope="" ma:versionID="dfa36a507fa972b0dae0ef5557aeb3eb">
  <xsd:schema xmlns:xsd="http://www.w3.org/2001/XMLSchema" xmlns:xs="http://www.w3.org/2001/XMLSchema" xmlns:p="http://schemas.microsoft.com/office/2006/metadata/properties" xmlns:ns3="218cae68-0ddc-43bb-9a29-52a0402d6cb9" xmlns:ns4="703aeb73-56ce-48f3-9277-f60cff690132" targetNamespace="http://schemas.microsoft.com/office/2006/metadata/properties" ma:root="true" ma:fieldsID="cb78c5b39430d5080de0e1d97c12cd45" ns3:_="" ns4:_="">
    <xsd:import namespace="218cae68-0ddc-43bb-9a29-52a0402d6cb9"/>
    <xsd:import namespace="703aeb73-56ce-48f3-9277-f60cff6901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e68-0ddc-43bb-9a29-52a0402d6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eb73-56ce-48f3-9277-f60cff690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18F515-3D1B-44A5-8439-DF0479902099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218cae68-0ddc-43bb-9a29-52a0402d6cb9"/>
    <ds:schemaRef ds:uri="http://schemas.microsoft.com/office/2006/documentManagement/types"/>
    <ds:schemaRef ds:uri="http://schemas.microsoft.com/office/infopath/2007/PartnerControls"/>
    <ds:schemaRef ds:uri="703aeb73-56ce-48f3-9277-f60cff690132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A69843A-82BD-41BC-9CFD-7A6BCBCF50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58B037-F10E-47D7-816C-415ABC0E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cae68-0ddc-43bb-9a29-52a0402d6cb9"/>
    <ds:schemaRef ds:uri="703aeb73-56ce-48f3-9277-f60cff690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789</Words>
  <Application>Microsoft Office PowerPoint</Application>
  <PresentationFormat>Widescreen</PresentationFormat>
  <Paragraphs>215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Aptos Narrow</vt:lpstr>
      <vt:lpstr>Arial</vt:lpstr>
      <vt:lpstr>Office Theme</vt:lpstr>
      <vt:lpstr>Rocket Flight Computer</vt:lpstr>
      <vt:lpstr>Objectives</vt:lpstr>
      <vt:lpstr>Significance and Novelty</vt:lpstr>
      <vt:lpstr>Requirements</vt:lpstr>
      <vt:lpstr>Approach - Microcontroller</vt:lpstr>
      <vt:lpstr>Approach - Power Efficiency </vt:lpstr>
      <vt:lpstr>Approach - IMU</vt:lpstr>
      <vt:lpstr>Approach – PCB Design</vt:lpstr>
      <vt:lpstr>Approach – Code Block Diagram </vt:lpstr>
      <vt:lpstr>Approach - Webpage</vt:lpstr>
      <vt:lpstr>Approach - Standards</vt:lpstr>
      <vt:lpstr>Procedure</vt:lpstr>
      <vt:lpstr>Testing Board</vt:lpstr>
      <vt:lpstr>Verification Plan</vt:lpstr>
      <vt:lpstr>Budget</vt:lpstr>
      <vt:lpstr>Gantt Chart</vt:lpstr>
      <vt:lpstr>Work Breakdown</vt:lpstr>
      <vt:lpstr>Feasibility Assessment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Emerson</dc:creator>
  <cp:lastModifiedBy>Tannyr Singleterry</cp:lastModifiedBy>
  <cp:revision>60</cp:revision>
  <dcterms:created xsi:type="dcterms:W3CDTF">2024-09-25T15:50:33Z</dcterms:created>
  <dcterms:modified xsi:type="dcterms:W3CDTF">2024-11-19T16:13:35Z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0x0101009ADC84C2C2689F418E5BAD3CA70F51C1</vt:lpwstr>
  </property>
</Properties>
</file>