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56" r:id="rId5"/>
    <p:sldId id="263" r:id="rId6"/>
    <p:sldId id="269" r:id="rId7"/>
    <p:sldId id="262" r:id="rId8"/>
    <p:sldId id="272" r:id="rId9"/>
    <p:sldId id="261" r:id="rId10"/>
    <p:sldId id="265" r:id="rId11"/>
    <p:sldId id="260" r:id="rId12"/>
    <p:sldId id="270" r:id="rId13"/>
    <p:sldId id="264" r:id="rId14"/>
    <p:sldId id="259" r:id="rId15"/>
    <p:sldId id="257" r:id="rId16"/>
    <p:sldId id="267" r:id="rId17"/>
    <p:sldId id="271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DA765A-6406-4451-AB9D-F4E704F36BB7}" v="24" dt="2024-09-27T16:26:04.0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1307" autoAdjust="0"/>
  </p:normalViewPr>
  <p:slideViewPr>
    <p:cSldViewPr snapToGrid="0">
      <p:cViewPr varScale="1">
        <p:scale>
          <a:sx n="67" d="100"/>
          <a:sy n="67" d="100"/>
        </p:scale>
        <p:origin x="129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CE7EF-75D0-4DB7-BD1A-FC94188B4058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B86DD-1E4E-4BA9-90B9-02C65521F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92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Tannyr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160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Gannon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USB – Used for taking data from flight computer.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Microcontroller – ESP32 built in transceiver to get data via 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</a:rPr>
              <a:t>WiFi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Sensors – Uses SPI and I2C to communicate with board.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682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812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272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56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Tannyr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476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Tannyr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56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Tannyr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292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27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815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45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6304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Gannon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269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772FA-27CC-E8A9-983C-E43485467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7853A2-CB3D-65EF-2CF2-AEF9621061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A4E98-00B2-445B-5E2F-8FECFE96F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D0435-E53C-10A0-95F8-5AB235B67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5B8E7-62F5-2449-5DD6-3BA720AD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97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F8DEB-9C49-16F3-DE34-2240CE8A5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C39B3E-C000-0F7A-45FA-DD05CBEE5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0DACA-B4CA-9AFC-877F-C96C80D42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887C-0BEF-250A-4582-BCE9648D2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4807F-FC06-48FB-968B-3E8F1CFDD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9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C2197E-1170-1D69-890B-DDF86D73E1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823B78-0D4A-52D9-91E6-9A2B4522D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94DA0-065E-5C20-D66E-20B28F47E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EB81F-B802-3190-9FAF-FCB1272DF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70B50-0A12-B002-7B5C-D7F1D61B5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73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D2EC2-5C0B-7843-54D0-A19C28794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A2387-16A8-03EB-A924-FF1AE73A2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183A4-A824-0A2A-6A5E-7F2906797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DE0F1-E6CD-D566-8235-BE5442102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53A30-E3CE-670C-65BA-79E8BAC10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85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41ACE-BA0D-0D0E-641C-BBC801D38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BB03B-19F9-48AD-9C2E-C62A49F7A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40F3E-59DF-E308-D7FA-6C5824F4A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756B8-3102-D68E-CCC2-B80597591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38C50-F2BC-D6F7-10D8-B9852A52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68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AE4D1-3321-5098-B9EB-EE0B88D44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C8834-CE9F-4190-5C69-A2AEC5372D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95EC2A-98BD-F34D-EB91-E4143B794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897EA-7189-7104-54FA-886959067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6AD6D-86E0-DD9E-AC66-473B851DD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D07DFF-EE75-8496-86E9-8CD4FFFA3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7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610AC-DDC6-FA32-8E01-5AD4D17AC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8636B-25AA-2DFE-27BF-BFF66F95F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5319F2-049D-5F5A-119C-73CA22B80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20B15B-CB9C-40F8-5981-18F950B1D9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A013A7-E4BF-789D-CA7D-9F228E0092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22EBD-7FC6-1B23-837C-62DF5C281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BD03B-9BD0-BFB8-3C71-430E36CD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EFCCD8-1C14-BDA8-02DF-9C68CAE0A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06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013F0-7EB2-DDF0-C667-E0FA7899F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6D4B26-4EA4-D9B0-A2C2-31DCD155C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71DE74-F0F9-0079-F3C5-35289BDCF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C81B18-33BB-992D-BBB8-DB1A3F109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6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D73761-1AC6-B459-7B87-219E61699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7CCB6-9835-1882-21EC-6C074F98D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B160F-2BC5-5D70-C8CB-519CC5BA1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77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D32E-B06C-D25F-542F-8ECFC51EB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1E1C2-A87B-3AF2-41C4-3AFC61712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53283-A86E-9BCE-3E70-598629B1D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FD767-5996-1ADC-5B81-7D495481F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8C009-B024-0931-6A2C-62494C134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E5F29-1ACA-2D1A-D626-073C1EF2D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64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4451C-0462-D959-D4C9-DDB791F31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B22230-3F8A-6DD9-4421-0ED9D5ED31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8CD5B3-3B9B-2D77-B1F3-A9A6CB0B8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5102F-776A-7B99-5783-4CCFE1CD2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D1B3F-32F7-B97B-2219-F43B0AF7E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B8EDB-EB2C-E30C-83F4-39D38CC70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82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AB458B-26D5-F146-B3D0-E83688405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BA358-9D92-1CCD-4358-36CF47CD9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37998-374E-FABF-A32B-0A087F961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49A21A-B890-4700-B57E-1CFFBFCC9631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6F927-A4DE-BADF-894F-DF0A28495E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1241C-C4FB-0DDA-B08D-4AD91CD652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30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6DA3A3-6764-3C85-826A-925CDB35A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9" y="1525166"/>
            <a:ext cx="3734014" cy="2564253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Rocket</a:t>
            </a:r>
            <a:br>
              <a:rPr lang="en-US" sz="5400" dirty="0"/>
            </a:br>
            <a:r>
              <a:rPr lang="en-US" sz="5400" dirty="0"/>
              <a:t>Flight Computer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AC884-E203-B8F3-FB9F-82D513DB7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95783"/>
            <a:ext cx="3734014" cy="1893988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000" u="sng" dirty="0">
                <a:latin typeface="+mj-lt"/>
              </a:rPr>
              <a:t>Team Apogeenius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Tannyr Singleterry (L)(CMPEN)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Gannon Bird (EE)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Ethan Benne (EE)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Nathan Emerson (CMPEN)</a:t>
            </a: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person holding a blue object&#10;&#10;Description automatically generated">
            <a:extLst>
              <a:ext uri="{FF2B5EF4-FFF2-40B4-BE49-F238E27FC236}">
                <a16:creationId xmlns:a16="http://schemas.microsoft.com/office/drawing/2014/main" id="{B79D0DCF-9371-8D4A-8A2B-38899EF57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70" r="-1" b="10356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15875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02BB8-01E2-8330-AF3B-A60F3E480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Microcontroller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AC1E4-8DDB-4D15-9516-C3BA994C4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ESP32-C6: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Pros: User friendly, wireless connectivity, imbedded flash module built in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Cons: Higher Power Consumption, takes up more board space.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STM32F042F6: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Pros: Lower Power Consumption, Takes up small board space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Cons: Slower Clock Rate, low number of GPIO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ATMMEGA328P: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Pros: Takes up small board space, lower power consumption, same chip used in Arduino uno.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Cons: 8-bit Processor, Only decent number of GPIO</a:t>
            </a:r>
          </a:p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999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58CD2-045B-1678-36BB-865E2FF70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</a:t>
            </a:r>
          </a:p>
        </p:txBody>
      </p:sp>
      <p:pic>
        <p:nvPicPr>
          <p:cNvPr id="18" name="Content Placeholder 17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EA5F2ACD-8338-37B9-48E1-AD227DFE3B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090" y="851156"/>
            <a:ext cx="5038892" cy="5155688"/>
          </a:xfrm>
        </p:spPr>
      </p:pic>
    </p:spTree>
    <p:extLst>
      <p:ext uri="{BB962C8B-B14F-4D97-AF65-F5344CB8AC3E}">
        <p14:creationId xmlns:p14="http://schemas.microsoft.com/office/powerpoint/2010/main" val="1633736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A333E-5C75-96D2-6959-292C687D5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Cost/Budget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5FD38-A45D-7408-58B5-6DAAD75B6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Plan for two board revisions 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First one cheaper with buttons for debugging.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Second revision to improve design and fly.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First board Revision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PCB - $4.00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Temperature Sensor - $5.00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Microcontroller - $10.00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IMU - $30.00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Total for first revision: $49.00</a:t>
            </a:r>
          </a:p>
        </p:txBody>
      </p:sp>
    </p:spTree>
    <p:extLst>
      <p:ext uri="{BB962C8B-B14F-4D97-AF65-F5344CB8AC3E}">
        <p14:creationId xmlns:p14="http://schemas.microsoft.com/office/powerpoint/2010/main" val="982414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EEB9D-C258-6356-E64F-0226C0C1E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Feasibility Assessment/Risks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AF3FC-0E98-B368-78EC-704185C5E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Feasibility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This project is feasible in our eyes. We must make sure to communicate well and stay on top of everything.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We have a good group that covers each other weaknesses. We have a balance between EE and CMPEN.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Risks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Batteries</a:t>
            </a:r>
          </a:p>
          <a:p>
            <a:pPr lvl="2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Overheating and damage to batteries can be a fire hazards.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Over budget</a:t>
            </a:r>
          </a:p>
          <a:p>
            <a:pPr lvl="2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Underestimating price of various components and going over asking budget.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Vibration/Bad Flight</a:t>
            </a:r>
          </a:p>
          <a:p>
            <a:pPr lvl="2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If the rocket has a bad flight, it can rattle the electronics with vibrations.</a:t>
            </a:r>
          </a:p>
          <a:p>
            <a:pPr lvl="1"/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518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EEB9D-C258-6356-E64F-0226C0C1E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AF3FC-0E98-B368-78EC-704185C5E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Our Choice: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Design 1: Microcontroller (ESP-32)</a:t>
            </a:r>
          </a:p>
          <a:p>
            <a:pPr marL="457200" lvl="1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Friendly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Reliable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Familiar to our group</a:t>
            </a:r>
          </a:p>
        </p:txBody>
      </p:sp>
    </p:spTree>
    <p:extLst>
      <p:ext uri="{BB962C8B-B14F-4D97-AF65-F5344CB8AC3E}">
        <p14:creationId xmlns:p14="http://schemas.microsoft.com/office/powerpoint/2010/main" val="2912521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90" name="Rectangle 1089">
            <a:extLst>
              <a:ext uri="{FF2B5EF4-FFF2-40B4-BE49-F238E27FC236}">
                <a16:creationId xmlns:a16="http://schemas.microsoft.com/office/drawing/2014/main" id="{D75A5B51-0925-4835-8511-A0DD17EAA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1" name="Sketch line">
            <a:extLst>
              <a:ext uri="{FF2B5EF4-FFF2-40B4-BE49-F238E27FC236}">
                <a16:creationId xmlns:a16="http://schemas.microsoft.com/office/drawing/2014/main" id="{5CDFD20D-8E4F-4E3A-AF87-93F23E0D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65018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97C0A9-1672-CEC7-EEEE-0737C09CADF8}"/>
              </a:ext>
            </a:extLst>
          </p:cNvPr>
          <p:cNvSpPr txBox="1"/>
          <p:nvPr/>
        </p:nvSpPr>
        <p:spPr>
          <a:xfrm>
            <a:off x="96927" y="6444022"/>
            <a:ext cx="8388312" cy="3275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Image Credit: https://ffden-2.phys.uaf.edu/webproj/211_fall_2014/Adam_Kurzbard/Adam_Kurzbard/Page4.html</a:t>
            </a:r>
          </a:p>
        </p:txBody>
      </p:sp>
      <p:pic>
        <p:nvPicPr>
          <p:cNvPr id="1026" name="Picture 2" descr="apogee">
            <a:extLst>
              <a:ext uri="{FF2B5EF4-FFF2-40B4-BE49-F238E27FC236}">
                <a16:creationId xmlns:a16="http://schemas.microsoft.com/office/drawing/2014/main" id="{C1A6552C-E9B2-93E9-73A9-4B2242888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9818" y="2850727"/>
            <a:ext cx="2071388" cy="3411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EE8599-21D5-6724-1C3A-9E8EDA712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81" y="401822"/>
            <a:ext cx="6024237" cy="30271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064539-5F83-BD6F-7FED-A7FD366488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3988" y="4189532"/>
            <a:ext cx="5022846" cy="128082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C208223-617C-7561-6936-231B7337ED33}"/>
              </a:ext>
            </a:extLst>
          </p:cNvPr>
          <p:cNvSpPr txBox="1">
            <a:spLocks/>
          </p:cNvSpPr>
          <p:nvPr/>
        </p:nvSpPr>
        <p:spPr>
          <a:xfrm>
            <a:off x="1291991" y="85928"/>
            <a:ext cx="3734014" cy="25642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288662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D8DD4-C5CB-7204-5D16-1B480CDC3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9CE07-C314-1001-50D4-4CA7C3C0D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Wildcat Rocketry has tried doing various flight computer before to varying degrees of success. None of them either being fully functional or going past one revision.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Wildcat Rocketry this year is taking a step back from trying to design a traditional flight computer and is going towards long range tracking problem solving.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This project is to make a dedicated flight computer for Wildcat Rocketry to use or build upon later.</a:t>
            </a:r>
          </a:p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675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D8DD4-C5CB-7204-5D16-1B480CDC3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and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9CE07-C314-1001-50D4-4CA7C3C0D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Purpose: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Develop a flight computer to capture accurate flight data.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Objective: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Design and build a traditional flight computer that can receive data during flight and accurately display flight data. </a:t>
            </a:r>
          </a:p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619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5EA1F-F84A-FF6B-061E-2FC8E95DF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and System Requirements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ADC85C6F-65A6-87B4-5694-3D9A4953B9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8873088"/>
              </p:ext>
            </p:extLst>
          </p:nvPr>
        </p:nvGraphicFramePr>
        <p:xfrm>
          <a:off x="838200" y="1612490"/>
          <a:ext cx="10515600" cy="4739151"/>
        </p:xfrm>
        <a:graphic>
          <a:graphicData uri="http://schemas.openxmlformats.org/drawingml/2006/table">
            <a:tbl>
              <a:tblPr/>
              <a:tblGrid>
                <a:gridCol w="889782">
                  <a:extLst>
                    <a:ext uri="{9D8B030D-6E8A-4147-A177-3AD203B41FA5}">
                      <a16:colId xmlns:a16="http://schemas.microsoft.com/office/drawing/2014/main" val="358797537"/>
                    </a:ext>
                  </a:extLst>
                </a:gridCol>
                <a:gridCol w="2891790">
                  <a:extLst>
                    <a:ext uri="{9D8B030D-6E8A-4147-A177-3AD203B41FA5}">
                      <a16:colId xmlns:a16="http://schemas.microsoft.com/office/drawing/2014/main" val="1441499404"/>
                    </a:ext>
                  </a:extLst>
                </a:gridCol>
                <a:gridCol w="6734028">
                  <a:extLst>
                    <a:ext uri="{9D8B030D-6E8A-4147-A177-3AD203B41FA5}">
                      <a16:colId xmlns:a16="http://schemas.microsoft.com/office/drawing/2014/main" val="1940263452"/>
                    </a:ext>
                  </a:extLst>
                </a:gridCol>
              </a:tblGrid>
              <a:tr h="4739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ID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Requirement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Description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199994"/>
                  </a:ext>
                </a:extLst>
              </a:tr>
              <a:tr h="4739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1.0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Input Voltage and Current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2S LiPo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210998"/>
                  </a:ext>
                </a:extLst>
              </a:tr>
              <a:tr h="9478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1.a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Minimize Power Use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Desgin Goal: The longer we can power the board the better. Minimum of 2  hours of battery life. Would like 3-4 hours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0886383"/>
                  </a:ext>
                </a:extLst>
              </a:tr>
              <a:tr h="4739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2.0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Weight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Maximum 100 grams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601454"/>
                  </a:ext>
                </a:extLst>
              </a:tr>
              <a:tr h="4739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3.0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Size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Maximum 3 in width, 4 in length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2142622"/>
                  </a:ext>
                </a:extLst>
              </a:tr>
              <a:tr h="4739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4.0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Cost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$200 or less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875595"/>
                  </a:ext>
                </a:extLst>
              </a:tr>
              <a:tr h="4739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5.0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Data Logging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Store at least three flights worth of data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4430614"/>
                  </a:ext>
                </a:extLst>
              </a:tr>
              <a:tr h="4739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5.a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Data Processing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Be able to process data from sensors into readable flight data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64296"/>
                  </a:ext>
                </a:extLst>
              </a:tr>
              <a:tr h="4739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5.b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Data Export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Be able to export that data over serial or visualize over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WiFi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845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7080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0E4F9-0B6D-4881-2999-2D9750AB4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5A39093-3EA7-8A84-CA22-049A6FAA25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4958808"/>
              </p:ext>
            </p:extLst>
          </p:nvPr>
        </p:nvGraphicFramePr>
        <p:xfrm>
          <a:off x="838200" y="1690687"/>
          <a:ext cx="10515600" cy="4802184"/>
        </p:xfrm>
        <a:graphic>
          <a:graphicData uri="http://schemas.openxmlformats.org/drawingml/2006/table">
            <a:tbl>
              <a:tblPr/>
              <a:tblGrid>
                <a:gridCol w="593070">
                  <a:extLst>
                    <a:ext uri="{9D8B030D-6E8A-4147-A177-3AD203B41FA5}">
                      <a16:colId xmlns:a16="http://schemas.microsoft.com/office/drawing/2014/main" val="2611307800"/>
                    </a:ext>
                  </a:extLst>
                </a:gridCol>
                <a:gridCol w="3467182">
                  <a:extLst>
                    <a:ext uri="{9D8B030D-6E8A-4147-A177-3AD203B41FA5}">
                      <a16:colId xmlns:a16="http://schemas.microsoft.com/office/drawing/2014/main" val="1570347125"/>
                    </a:ext>
                  </a:extLst>
                </a:gridCol>
                <a:gridCol w="1528298">
                  <a:extLst>
                    <a:ext uri="{9D8B030D-6E8A-4147-A177-3AD203B41FA5}">
                      <a16:colId xmlns:a16="http://schemas.microsoft.com/office/drawing/2014/main" val="4028719497"/>
                    </a:ext>
                  </a:extLst>
                </a:gridCol>
                <a:gridCol w="2075748">
                  <a:extLst>
                    <a:ext uri="{9D8B030D-6E8A-4147-A177-3AD203B41FA5}">
                      <a16:colId xmlns:a16="http://schemas.microsoft.com/office/drawing/2014/main" val="1016407360"/>
                    </a:ext>
                  </a:extLst>
                </a:gridCol>
                <a:gridCol w="1756402">
                  <a:extLst>
                    <a:ext uri="{9D8B030D-6E8A-4147-A177-3AD203B41FA5}">
                      <a16:colId xmlns:a16="http://schemas.microsoft.com/office/drawing/2014/main" val="1539454266"/>
                    </a:ext>
                  </a:extLst>
                </a:gridCol>
                <a:gridCol w="1094900">
                  <a:extLst>
                    <a:ext uri="{9D8B030D-6E8A-4147-A177-3AD203B41FA5}">
                      <a16:colId xmlns:a16="http://schemas.microsoft.com/office/drawing/2014/main" val="4243082247"/>
                    </a:ext>
                  </a:extLst>
                </a:gridCol>
              </a:tblGrid>
              <a:tr h="5335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ID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Requirement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Analysis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Demonstration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Inspection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Test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816173"/>
                  </a:ext>
                </a:extLst>
              </a:tr>
              <a:tr h="5335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1.0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Input Voltage and Current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988076"/>
                  </a:ext>
                </a:extLst>
              </a:tr>
              <a:tr h="5335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1.a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Minimize Power Usage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7919238"/>
                  </a:ext>
                </a:extLst>
              </a:tr>
              <a:tr h="5335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2.0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Weight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3208909"/>
                  </a:ext>
                </a:extLst>
              </a:tr>
              <a:tr h="5335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3.0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Size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82763"/>
                  </a:ext>
                </a:extLst>
              </a:tr>
              <a:tr h="5335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4.0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Cost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048954"/>
                  </a:ext>
                </a:extLst>
              </a:tr>
              <a:tr h="5335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5.0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Data Logging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693408"/>
                  </a:ext>
                </a:extLst>
              </a:tr>
              <a:tr h="5335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5.a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Data Processing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503988"/>
                  </a:ext>
                </a:extLst>
              </a:tr>
              <a:tr h="5335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5.b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Data Export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047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3482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02BB8-01E2-8330-AF3B-A60F3E480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Concept 1: Microcontroller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AC1E4-8DDB-4D15-9516-C3BA994C4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Description: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Microcontrollers are powerful small computers used on a single integrated circuit. They can range rapidly in variety when it coms to processing power, input/output capabilities, and data storage.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Pros: 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Easy to use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Lower power consumption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Cons: 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Serial execution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Internal peripherals can limit scope.</a:t>
            </a: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041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02BB8-01E2-8330-AF3B-A60F3E480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Concept 2: FPGA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AC1E4-8DDB-4D15-9516-C3BA994C4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Description: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FPGAs are a configurable integrated circuit that can be repeatedly programmed after manufacturing. FPGAs contain logic blocks and allow a programmer to connect these blocks and configure them.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Pros: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Can be programmed at logic level (parallel processing).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Can be reprogrammed.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Cons: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More complex coding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 control of power consumption.</a:t>
            </a:r>
          </a:p>
        </p:txBody>
      </p:sp>
    </p:spTree>
    <p:extLst>
      <p:ext uri="{BB962C8B-B14F-4D97-AF65-F5344CB8AC3E}">
        <p14:creationId xmlns:p14="http://schemas.microsoft.com/office/powerpoint/2010/main" val="3582709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D06A3-50B4-29B1-F04C-E57694310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Criteria Table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2055233A-3C24-7E70-77F2-597DECCAF2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4804060"/>
              </p:ext>
            </p:extLst>
          </p:nvPr>
        </p:nvGraphicFramePr>
        <p:xfrm>
          <a:off x="838200" y="1563328"/>
          <a:ext cx="10852355" cy="4847306"/>
        </p:xfrm>
        <a:graphic>
          <a:graphicData uri="http://schemas.openxmlformats.org/drawingml/2006/table">
            <a:tbl>
              <a:tblPr/>
              <a:tblGrid>
                <a:gridCol w="2618078">
                  <a:extLst>
                    <a:ext uri="{9D8B030D-6E8A-4147-A177-3AD203B41FA5}">
                      <a16:colId xmlns:a16="http://schemas.microsoft.com/office/drawing/2014/main" val="826042442"/>
                    </a:ext>
                  </a:extLst>
                </a:gridCol>
                <a:gridCol w="3525960">
                  <a:extLst>
                    <a:ext uri="{9D8B030D-6E8A-4147-A177-3AD203B41FA5}">
                      <a16:colId xmlns:a16="http://schemas.microsoft.com/office/drawing/2014/main" val="2525948420"/>
                    </a:ext>
                  </a:extLst>
                </a:gridCol>
                <a:gridCol w="1287925">
                  <a:extLst>
                    <a:ext uri="{9D8B030D-6E8A-4147-A177-3AD203B41FA5}">
                      <a16:colId xmlns:a16="http://schemas.microsoft.com/office/drawing/2014/main" val="1353973659"/>
                    </a:ext>
                  </a:extLst>
                </a:gridCol>
                <a:gridCol w="1562402">
                  <a:extLst>
                    <a:ext uri="{9D8B030D-6E8A-4147-A177-3AD203B41FA5}">
                      <a16:colId xmlns:a16="http://schemas.microsoft.com/office/drawing/2014/main" val="2848882343"/>
                    </a:ext>
                  </a:extLst>
                </a:gridCol>
                <a:gridCol w="907882">
                  <a:extLst>
                    <a:ext uri="{9D8B030D-6E8A-4147-A177-3AD203B41FA5}">
                      <a16:colId xmlns:a16="http://schemas.microsoft.com/office/drawing/2014/main" val="632705235"/>
                    </a:ext>
                  </a:extLst>
                </a:gridCol>
                <a:gridCol w="950108">
                  <a:extLst>
                    <a:ext uri="{9D8B030D-6E8A-4147-A177-3AD203B41FA5}">
                      <a16:colId xmlns:a16="http://schemas.microsoft.com/office/drawing/2014/main" val="3417539016"/>
                    </a:ext>
                  </a:extLst>
                </a:gridCol>
              </a:tblGrid>
              <a:tr h="6924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Need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Engineering Requirement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Weight (1-10)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Base line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Concept 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Concept 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351052"/>
                  </a:ext>
                </a:extLst>
              </a:tr>
              <a:tr h="346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Lightweight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Weight &lt; 100 grams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558533"/>
                  </a:ext>
                </a:extLst>
              </a:tr>
              <a:tr h="346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Lower Power Consumption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Minimum 2 hours battery life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6793931"/>
                  </a:ext>
                </a:extLst>
              </a:tr>
              <a:tr h="69247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Data storage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Can store multiple flights worth of data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414863"/>
                  </a:ext>
                </a:extLst>
              </a:tr>
              <a:tr h="346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Ease of use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Easy to use interface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9837432"/>
                  </a:ext>
                </a:extLst>
              </a:tr>
              <a:tr h="346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Affordability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Unit production cost &lt; $200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7030"/>
                  </a:ext>
                </a:extLst>
              </a:tr>
              <a:tr h="346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Connectivity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Be able to output data via serial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2170335"/>
                  </a:ext>
                </a:extLst>
              </a:tr>
              <a:tr h="346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Reliability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Produces data consistantly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628160"/>
                  </a:ext>
                </a:extLst>
              </a:tr>
              <a:tr h="346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Compact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 inches width, 4 inches length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787668"/>
                  </a:ext>
                </a:extLst>
              </a:tr>
              <a:tr h="346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Accuracy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Produces accurate data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742356"/>
                  </a:ext>
                </a:extLst>
              </a:tr>
              <a:tr h="346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Efficiency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Is effcient with the power it uses.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2433681"/>
                  </a:ext>
                </a:extLst>
              </a:tr>
              <a:tr h="346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Total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305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342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041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3922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CEDC2-893C-CF43-1F41-5199C65CA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Score and Selected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43D32-B7E3-F4AE-CFC3-F57FA93EB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Final Scores: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Microcontroller: 342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FPGA: 329</a:t>
            </a: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We have decided to go with a microcontroller as the main chip in our flight computer.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But which microcontroller?</a:t>
            </a:r>
          </a:p>
        </p:txBody>
      </p:sp>
    </p:spTree>
    <p:extLst>
      <p:ext uri="{BB962C8B-B14F-4D97-AF65-F5344CB8AC3E}">
        <p14:creationId xmlns:p14="http://schemas.microsoft.com/office/powerpoint/2010/main" val="1831747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DC84C2C2689F418E5BAD3CA70F51C1" ma:contentTypeVersion="15" ma:contentTypeDescription="Create a new document." ma:contentTypeScope="" ma:versionID="dfa36a507fa972b0dae0ef5557aeb3eb">
  <xsd:schema xmlns:xsd="http://www.w3.org/2001/XMLSchema" xmlns:xs="http://www.w3.org/2001/XMLSchema" xmlns:p="http://schemas.microsoft.com/office/2006/metadata/properties" xmlns:ns3="218cae68-0ddc-43bb-9a29-52a0402d6cb9" xmlns:ns4="703aeb73-56ce-48f3-9277-f60cff690132" targetNamespace="http://schemas.microsoft.com/office/2006/metadata/properties" ma:root="true" ma:fieldsID="cb78c5b39430d5080de0e1d97c12cd45" ns3:_="" ns4:_="">
    <xsd:import namespace="218cae68-0ddc-43bb-9a29-52a0402d6cb9"/>
    <xsd:import namespace="703aeb73-56ce-48f3-9277-f60cff69013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_activity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  <xsd:element ref="ns3:MediaServiceSearchPropertie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8cae68-0ddc-43bb-9a29-52a0402d6c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3aeb73-56ce-48f3-9277-f60cff690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18cae68-0ddc-43bb-9a29-52a0402d6cb9" xsi:nil="true"/>
  </documentManagement>
</p:properties>
</file>

<file path=customXml/itemProps1.xml><?xml version="1.0" encoding="utf-8"?>
<ds:datastoreItem xmlns:ds="http://schemas.openxmlformats.org/officeDocument/2006/customXml" ds:itemID="{3A69843A-82BD-41BC-9CFD-7A6BCBCF50D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58B037-F10E-47D7-816C-415ABC0EB5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8cae68-0ddc-43bb-9a29-52a0402d6cb9"/>
    <ds:schemaRef ds:uri="703aeb73-56ce-48f3-9277-f60cff690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218F515-3D1B-44A5-8439-DF0479902099}">
  <ds:schemaRefs>
    <ds:schemaRef ds:uri="http://purl.org/dc/dcmitype/"/>
    <ds:schemaRef ds:uri="http://schemas.openxmlformats.org/package/2006/metadata/core-properties"/>
    <ds:schemaRef ds:uri="http://purl.org/dc/terms/"/>
    <ds:schemaRef ds:uri="http://www.w3.org/XML/1998/namespace"/>
    <ds:schemaRef ds:uri="218cae68-0ddc-43bb-9a29-52a0402d6cb9"/>
    <ds:schemaRef ds:uri="http://schemas.microsoft.com/office/2006/documentManagement/types"/>
    <ds:schemaRef ds:uri="http://schemas.microsoft.com/office/infopath/2007/PartnerControls"/>
    <ds:schemaRef ds:uri="703aeb73-56ce-48f3-9277-f60cff690132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920</Words>
  <Application>Microsoft Office PowerPoint</Application>
  <PresentationFormat>Widescreen</PresentationFormat>
  <Paragraphs>240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Aptos Narrow</vt:lpstr>
      <vt:lpstr>Arial</vt:lpstr>
      <vt:lpstr>Office Theme</vt:lpstr>
      <vt:lpstr>Rocket Flight Computer</vt:lpstr>
      <vt:lpstr>Problem Statement</vt:lpstr>
      <vt:lpstr>Purpose and Objective</vt:lpstr>
      <vt:lpstr>Customer and System Requirements</vt:lpstr>
      <vt:lpstr>Verification</vt:lpstr>
      <vt:lpstr>Design Concept 1: Microcontroller</vt:lpstr>
      <vt:lpstr>Design Concept 2: FPGA</vt:lpstr>
      <vt:lpstr>Design Criteria Table</vt:lpstr>
      <vt:lpstr>Final Score and Selected Design</vt:lpstr>
      <vt:lpstr>Microcontroller Options</vt:lpstr>
      <vt:lpstr>Block Diagram</vt:lpstr>
      <vt:lpstr>Cost/Budget</vt:lpstr>
      <vt:lpstr>Feasibility Assessment/Risks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Nathan Emerson</dc:creator>
  <cp:lastModifiedBy>Tannyr Singleterry</cp:lastModifiedBy>
  <cp:revision>38</cp:revision>
  <dcterms:created xsi:type="dcterms:W3CDTF">2024-09-25T15:50:33Z</dcterms:created>
  <dcterms:modified xsi:type="dcterms:W3CDTF">2024-10-06T18:24:55Z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0x0101009ADC84C2C2689F418E5BAD3CA70F51C1</vt:lpwstr>
  </property>
</Properties>
</file>