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9" r:id="rId7"/>
    <p:sldId id="262" r:id="rId8"/>
    <p:sldId id="272" r:id="rId9"/>
    <p:sldId id="261" r:id="rId10"/>
    <p:sldId id="265" r:id="rId11"/>
    <p:sldId id="260" r:id="rId12"/>
    <p:sldId id="270" r:id="rId13"/>
    <p:sldId id="264" r:id="rId14"/>
    <p:sldId id="259" r:id="rId15"/>
    <p:sldId id="257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Gannon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USB – Used for taking data from flight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Microcontroller – ESP32 built in transceiver to get data via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WiFi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Sensors – Uses SPI and I2C to communicate with 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7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525166"/>
            <a:ext cx="3734014" cy="2564253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Rocket</a:t>
            </a:r>
            <a:br>
              <a:rPr lang="en-US" sz="5400" dirty="0"/>
            </a:br>
            <a:r>
              <a:rPr lang="en-US" sz="5400" dirty="0"/>
              <a:t>Flight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95783"/>
            <a:ext cx="3734014" cy="18939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>
                <a:latin typeface="+mj-lt"/>
              </a:rPr>
              <a:t>Team Apogeenius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Tannyr Singleterry (L)(CMPEN)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Gannon Bird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Ethan Benne (EE)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Nathan Emerson (CMPEN)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ESP32-C6: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User friendly, wireless connectivity, imbedded flash module built in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Higher Power Consumption, takes up more board space.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STM32F042F6: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Lower Power Consumption, Takes up small board space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Slower Clock Rate, low number of GPIO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ATMMEGA328P: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Takes up small board space, lower power consumption, same chip used in Arduino uno.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8-bit Processor, Only decent number of GPIO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CD2-045B-1678-36BB-865E2FF7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18" name="Content Placeholder 1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A5F2ACD-8338-37B9-48E1-AD227DFE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90" y="851156"/>
            <a:ext cx="5038892" cy="5155688"/>
          </a:xfrm>
        </p:spPr>
      </p:pic>
    </p:spTree>
    <p:extLst>
      <p:ext uri="{BB962C8B-B14F-4D97-AF65-F5344CB8AC3E}">
        <p14:creationId xmlns:p14="http://schemas.microsoft.com/office/powerpoint/2010/main" val="163373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33E-5C75-96D2-6959-292C687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FD38-A45D-7408-58B5-6DAAD75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 for two board revisions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one cheaper with buttons for debugging.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Second revision to improve design and fly.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First board Revision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PCB - $4.00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Temperature Sensor - $5.00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 - $10.00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IMU - $30.00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for first revision: $49.00</a:t>
            </a:r>
          </a:p>
        </p:txBody>
      </p:sp>
    </p:spTree>
    <p:extLst>
      <p:ext uri="{BB962C8B-B14F-4D97-AF65-F5344CB8AC3E}">
        <p14:creationId xmlns:p14="http://schemas.microsoft.com/office/powerpoint/2010/main" val="98241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Assessment/Risks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Feasibility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feasible in our eyes. We must make sure to communicate well and stay on top of everything.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a good group that covers each other weaknesses. We have a balance between EE and CMPEN.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Batteries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Overheating and damage to batteries can be a fire hazards.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 budget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Underestimating price of various components and going over asking budget.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Vibration/Bad Flight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rocket has a bad flight, it can rattle the electronics with vibrations.</a:t>
            </a:r>
          </a:p>
          <a:p>
            <a:pPr lvl="1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1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EB9D-C258-6356-E64F-0226C0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F3FC-0E98-B368-78EC-704185C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Our Choice: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1: Microcontroller (ESP-32)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Friendly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Reliable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Familiar to our group</a:t>
            </a:r>
          </a:p>
        </p:txBody>
      </p:sp>
    </p:spTree>
    <p:extLst>
      <p:ext uri="{BB962C8B-B14F-4D97-AF65-F5344CB8AC3E}">
        <p14:creationId xmlns:p14="http://schemas.microsoft.com/office/powerpoint/2010/main" val="291252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0" name="Rectangle 108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project is to make a dedicated flight computer for Wildcat Rocketry to use or build upon later.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DD4-C5CB-7204-5D16-1B480CD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CE07-C314-1001-50D4-4CA7C3C0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Purpose: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Develop a flight computer to capture accurate flight data.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Design and build a traditional flight computer that can receive data during flight and accurately display flight data.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EA1F-F84A-FF6B-061E-2FC8E95D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and System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C85C6F-65A6-87B4-5694-3D9A4953B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3088"/>
              </p:ext>
            </p:extLst>
          </p:nvPr>
        </p:nvGraphicFramePr>
        <p:xfrm>
          <a:off x="838200" y="1612490"/>
          <a:ext cx="10515600" cy="4739151"/>
        </p:xfrm>
        <a:graphic>
          <a:graphicData uri="http://schemas.openxmlformats.org/drawingml/2006/table">
            <a:tbl>
              <a:tblPr/>
              <a:tblGrid>
                <a:gridCol w="889782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734028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947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4F9-0B6D-4881-2999-2D9750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39093-3EA7-8A84-CA22-049A6FAA2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58808"/>
              </p:ext>
            </p:extLst>
          </p:nvPr>
        </p:nvGraphicFramePr>
        <p:xfrm>
          <a:off x="838200" y="1690687"/>
          <a:ext cx="10515600" cy="4802184"/>
        </p:xfrm>
        <a:graphic>
          <a:graphicData uri="http://schemas.openxmlformats.org/drawingml/2006/table">
            <a:tbl>
              <a:tblPr/>
              <a:tblGrid>
                <a:gridCol w="593070">
                  <a:extLst>
                    <a:ext uri="{9D8B030D-6E8A-4147-A177-3AD203B41FA5}">
                      <a16:colId xmlns:a16="http://schemas.microsoft.com/office/drawing/2014/main" val="2611307800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1570347125"/>
                    </a:ext>
                  </a:extLst>
                </a:gridCol>
                <a:gridCol w="1528298">
                  <a:extLst>
                    <a:ext uri="{9D8B030D-6E8A-4147-A177-3AD203B41FA5}">
                      <a16:colId xmlns:a16="http://schemas.microsoft.com/office/drawing/2014/main" val="4028719497"/>
                    </a:ext>
                  </a:extLst>
                </a:gridCol>
                <a:gridCol w="2075748">
                  <a:extLst>
                    <a:ext uri="{9D8B030D-6E8A-4147-A177-3AD203B41FA5}">
                      <a16:colId xmlns:a16="http://schemas.microsoft.com/office/drawing/2014/main" val="1016407360"/>
                    </a:ext>
                  </a:extLst>
                </a:gridCol>
                <a:gridCol w="1756402">
                  <a:extLst>
                    <a:ext uri="{9D8B030D-6E8A-4147-A177-3AD203B41FA5}">
                      <a16:colId xmlns:a16="http://schemas.microsoft.com/office/drawing/2014/main" val="1539454266"/>
                    </a:ext>
                  </a:extLst>
                </a:gridCol>
                <a:gridCol w="1094900">
                  <a:extLst>
                    <a:ext uri="{9D8B030D-6E8A-4147-A177-3AD203B41FA5}">
                      <a16:colId xmlns:a16="http://schemas.microsoft.com/office/drawing/2014/main" val="4243082247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Analysis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Demonstration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Inspection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1617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880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1923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08909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82763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48954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9340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03988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9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1: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Microcontrollers are powerful small computers used on a single integrated circuit. They can range rapidly in variety when it comes to processing power, input/output capabilities, and data storage.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Easy to use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Lower power consumption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Serial execution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Internal peripherals can limit scope.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4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BB8-01E2-8330-AF3B-A60F3E4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2: 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1E4-8DDB-4D15-9516-C3BA99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FPGAs are a configurable integrated circuit that can be repeatedly programmed after manufacturing. FPGAs contain logic blocks and allow a programmer to connect these blocks and configure them.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programmed at logic level (parallel processing).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Can be reprogrammed.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More complex coding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control of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827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06A3-50B4-29B1-F04C-E576943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Criteria 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55233A-3C24-7E70-77F2-597DECCAF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804060"/>
              </p:ext>
            </p:extLst>
          </p:nvPr>
        </p:nvGraphicFramePr>
        <p:xfrm>
          <a:off x="838200" y="1563328"/>
          <a:ext cx="10852355" cy="4847306"/>
        </p:xfrm>
        <a:graphic>
          <a:graphicData uri="http://schemas.openxmlformats.org/drawingml/2006/table">
            <a:tbl>
              <a:tblPr/>
              <a:tblGrid>
                <a:gridCol w="2618078">
                  <a:extLst>
                    <a:ext uri="{9D8B030D-6E8A-4147-A177-3AD203B41FA5}">
                      <a16:colId xmlns:a16="http://schemas.microsoft.com/office/drawing/2014/main" val="826042442"/>
                    </a:ext>
                  </a:extLst>
                </a:gridCol>
                <a:gridCol w="3525960">
                  <a:extLst>
                    <a:ext uri="{9D8B030D-6E8A-4147-A177-3AD203B41FA5}">
                      <a16:colId xmlns:a16="http://schemas.microsoft.com/office/drawing/2014/main" val="2525948420"/>
                    </a:ext>
                  </a:extLst>
                </a:gridCol>
                <a:gridCol w="1287925">
                  <a:extLst>
                    <a:ext uri="{9D8B030D-6E8A-4147-A177-3AD203B41FA5}">
                      <a16:colId xmlns:a16="http://schemas.microsoft.com/office/drawing/2014/main" val="1353973659"/>
                    </a:ext>
                  </a:extLst>
                </a:gridCol>
                <a:gridCol w="1562402">
                  <a:extLst>
                    <a:ext uri="{9D8B030D-6E8A-4147-A177-3AD203B41FA5}">
                      <a16:colId xmlns:a16="http://schemas.microsoft.com/office/drawing/2014/main" val="2848882343"/>
                    </a:ext>
                  </a:extLst>
                </a:gridCol>
                <a:gridCol w="907882">
                  <a:extLst>
                    <a:ext uri="{9D8B030D-6E8A-4147-A177-3AD203B41FA5}">
                      <a16:colId xmlns:a16="http://schemas.microsoft.com/office/drawing/2014/main" val="632705235"/>
                    </a:ext>
                  </a:extLst>
                </a:gridCol>
                <a:gridCol w="950108">
                  <a:extLst>
                    <a:ext uri="{9D8B030D-6E8A-4147-A177-3AD203B41FA5}">
                      <a16:colId xmlns:a16="http://schemas.microsoft.com/office/drawing/2014/main" val="3417539016"/>
                    </a:ext>
                  </a:extLst>
                </a:gridCol>
              </a:tblGrid>
              <a:tr h="69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Engineering Requirement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Weight (1-10)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Base line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Concept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5105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Lightweight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&lt;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55853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 Power Consumption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 2 hours battery life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93931"/>
                  </a:ext>
                </a:extLst>
              </a:tr>
              <a:tr h="692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storage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store multiple flights worth of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4863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to use interface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837432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 production cost &lt; $200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3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Connectivity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output data via 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170335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Reliability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data consistantly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8160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inches width, 4 inches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87668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Produces accurate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2356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Efficiency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 effcient with the power it uses.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433681"/>
                  </a:ext>
                </a:extLst>
              </a:tr>
              <a:tr h="346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6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DC2-893C-CF43-1F41-5199C65C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Score and Selected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3D32-B7E3-F4AE-CFC3-F57FA93E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Final Scores: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Microcontroller: 342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FPGA: 329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have decided to go with a microcontroller as the main chip in our flight computer.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But which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183174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920</Words>
  <Application>Microsoft Office PowerPoint</Application>
  <PresentationFormat>Widescreen</PresentationFormat>
  <Paragraphs>240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Rocket Flight Computer</vt:lpstr>
      <vt:lpstr>Problem Statement</vt:lpstr>
      <vt:lpstr>Purpose and Objective</vt:lpstr>
      <vt:lpstr>Customer and System Requirements</vt:lpstr>
      <vt:lpstr>Verification</vt:lpstr>
      <vt:lpstr>Design Concept 1: Microcontroller</vt:lpstr>
      <vt:lpstr>Design Concept 2: FPGA</vt:lpstr>
      <vt:lpstr>Design Criteria Table</vt:lpstr>
      <vt:lpstr>Final Score and Selected Design</vt:lpstr>
      <vt:lpstr>Microcontroller Options</vt:lpstr>
      <vt:lpstr>Block Diagram</vt:lpstr>
      <vt:lpstr>Cost/Budget</vt:lpstr>
      <vt:lpstr>Feasibility Assessment/Risks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39</cp:revision>
  <dcterms:created xsi:type="dcterms:W3CDTF">2024-09-25T15:50:33Z</dcterms:created>
  <dcterms:modified xsi:type="dcterms:W3CDTF">2024-10-06T18:38:56Z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