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ourd" panose="020B0604020202020204" charset="0"/>
      <p:regular r:id="rId14"/>
    </p:embeddedFont>
    <p:embeddedFont>
      <p:font typeface="Nourd Bold" panose="020B0604020202020204" charset="0"/>
      <p:regular r:id="rId15"/>
    </p:embeddedFont>
    <p:embeddedFont>
      <p:font typeface="Rubik" panose="020B0604020202020204" charset="-79"/>
      <p:regular r:id="rId16"/>
    </p:embeddedFont>
    <p:embeddedFont>
      <p:font typeface="Rubik Bold" panose="020B0604020202020204" charset="-79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50873" y="1028700"/>
            <a:ext cx="8294471" cy="8229600"/>
          </a:xfrm>
          <a:custGeom>
            <a:avLst/>
            <a:gdLst/>
            <a:ahLst/>
            <a:cxnLst/>
            <a:rect l="l" t="t" r="r" b="b"/>
            <a:pathLst>
              <a:path w="8294471" h="8229600">
                <a:moveTo>
                  <a:pt x="0" y="0"/>
                </a:moveTo>
                <a:lnTo>
                  <a:pt x="8294471" y="0"/>
                </a:lnTo>
                <a:lnTo>
                  <a:pt x="829447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5638" b="-2563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4120357" y="7164755"/>
            <a:ext cx="3220379" cy="603821"/>
          </a:xfrm>
          <a:custGeom>
            <a:avLst/>
            <a:gdLst/>
            <a:ahLst/>
            <a:cxnLst/>
            <a:rect l="l" t="t" r="r" b="b"/>
            <a:pathLst>
              <a:path w="3220379" h="603821">
                <a:moveTo>
                  <a:pt x="0" y="0"/>
                </a:moveTo>
                <a:lnTo>
                  <a:pt x="3220378" y="0"/>
                </a:lnTo>
                <a:lnTo>
                  <a:pt x="3220378" y="603821"/>
                </a:lnTo>
                <a:lnTo>
                  <a:pt x="0" y="603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1028700" y="3106198"/>
            <a:ext cx="8350187" cy="4589772"/>
            <a:chOff x="0" y="0"/>
            <a:chExt cx="11133583" cy="6119696"/>
          </a:xfrm>
        </p:grpSpPr>
        <p:sp>
          <p:nvSpPr>
            <p:cNvPr id="5" name="TextBox 5"/>
            <p:cNvSpPr txBox="1"/>
            <p:nvPr/>
          </p:nvSpPr>
          <p:spPr>
            <a:xfrm>
              <a:off x="0" y="247650"/>
              <a:ext cx="11133583" cy="45868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999"/>
                </a:lnSpc>
              </a:pPr>
              <a:r>
                <a:rPr lang="en-US" sz="12999">
                  <a:solidFill>
                    <a:srgbClr val="000000"/>
                  </a:solidFill>
                  <a:latin typeface="Nourd Bold"/>
                </a:rPr>
                <a:t>IFTTT by group 9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380556"/>
              <a:ext cx="10406310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Rubik"/>
                </a:rPr>
                <a:t>Development of If this then that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1028700"/>
            <a:ext cx="3385233" cy="472748"/>
            <a:chOff x="0" y="0"/>
            <a:chExt cx="4513644" cy="6303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0331" cy="630331"/>
            </a:xfrm>
            <a:custGeom>
              <a:avLst/>
              <a:gdLst/>
              <a:ahLst/>
              <a:cxnLst/>
              <a:rect l="l" t="t" r="r" b="b"/>
              <a:pathLst>
                <a:path w="630331" h="630331">
                  <a:moveTo>
                    <a:pt x="0" y="0"/>
                  </a:moveTo>
                  <a:lnTo>
                    <a:pt x="630331" y="0"/>
                  </a:lnTo>
                  <a:lnTo>
                    <a:pt x="630331" y="630331"/>
                  </a:lnTo>
                  <a:lnTo>
                    <a:pt x="0" y="630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03386" y="139079"/>
              <a:ext cx="3310258" cy="33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1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000000"/>
                  </a:solidFill>
                  <a:latin typeface="Nourd"/>
                </a:rPr>
                <a:t>GROUP 9</a:t>
              </a:r>
            </a:p>
          </p:txBody>
        </p:sp>
      </p:grpSp>
      <p:sp>
        <p:nvSpPr>
          <p:cNvPr id="10" name="Freeform 10"/>
          <p:cNvSpPr/>
          <p:nvPr/>
        </p:nvSpPr>
        <p:spPr>
          <a:xfrm rot="8473615">
            <a:off x="8988655" y="2523730"/>
            <a:ext cx="666165" cy="1347025"/>
          </a:xfrm>
          <a:custGeom>
            <a:avLst/>
            <a:gdLst/>
            <a:ahLst/>
            <a:cxnLst/>
            <a:rect l="l" t="t" r="r" b="b"/>
            <a:pathLst>
              <a:path w="666165" h="1347025">
                <a:moveTo>
                  <a:pt x="0" y="0"/>
                </a:moveTo>
                <a:lnTo>
                  <a:pt x="666165" y="0"/>
                </a:lnTo>
                <a:lnTo>
                  <a:pt x="666165" y="1347025"/>
                </a:lnTo>
                <a:lnTo>
                  <a:pt x="0" y="1347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74768" y="1841324"/>
            <a:ext cx="1938465" cy="1452086"/>
          </a:xfrm>
          <a:custGeom>
            <a:avLst/>
            <a:gdLst/>
            <a:ahLst/>
            <a:cxnLst/>
            <a:rect l="l" t="t" r="r" b="b"/>
            <a:pathLst>
              <a:path w="1938465" h="1452086">
                <a:moveTo>
                  <a:pt x="0" y="0"/>
                </a:moveTo>
                <a:lnTo>
                  <a:pt x="1938464" y="0"/>
                </a:lnTo>
                <a:lnTo>
                  <a:pt x="1938464" y="1452086"/>
                </a:lnTo>
                <a:lnTo>
                  <a:pt x="0" y="14520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AutoShape 3"/>
          <p:cNvSpPr/>
          <p:nvPr/>
        </p:nvSpPr>
        <p:spPr>
          <a:xfrm>
            <a:off x="0" y="8997003"/>
            <a:ext cx="18288000" cy="1371600"/>
          </a:xfrm>
          <a:prstGeom prst="rect">
            <a:avLst/>
          </a:prstGeom>
          <a:solidFill>
            <a:srgbClr val="F990D3"/>
          </a:solid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1588979" y="6023606"/>
            <a:ext cx="1395230" cy="1395230"/>
          </a:xfrm>
          <a:custGeom>
            <a:avLst/>
            <a:gdLst/>
            <a:ahLst/>
            <a:cxnLst/>
            <a:rect l="l" t="t" r="r" b="b"/>
            <a:pathLst>
              <a:path w="1395230" h="1395230">
                <a:moveTo>
                  <a:pt x="0" y="0"/>
                </a:moveTo>
                <a:lnTo>
                  <a:pt x="1395230" y="0"/>
                </a:lnTo>
                <a:lnTo>
                  <a:pt x="1395230" y="1395229"/>
                </a:lnTo>
                <a:lnTo>
                  <a:pt x="0" y="13952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11277343" y="4230361"/>
            <a:ext cx="2018503" cy="1136545"/>
          </a:xfrm>
          <a:custGeom>
            <a:avLst/>
            <a:gdLst/>
            <a:ahLst/>
            <a:cxnLst/>
            <a:rect l="l" t="t" r="r" b="b"/>
            <a:pathLst>
              <a:path w="2018503" h="1136545">
                <a:moveTo>
                  <a:pt x="0" y="0"/>
                </a:moveTo>
                <a:lnTo>
                  <a:pt x="2018503" y="0"/>
                </a:lnTo>
                <a:lnTo>
                  <a:pt x="2018503" y="1136545"/>
                </a:lnTo>
                <a:lnTo>
                  <a:pt x="0" y="1136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2933700" y="3949529"/>
            <a:ext cx="1698208" cy="1698208"/>
          </a:xfrm>
          <a:custGeom>
            <a:avLst/>
            <a:gdLst/>
            <a:ahLst/>
            <a:cxnLst/>
            <a:rect l="l" t="t" r="r" b="b"/>
            <a:pathLst>
              <a:path w="1698208" h="1698208">
                <a:moveTo>
                  <a:pt x="0" y="0"/>
                </a:moveTo>
                <a:lnTo>
                  <a:pt x="1698208" y="0"/>
                </a:lnTo>
                <a:lnTo>
                  <a:pt x="1698208" y="1698209"/>
                </a:lnTo>
                <a:lnTo>
                  <a:pt x="0" y="16982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3321597" y="6080851"/>
            <a:ext cx="2634402" cy="1475265"/>
          </a:xfrm>
          <a:custGeom>
            <a:avLst/>
            <a:gdLst/>
            <a:ahLst/>
            <a:cxnLst/>
            <a:rect l="l" t="t" r="r" b="b"/>
            <a:pathLst>
              <a:path w="2634402" h="1475265">
                <a:moveTo>
                  <a:pt x="0" y="0"/>
                </a:moveTo>
                <a:lnTo>
                  <a:pt x="2634402" y="0"/>
                </a:lnTo>
                <a:lnTo>
                  <a:pt x="2634402" y="1475265"/>
                </a:lnTo>
                <a:lnTo>
                  <a:pt x="0" y="14752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TextBox 8"/>
          <p:cNvSpPr txBox="1"/>
          <p:nvPr/>
        </p:nvSpPr>
        <p:spPr>
          <a:xfrm>
            <a:off x="4465115" y="4219604"/>
            <a:ext cx="5907946" cy="1118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Rubik"/>
              </a:rPr>
              <a:t>IDE:</a:t>
            </a: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Rubik"/>
              </a:rPr>
              <a:t>IntelliJ Idea with JDK 21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256354" y="4500591"/>
            <a:ext cx="5907946" cy="556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Rubik"/>
              </a:rPr>
              <a:t>GitHUb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256354" y="6518973"/>
            <a:ext cx="5907946" cy="556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Rubik"/>
              </a:rPr>
              <a:t>JUnit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18244" y="1414847"/>
            <a:ext cx="8851511" cy="120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50"/>
              </a:lnSpc>
            </a:pPr>
            <a:r>
              <a:rPr lang="en-US" sz="7500">
                <a:solidFill>
                  <a:srgbClr val="000000"/>
                </a:solidFill>
                <a:latin typeface="Nourd Bold"/>
              </a:rPr>
              <a:t>Our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11210807" cy="1219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750"/>
              </a:lnSpc>
            </a:pPr>
            <a:r>
              <a:rPr lang="en-US" sz="7500">
                <a:solidFill>
                  <a:srgbClr val="000000"/>
                </a:solidFill>
                <a:latin typeface="Rubik Bold"/>
              </a:rPr>
              <a:t>First sprint planning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4562" y="5077292"/>
            <a:ext cx="3260652" cy="3807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As a user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i want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to create a new rule in any moment by using a GUI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so that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the application can check it</a:t>
            </a:r>
          </a:p>
        </p:txBody>
      </p:sp>
      <p:sp>
        <p:nvSpPr>
          <p:cNvPr id="4" name="AutoShape 4"/>
          <p:cNvSpPr/>
          <p:nvPr/>
        </p:nvSpPr>
        <p:spPr>
          <a:xfrm rot="1008">
            <a:off x="1028700" y="4474039"/>
            <a:ext cx="1623060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5" name="Group 5"/>
          <p:cNvGrpSpPr/>
          <p:nvPr/>
        </p:nvGrpSpPr>
        <p:grpSpPr>
          <a:xfrm>
            <a:off x="1028700" y="4266508"/>
            <a:ext cx="410299" cy="41029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352014" y="4266508"/>
            <a:ext cx="410299" cy="41029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998648" y="4266508"/>
            <a:ext cx="410299" cy="410299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619382" y="5091214"/>
            <a:ext cx="3260652" cy="3807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As a user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i want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to specify the trigger for my new rule by using a GUI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so that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the rule can be fired under certain conditions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09016" y="5091214"/>
            <a:ext cx="3260652" cy="4759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As a user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i want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to specify the action for my new rule by using a GUI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so that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a specific operation can be performed when the related rule is fired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998648" y="5090747"/>
            <a:ext cx="3260652" cy="3331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As a user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i want 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to specify timestamp based triggers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so that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related rules can be fired in a specific moment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214200" y="4290321"/>
            <a:ext cx="410299" cy="410299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69232" y="2108449"/>
            <a:ext cx="6650767" cy="870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Rubik Bold"/>
              </a:rPr>
              <a:t>Sprint velocity: 52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62025"/>
            <a:ext cx="11210807" cy="120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750"/>
              </a:lnSpc>
            </a:pPr>
            <a:r>
              <a:rPr lang="en-US" sz="7500">
                <a:solidFill>
                  <a:srgbClr val="000000"/>
                </a:solidFill>
                <a:latin typeface="Nourd Bold"/>
              </a:rPr>
              <a:t>First sprint planning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4562" y="5077292"/>
            <a:ext cx="3260652" cy="4759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As a user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i want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to specify an action whereby a specified audio file is played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so that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i can customize the auditory experience within the application</a:t>
            </a:r>
          </a:p>
        </p:txBody>
      </p:sp>
      <p:sp>
        <p:nvSpPr>
          <p:cNvPr id="4" name="AutoShape 4"/>
          <p:cNvSpPr/>
          <p:nvPr/>
        </p:nvSpPr>
        <p:spPr>
          <a:xfrm rot="1008">
            <a:off x="1028700" y="4474039"/>
            <a:ext cx="1623060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5" name="Group 5"/>
          <p:cNvGrpSpPr/>
          <p:nvPr/>
        </p:nvGrpSpPr>
        <p:grpSpPr>
          <a:xfrm>
            <a:off x="1028700" y="4266508"/>
            <a:ext cx="410299" cy="41029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352014" y="4266508"/>
            <a:ext cx="410299" cy="41029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998648" y="4266508"/>
            <a:ext cx="410299" cy="410299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619382" y="5091214"/>
            <a:ext cx="3260652" cy="3807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As a user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i want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to specify an action whereby a message is displayed on screen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so that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i have to explicitly close it when prompted.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09016" y="5041265"/>
            <a:ext cx="3260652" cy="4283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As a user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i want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to deactivate an existing rule by using a GUI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so that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it’s not checked by the program but is still present.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998648" y="5090747"/>
            <a:ext cx="3260652" cy="3807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As a user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i want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my rules to be saved on a file </a:t>
            </a: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Rubik Bold"/>
              </a:rPr>
              <a:t>so that</a:t>
            </a:r>
            <a:r>
              <a:rPr lang="en-US" sz="2724">
                <a:solidFill>
                  <a:srgbClr val="000000"/>
                </a:solidFill>
                <a:latin typeface="Rubik"/>
              </a:rPr>
              <a:t> they get automatically reloaded when the application is restarted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214200" y="4290321"/>
            <a:ext cx="410299" cy="410299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10D1C22-4D40-D1DE-867D-940F03B2CEEC}"/>
              </a:ext>
            </a:extLst>
          </p:cNvPr>
          <p:cNvSpPr txBox="1"/>
          <p:nvPr/>
        </p:nvSpPr>
        <p:spPr>
          <a:xfrm>
            <a:off x="1089546" y="2127499"/>
            <a:ext cx="6378054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Rubik Bold" panose="020B0604020202020204" charset="-79"/>
                <a:cs typeface="Rubik Bold" panose="020B0604020202020204" charset="-79"/>
              </a:rPr>
              <a:t>Sprint velocity: 52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90544" y="512921"/>
            <a:ext cx="1938465" cy="1452086"/>
          </a:xfrm>
          <a:custGeom>
            <a:avLst/>
            <a:gdLst/>
            <a:ahLst/>
            <a:cxnLst/>
            <a:rect l="l" t="t" r="r" b="b"/>
            <a:pathLst>
              <a:path w="1938465" h="1452086">
                <a:moveTo>
                  <a:pt x="0" y="0"/>
                </a:moveTo>
                <a:lnTo>
                  <a:pt x="1938465" y="0"/>
                </a:lnTo>
                <a:lnTo>
                  <a:pt x="1938465" y="1452086"/>
                </a:lnTo>
                <a:lnTo>
                  <a:pt x="0" y="14520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2640433" y="323812"/>
            <a:ext cx="12759484" cy="225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4"/>
              </a:lnSpc>
            </a:pPr>
            <a:r>
              <a:rPr lang="en-US" sz="8654">
                <a:solidFill>
                  <a:srgbClr val="000000"/>
                </a:solidFill>
                <a:latin typeface="Rubik Bold"/>
              </a:rPr>
              <a:t>DEFINITION OF DONE</a:t>
            </a:r>
          </a:p>
          <a:p>
            <a:pPr algn="ctr">
              <a:lnSpc>
                <a:spcPts val="8654"/>
              </a:lnSpc>
            </a:pPr>
            <a:endParaRPr lang="en-US" sz="8654">
              <a:solidFill>
                <a:srgbClr val="000000"/>
              </a:solidFill>
              <a:latin typeface="Rubik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4450" y="1991608"/>
            <a:ext cx="16640067" cy="6424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06"/>
              </a:lnSpc>
            </a:pPr>
            <a:r>
              <a:rPr lang="en-US" sz="3075">
                <a:solidFill>
                  <a:srgbClr val="000000"/>
                </a:solidFill>
                <a:latin typeface="Rubik"/>
              </a:rPr>
              <a:t>-Code is implemented and reviewed.</a:t>
            </a:r>
          </a:p>
          <a:p>
            <a:pPr>
              <a:lnSpc>
                <a:spcPts val="1722"/>
              </a:lnSpc>
            </a:pPr>
            <a:endParaRPr lang="en-US" sz="3075">
              <a:solidFill>
                <a:srgbClr val="000000"/>
              </a:solidFill>
              <a:latin typeface="Rubik"/>
            </a:endParaRPr>
          </a:p>
          <a:p>
            <a:pPr>
              <a:lnSpc>
                <a:spcPts val="4306"/>
              </a:lnSpc>
            </a:pPr>
            <a:r>
              <a:rPr lang="en-US" sz="3075">
                <a:solidFill>
                  <a:srgbClr val="000000"/>
                </a:solidFill>
                <a:latin typeface="Rubik"/>
              </a:rPr>
              <a:t>-Unit tests are written, executed, and passed; </a:t>
            </a:r>
          </a:p>
          <a:p>
            <a:pPr>
              <a:lnSpc>
                <a:spcPts val="1722"/>
              </a:lnSpc>
            </a:pPr>
            <a:endParaRPr lang="en-US" sz="3075">
              <a:solidFill>
                <a:srgbClr val="000000"/>
              </a:solidFill>
              <a:latin typeface="Rubik"/>
            </a:endParaRPr>
          </a:p>
          <a:p>
            <a:pPr>
              <a:lnSpc>
                <a:spcPts val="4306"/>
              </a:lnSpc>
            </a:pPr>
            <a:r>
              <a:rPr lang="en-US" sz="3075">
                <a:solidFill>
                  <a:srgbClr val="000000"/>
                </a:solidFill>
                <a:latin typeface="Rubik"/>
              </a:rPr>
              <a:t>- Each criterion accepted at least one associated test case;</a:t>
            </a:r>
          </a:p>
          <a:p>
            <a:pPr>
              <a:lnSpc>
                <a:spcPts val="1722"/>
              </a:lnSpc>
            </a:pPr>
            <a:endParaRPr lang="en-US" sz="3075">
              <a:solidFill>
                <a:srgbClr val="000000"/>
              </a:solidFill>
              <a:latin typeface="Rubik"/>
            </a:endParaRPr>
          </a:p>
          <a:p>
            <a:pPr>
              <a:lnSpc>
                <a:spcPts val="4306"/>
              </a:lnSpc>
            </a:pPr>
            <a:r>
              <a:rPr lang="en-US" sz="3075">
                <a:solidFill>
                  <a:srgbClr val="000000"/>
                </a:solidFill>
                <a:latin typeface="Rubik"/>
              </a:rPr>
              <a:t>-The user story has been peer-reviewed.</a:t>
            </a:r>
          </a:p>
          <a:p>
            <a:pPr>
              <a:lnSpc>
                <a:spcPts val="1722"/>
              </a:lnSpc>
            </a:pPr>
            <a:endParaRPr lang="en-US" sz="3075">
              <a:solidFill>
                <a:srgbClr val="000000"/>
              </a:solidFill>
              <a:latin typeface="Rubik"/>
            </a:endParaRPr>
          </a:p>
          <a:p>
            <a:pPr>
              <a:lnSpc>
                <a:spcPts val="4306"/>
              </a:lnSpc>
            </a:pPr>
            <a:r>
              <a:rPr lang="en-US" sz="3075">
                <a:solidFill>
                  <a:srgbClr val="000000"/>
                </a:solidFill>
                <a:latin typeface="Rubik"/>
              </a:rPr>
              <a:t>-User interface is updated to accommodate new features.</a:t>
            </a:r>
          </a:p>
          <a:p>
            <a:pPr>
              <a:lnSpc>
                <a:spcPts val="1722"/>
              </a:lnSpc>
            </a:pPr>
            <a:endParaRPr lang="en-US" sz="3075">
              <a:solidFill>
                <a:srgbClr val="000000"/>
              </a:solidFill>
              <a:latin typeface="Rubik"/>
            </a:endParaRPr>
          </a:p>
          <a:p>
            <a:pPr>
              <a:lnSpc>
                <a:spcPts val="4306"/>
              </a:lnSpc>
            </a:pPr>
            <a:r>
              <a:rPr lang="en-US" sz="3075">
                <a:solidFill>
                  <a:srgbClr val="000000"/>
                </a:solidFill>
                <a:latin typeface="Rubik"/>
              </a:rPr>
              <a:t>-Documentation is updated to reflect changes.</a:t>
            </a:r>
          </a:p>
          <a:p>
            <a:pPr>
              <a:lnSpc>
                <a:spcPts val="1722"/>
              </a:lnSpc>
            </a:pPr>
            <a:endParaRPr lang="en-US" sz="3075">
              <a:solidFill>
                <a:srgbClr val="000000"/>
              </a:solidFill>
              <a:latin typeface="Rubik"/>
            </a:endParaRPr>
          </a:p>
          <a:p>
            <a:pPr>
              <a:lnSpc>
                <a:spcPts val="4306"/>
              </a:lnSpc>
            </a:pPr>
            <a:r>
              <a:rPr lang="en-US" sz="3075">
                <a:solidFill>
                  <a:srgbClr val="000000"/>
                </a:solidFill>
                <a:latin typeface="Rubik"/>
              </a:rPr>
              <a:t>-Stress and load tests were performed to evaluate the system's ability to handle high loads.</a:t>
            </a:r>
          </a:p>
          <a:p>
            <a:pPr>
              <a:lnSpc>
                <a:spcPts val="1722"/>
              </a:lnSpc>
            </a:pPr>
            <a:endParaRPr lang="en-US" sz="3075">
              <a:solidFill>
                <a:srgbClr val="000000"/>
              </a:solidFill>
              <a:latin typeface="Rubik"/>
            </a:endParaRPr>
          </a:p>
          <a:p>
            <a:pPr>
              <a:lnSpc>
                <a:spcPts val="4306"/>
              </a:lnSpc>
            </a:pPr>
            <a:r>
              <a:rPr lang="en-US" sz="3075">
                <a:solidFill>
                  <a:srgbClr val="000000"/>
                </a:solidFill>
                <a:latin typeface="Rubik"/>
              </a:rPr>
              <a:t>-All team members accept the implemented features.</a:t>
            </a:r>
          </a:p>
          <a:p>
            <a:pPr marL="0" lvl="0" indent="0">
              <a:lnSpc>
                <a:spcPts val="4306"/>
              </a:lnSpc>
              <a:spcBef>
                <a:spcPct val="0"/>
              </a:spcBef>
            </a:pPr>
            <a:endParaRPr lang="en-US" sz="3075">
              <a:solidFill>
                <a:srgbClr val="000000"/>
              </a:solidFill>
              <a:latin typeface="Rubik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43046" y="592639"/>
            <a:ext cx="3385233" cy="472748"/>
            <a:chOff x="0" y="0"/>
            <a:chExt cx="4513644" cy="6303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0331" cy="630331"/>
            </a:xfrm>
            <a:custGeom>
              <a:avLst/>
              <a:gdLst/>
              <a:ahLst/>
              <a:cxnLst/>
              <a:rect l="l" t="t" r="r" b="b"/>
              <a:pathLst>
                <a:path w="630331" h="630331">
                  <a:moveTo>
                    <a:pt x="0" y="0"/>
                  </a:moveTo>
                  <a:lnTo>
                    <a:pt x="630331" y="0"/>
                  </a:lnTo>
                  <a:lnTo>
                    <a:pt x="630331" y="630331"/>
                  </a:lnTo>
                  <a:lnTo>
                    <a:pt x="0" y="630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03386" y="139079"/>
              <a:ext cx="3310258" cy="33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1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000000"/>
                  </a:solidFill>
                  <a:latin typeface="Nourd"/>
                </a:rPr>
                <a:t>GROUP 9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0" y="8997003"/>
            <a:ext cx="18288000" cy="1371600"/>
          </a:xfrm>
          <a:prstGeom prst="rect">
            <a:avLst/>
          </a:prstGeom>
          <a:solidFill>
            <a:srgbClr val="F990D3"/>
          </a:solid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0952" y="1198399"/>
            <a:ext cx="6953700" cy="120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750"/>
              </a:lnSpc>
            </a:pPr>
            <a:r>
              <a:rPr lang="en-US" sz="7500">
                <a:solidFill>
                  <a:srgbClr val="000000"/>
                </a:solidFill>
                <a:latin typeface="Nourd Bold"/>
              </a:rPr>
              <a:t>Architecture</a:t>
            </a:r>
          </a:p>
        </p:txBody>
      </p:sp>
      <p:sp>
        <p:nvSpPr>
          <p:cNvPr id="3" name="Freeform 3"/>
          <p:cNvSpPr/>
          <p:nvPr/>
        </p:nvSpPr>
        <p:spPr>
          <a:xfrm>
            <a:off x="7979996" y="3275758"/>
            <a:ext cx="1723254" cy="353267"/>
          </a:xfrm>
          <a:custGeom>
            <a:avLst/>
            <a:gdLst/>
            <a:ahLst/>
            <a:cxnLst/>
            <a:rect l="l" t="t" r="r" b="b"/>
            <a:pathLst>
              <a:path w="1723254" h="353267">
                <a:moveTo>
                  <a:pt x="0" y="0"/>
                </a:moveTo>
                <a:lnTo>
                  <a:pt x="1723254" y="0"/>
                </a:lnTo>
                <a:lnTo>
                  <a:pt x="1723254" y="353267"/>
                </a:lnTo>
                <a:lnTo>
                  <a:pt x="0" y="353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7922846" y="4419600"/>
            <a:ext cx="1723254" cy="353267"/>
          </a:xfrm>
          <a:custGeom>
            <a:avLst/>
            <a:gdLst/>
            <a:ahLst/>
            <a:cxnLst/>
            <a:rect l="l" t="t" r="r" b="b"/>
            <a:pathLst>
              <a:path w="1723254" h="353267">
                <a:moveTo>
                  <a:pt x="0" y="0"/>
                </a:moveTo>
                <a:lnTo>
                  <a:pt x="1723254" y="0"/>
                </a:lnTo>
                <a:lnTo>
                  <a:pt x="1723254" y="353267"/>
                </a:lnTo>
                <a:lnTo>
                  <a:pt x="0" y="353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7979996" y="5549012"/>
            <a:ext cx="2034188" cy="417009"/>
          </a:xfrm>
          <a:custGeom>
            <a:avLst/>
            <a:gdLst/>
            <a:ahLst/>
            <a:cxnLst/>
            <a:rect l="l" t="t" r="r" b="b"/>
            <a:pathLst>
              <a:path w="2034188" h="417009">
                <a:moveTo>
                  <a:pt x="0" y="0"/>
                </a:moveTo>
                <a:lnTo>
                  <a:pt x="2034188" y="0"/>
                </a:lnTo>
                <a:lnTo>
                  <a:pt x="2034188" y="417008"/>
                </a:lnTo>
                <a:lnTo>
                  <a:pt x="0" y="41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8132396" y="3083047"/>
            <a:ext cx="7049828" cy="5699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1"/>
              </a:lnSpc>
            </a:pPr>
            <a:r>
              <a:rPr lang="en-US" sz="3244">
                <a:solidFill>
                  <a:srgbClr val="000000"/>
                </a:solidFill>
                <a:latin typeface="Rubik Bold"/>
              </a:rPr>
              <a:t>Model</a:t>
            </a:r>
            <a:r>
              <a:rPr lang="en-US" sz="3244">
                <a:solidFill>
                  <a:srgbClr val="000000"/>
                </a:solidFill>
                <a:latin typeface="Rubik"/>
              </a:rPr>
              <a:t> (manages data and business logic),</a:t>
            </a:r>
          </a:p>
          <a:p>
            <a:pPr>
              <a:lnSpc>
                <a:spcPts val="4541"/>
              </a:lnSpc>
            </a:pPr>
            <a:r>
              <a:rPr lang="en-US" sz="3244">
                <a:solidFill>
                  <a:srgbClr val="000000"/>
                </a:solidFill>
                <a:latin typeface="Rubik Bold"/>
              </a:rPr>
              <a:t>View</a:t>
            </a:r>
            <a:r>
              <a:rPr lang="en-US" sz="3244">
                <a:solidFill>
                  <a:srgbClr val="000000"/>
                </a:solidFill>
                <a:latin typeface="Rubik"/>
              </a:rPr>
              <a:t> (presents data and handles UI),</a:t>
            </a:r>
          </a:p>
          <a:p>
            <a:pPr>
              <a:lnSpc>
                <a:spcPts val="4541"/>
              </a:lnSpc>
            </a:pPr>
            <a:r>
              <a:rPr lang="en-US" sz="3244">
                <a:solidFill>
                  <a:srgbClr val="000000"/>
                </a:solidFill>
                <a:latin typeface="Rubik Bold"/>
              </a:rPr>
              <a:t>Controller</a:t>
            </a:r>
            <a:r>
              <a:rPr lang="en-US" sz="3244">
                <a:solidFill>
                  <a:srgbClr val="000000"/>
                </a:solidFill>
                <a:latin typeface="Rubik"/>
              </a:rPr>
              <a:t> (mediates between Model and View), promoting modular and maintainable code. User input flows from View to Controller, updating the Model, and then refreshing the View.</a:t>
            </a:r>
          </a:p>
        </p:txBody>
      </p:sp>
      <p:sp>
        <p:nvSpPr>
          <p:cNvPr id="7" name="Freeform 7"/>
          <p:cNvSpPr/>
          <p:nvPr/>
        </p:nvSpPr>
        <p:spPr>
          <a:xfrm>
            <a:off x="873761" y="2503315"/>
            <a:ext cx="6808233" cy="6754985"/>
          </a:xfrm>
          <a:custGeom>
            <a:avLst/>
            <a:gdLst/>
            <a:ahLst/>
            <a:cxnLst/>
            <a:rect l="l" t="t" r="r" b="b"/>
            <a:pathLst>
              <a:path w="6808233" h="6754985">
                <a:moveTo>
                  <a:pt x="0" y="0"/>
                </a:moveTo>
                <a:lnTo>
                  <a:pt x="6808233" y="0"/>
                </a:lnTo>
                <a:lnTo>
                  <a:pt x="6808233" y="6754985"/>
                </a:lnTo>
                <a:lnTo>
                  <a:pt x="0" y="6754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200" r="-13200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8" name="Group 8"/>
          <p:cNvGrpSpPr/>
          <p:nvPr/>
        </p:nvGrpSpPr>
        <p:grpSpPr>
          <a:xfrm>
            <a:off x="1028700" y="1028700"/>
            <a:ext cx="3385233" cy="472748"/>
            <a:chOff x="0" y="0"/>
            <a:chExt cx="4513644" cy="6303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0331" cy="630331"/>
            </a:xfrm>
            <a:custGeom>
              <a:avLst/>
              <a:gdLst/>
              <a:ahLst/>
              <a:cxnLst/>
              <a:rect l="l" t="t" r="r" b="b"/>
              <a:pathLst>
                <a:path w="630331" h="630331">
                  <a:moveTo>
                    <a:pt x="0" y="0"/>
                  </a:moveTo>
                  <a:lnTo>
                    <a:pt x="630331" y="0"/>
                  </a:lnTo>
                  <a:lnTo>
                    <a:pt x="630331" y="630331"/>
                  </a:lnTo>
                  <a:lnTo>
                    <a:pt x="0" y="630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03386" y="120029"/>
              <a:ext cx="3310258" cy="35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000000"/>
                  </a:solidFill>
                  <a:latin typeface="Nourd"/>
                </a:rPr>
                <a:t>GROUP 9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80841"/>
            <a:ext cx="3385233" cy="472748"/>
            <a:chOff x="0" y="0"/>
            <a:chExt cx="4513644" cy="6303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0331" cy="630331"/>
            </a:xfrm>
            <a:custGeom>
              <a:avLst/>
              <a:gdLst/>
              <a:ahLst/>
              <a:cxnLst/>
              <a:rect l="l" t="t" r="r" b="b"/>
              <a:pathLst>
                <a:path w="630331" h="630331">
                  <a:moveTo>
                    <a:pt x="0" y="0"/>
                  </a:moveTo>
                  <a:lnTo>
                    <a:pt x="630331" y="0"/>
                  </a:lnTo>
                  <a:lnTo>
                    <a:pt x="630331" y="630331"/>
                  </a:lnTo>
                  <a:lnTo>
                    <a:pt x="0" y="630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03386" y="120029"/>
              <a:ext cx="3310258" cy="35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000000"/>
                  </a:solidFill>
                  <a:latin typeface="Nourd"/>
                </a:rPr>
                <a:t>GROUP 9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3290491" y="2148440"/>
            <a:ext cx="11415705" cy="8454165"/>
          </a:xfrm>
          <a:custGeom>
            <a:avLst/>
            <a:gdLst/>
            <a:ahLst/>
            <a:cxnLst/>
            <a:rect l="l" t="t" r="r" b="b"/>
            <a:pathLst>
              <a:path w="11415705" h="8454165">
                <a:moveTo>
                  <a:pt x="0" y="0"/>
                </a:moveTo>
                <a:lnTo>
                  <a:pt x="11415705" y="0"/>
                </a:lnTo>
                <a:lnTo>
                  <a:pt x="11415705" y="8454164"/>
                </a:lnTo>
                <a:lnTo>
                  <a:pt x="0" y="845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5835875" y="1321702"/>
            <a:ext cx="6953700" cy="120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750"/>
              </a:lnSpc>
            </a:pPr>
            <a:r>
              <a:rPr lang="en-US" sz="7500">
                <a:solidFill>
                  <a:srgbClr val="000000"/>
                </a:solidFill>
                <a:latin typeface="Nourd Bold"/>
              </a:rPr>
              <a:t>USE CASES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50873" y="1028700"/>
            <a:ext cx="8294471" cy="8229600"/>
          </a:xfrm>
          <a:custGeom>
            <a:avLst/>
            <a:gdLst/>
            <a:ahLst/>
            <a:cxnLst/>
            <a:rect l="l" t="t" r="r" b="b"/>
            <a:pathLst>
              <a:path w="8294471" h="8229600">
                <a:moveTo>
                  <a:pt x="0" y="0"/>
                </a:moveTo>
                <a:lnTo>
                  <a:pt x="8294471" y="0"/>
                </a:lnTo>
                <a:lnTo>
                  <a:pt x="829447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5638" b="-2563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4120357" y="7164755"/>
            <a:ext cx="3220379" cy="603821"/>
          </a:xfrm>
          <a:custGeom>
            <a:avLst/>
            <a:gdLst/>
            <a:ahLst/>
            <a:cxnLst/>
            <a:rect l="l" t="t" r="r" b="b"/>
            <a:pathLst>
              <a:path w="3220379" h="603821">
                <a:moveTo>
                  <a:pt x="0" y="0"/>
                </a:moveTo>
                <a:lnTo>
                  <a:pt x="3220378" y="0"/>
                </a:lnTo>
                <a:lnTo>
                  <a:pt x="3220378" y="603821"/>
                </a:lnTo>
                <a:lnTo>
                  <a:pt x="0" y="603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1028700" y="2282285"/>
            <a:ext cx="8350187" cy="6237597"/>
            <a:chOff x="0" y="0"/>
            <a:chExt cx="11133583" cy="8316796"/>
          </a:xfrm>
        </p:grpSpPr>
        <p:sp>
          <p:nvSpPr>
            <p:cNvPr id="5" name="TextBox 5"/>
            <p:cNvSpPr txBox="1"/>
            <p:nvPr/>
          </p:nvSpPr>
          <p:spPr>
            <a:xfrm>
              <a:off x="0" y="247650"/>
              <a:ext cx="11133583" cy="6783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999"/>
                </a:lnSpc>
              </a:pPr>
              <a:r>
                <a:rPr lang="en-US" sz="12999">
                  <a:solidFill>
                    <a:srgbClr val="000000"/>
                  </a:solidFill>
                  <a:latin typeface="Nourd Bold"/>
                </a:rPr>
                <a:t>Thanks for your attention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577656"/>
              <a:ext cx="10406310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1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1028700"/>
            <a:ext cx="3385233" cy="472748"/>
            <a:chOff x="0" y="0"/>
            <a:chExt cx="4513644" cy="6303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0331" cy="630331"/>
            </a:xfrm>
            <a:custGeom>
              <a:avLst/>
              <a:gdLst/>
              <a:ahLst/>
              <a:cxnLst/>
              <a:rect l="l" t="t" r="r" b="b"/>
              <a:pathLst>
                <a:path w="630331" h="630331">
                  <a:moveTo>
                    <a:pt x="0" y="0"/>
                  </a:moveTo>
                  <a:lnTo>
                    <a:pt x="630331" y="0"/>
                  </a:lnTo>
                  <a:lnTo>
                    <a:pt x="630331" y="630331"/>
                  </a:lnTo>
                  <a:lnTo>
                    <a:pt x="0" y="630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03386" y="139079"/>
              <a:ext cx="3310258" cy="33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1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000000"/>
                  </a:solidFill>
                  <a:latin typeface="Nourd"/>
                </a:rPr>
                <a:t>GROUP 9</a:t>
              </a:r>
            </a:p>
          </p:txBody>
        </p:sp>
      </p:grpSp>
      <p:sp>
        <p:nvSpPr>
          <p:cNvPr id="10" name="Freeform 10"/>
          <p:cNvSpPr/>
          <p:nvPr/>
        </p:nvSpPr>
        <p:spPr>
          <a:xfrm rot="8473615">
            <a:off x="8988655" y="2523730"/>
            <a:ext cx="666165" cy="1347025"/>
          </a:xfrm>
          <a:custGeom>
            <a:avLst/>
            <a:gdLst/>
            <a:ahLst/>
            <a:cxnLst/>
            <a:rect l="l" t="t" r="r" b="b"/>
            <a:pathLst>
              <a:path w="666165" h="1347025">
                <a:moveTo>
                  <a:pt x="0" y="0"/>
                </a:moveTo>
                <a:lnTo>
                  <a:pt x="666165" y="0"/>
                </a:lnTo>
                <a:lnTo>
                  <a:pt x="666165" y="1347025"/>
                </a:lnTo>
                <a:lnTo>
                  <a:pt x="0" y="1347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392</Words>
  <Application>Microsoft Office PowerPoint</Application>
  <PresentationFormat>Personalizzato</PresentationFormat>
  <Paragraphs>62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Nourd Bold</vt:lpstr>
      <vt:lpstr>Rubik Bold</vt:lpstr>
      <vt:lpstr>Calibri</vt:lpstr>
      <vt:lpstr>Arial</vt:lpstr>
      <vt:lpstr>Nourd</vt:lpstr>
      <vt:lpstr>Rubik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Aziendale Piano Progetto Scarabocchi e Disegni Rosa Nero</dc:title>
  <cp:lastModifiedBy>Giuseppe Squitieri</cp:lastModifiedBy>
  <cp:revision>2</cp:revision>
  <dcterms:created xsi:type="dcterms:W3CDTF">2006-08-16T00:00:00Z</dcterms:created>
  <dcterms:modified xsi:type="dcterms:W3CDTF">2023-11-20T13:11:28Z</dcterms:modified>
  <dc:identifier>DAF0n0zQoTI</dc:identifier>
</cp:coreProperties>
</file>