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Cormorant Garamond Bold Italics" charset="1" panose="00000800000000000000"/>
      <p:regular r:id="rId16"/>
    </p:embeddedFont>
    <p:embeddedFont>
      <p:font typeface="Quicksand" charset="1" panose="00000000000000000000"/>
      <p:regular r:id="rId17"/>
    </p:embeddedFont>
    <p:embeddedFont>
      <p:font typeface="Quicksand Bold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jpeg" Type="http://schemas.openxmlformats.org/officeDocument/2006/relationships/image"/><Relationship Id="rId5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43764" y="1533494"/>
            <a:ext cx="16229942" cy="3624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553"/>
              </a:lnSpc>
              <a:spcBef>
                <a:spcPct val="0"/>
              </a:spcBef>
            </a:pPr>
            <a:r>
              <a:rPr lang="en-US" b="true" sz="10395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Microwave oven simulation using PICsimlab</a:t>
            </a:r>
          </a:p>
        </p:txBody>
      </p:sp>
      <p:sp>
        <p:nvSpPr>
          <p:cNvPr name="AutoShape 3" id="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37539" y="5433989"/>
            <a:ext cx="12812922" cy="837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44"/>
              </a:lnSpc>
              <a:spcBef>
                <a:spcPct val="0"/>
              </a:spcBef>
            </a:pPr>
            <a:r>
              <a:rPr lang="en-US" sz="48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EMERTXE INTERNSHIP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49752" y="6700525"/>
            <a:ext cx="6988496" cy="217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7"/>
              </a:lnSpc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TEAM DETAILS:</a:t>
            </a:r>
          </a:p>
          <a:p>
            <a:pPr algn="ctr">
              <a:lnSpc>
                <a:spcPts val="4397"/>
              </a:lnSpc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Y.N.S. Harsha , 3rd year ECE</a:t>
            </a:r>
          </a:p>
          <a:p>
            <a:pPr algn="ctr">
              <a:lnSpc>
                <a:spcPts val="4397"/>
              </a:lnSpc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P.S.V. Tanooj , 3rd year ECE</a:t>
            </a:r>
          </a:p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42710" y="3369664"/>
            <a:ext cx="11402580" cy="3185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DEMO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1116666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0084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604249" y="0"/>
            <a:ext cx="6492240" cy="10287000"/>
            <a:chOff x="0" y="0"/>
            <a:chExt cx="170989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09890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09890">
                  <a:moveTo>
                    <a:pt x="0" y="0"/>
                  </a:moveTo>
                  <a:lnTo>
                    <a:pt x="1709890" y="0"/>
                  </a:lnTo>
                  <a:lnTo>
                    <a:pt x="17098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70989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387636"/>
            <a:ext cx="9914964" cy="108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Contents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604249" y="1415635"/>
            <a:ext cx="5321950" cy="6791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Course objective</a:t>
            </a: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</a:p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Project implementation</a:t>
            </a:r>
          </a:p>
          <a:p>
            <a:pPr algn="ctr">
              <a:lnSpc>
                <a:spcPts val="4199"/>
              </a:lnSpc>
            </a:pPr>
          </a:p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341710" y="1976822"/>
            <a:ext cx="4836072" cy="3974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3466" indent="-326733" lvl="1">
              <a:lnSpc>
                <a:spcPts val="4509"/>
              </a:lnSpc>
              <a:buAutoNum type="arabicPeriod" startAt="1"/>
            </a:pPr>
            <a:r>
              <a:rPr lang="en-US" sz="3026" spc="6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What we learned</a:t>
            </a:r>
          </a:p>
          <a:p>
            <a:pPr algn="l" marL="653466" indent="-326733" lvl="1">
              <a:lnSpc>
                <a:spcPts val="4509"/>
              </a:lnSpc>
              <a:buAutoNum type="arabicPeriod" startAt="1"/>
            </a:pPr>
            <a:r>
              <a:rPr lang="en-US" sz="3026" spc="6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Embedded systems</a:t>
            </a:r>
          </a:p>
          <a:p>
            <a:pPr algn="l" marL="653466" indent="-326733" lvl="1">
              <a:lnSpc>
                <a:spcPts val="4509"/>
              </a:lnSpc>
              <a:buAutoNum type="arabicPeriod" startAt="1"/>
            </a:pPr>
            <a:r>
              <a:rPr lang="en-US" sz="3026" spc="6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Embedded c programming</a:t>
            </a:r>
          </a:p>
          <a:p>
            <a:pPr algn="l" marL="653466" indent="-326733" lvl="1">
              <a:lnSpc>
                <a:spcPts val="4509"/>
              </a:lnSpc>
              <a:buAutoNum type="arabicPeriod" startAt="1"/>
            </a:pPr>
            <a:r>
              <a:rPr lang="en-US" sz="3026" spc="6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Microcontrollers vs Microprocessors</a:t>
            </a:r>
          </a:p>
          <a:p>
            <a:pPr algn="l" marL="653466" indent="-326733" lvl="1">
              <a:lnSpc>
                <a:spcPts val="4509"/>
              </a:lnSpc>
              <a:buAutoNum type="arabicPeriod" startAt="1"/>
            </a:pPr>
            <a:r>
              <a:rPr lang="en-US" sz="3026" spc="6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Interrupts and timers</a:t>
            </a:r>
          </a:p>
        </p:txBody>
      </p:sp>
      <p:sp>
        <p:nvSpPr>
          <p:cNvPr name="AutoShape 8" id="8"/>
          <p:cNvSpPr/>
          <p:nvPr/>
        </p:nvSpPr>
        <p:spPr>
          <a:xfrm>
            <a:off x="11451528" y="92964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5579303" y="501936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812434" y="917145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467501" y="7345881"/>
            <a:ext cx="4584490" cy="1115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1085" indent="-330542" lvl="1">
              <a:lnSpc>
                <a:spcPts val="4562"/>
              </a:lnSpc>
              <a:buAutoNum type="arabicPeriod" startAt="1"/>
            </a:pPr>
            <a:r>
              <a:rPr lang="en-US" sz="3061" spc="67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Requirements</a:t>
            </a:r>
          </a:p>
          <a:p>
            <a:pPr algn="l" marL="661085" indent="-330542" lvl="1">
              <a:lnSpc>
                <a:spcPts val="4562"/>
              </a:lnSpc>
              <a:buAutoNum type="arabicPeriod" startAt="1"/>
            </a:pPr>
            <a:r>
              <a:rPr lang="en-US" sz="3061" spc="67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Demo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79303" y="107451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13335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487752" y="1696442"/>
            <a:ext cx="6789642" cy="4512235"/>
          </a:xfrm>
          <a:custGeom>
            <a:avLst/>
            <a:gdLst/>
            <a:ahLst/>
            <a:cxnLst/>
            <a:rect r="r" b="b" t="t" l="l"/>
            <a:pathLst>
              <a:path h="4512235" w="6789642">
                <a:moveTo>
                  <a:pt x="0" y="0"/>
                </a:moveTo>
                <a:lnTo>
                  <a:pt x="6789642" y="0"/>
                </a:lnTo>
                <a:lnTo>
                  <a:pt x="6789642" y="4512235"/>
                </a:lnTo>
                <a:lnTo>
                  <a:pt x="0" y="45122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730" r="-32385" b="-632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93795" y="1572617"/>
            <a:ext cx="9960491" cy="7685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 laguage basics to advanced :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Data types 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Conditional statements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Loops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Operators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Arrays, Address &amp; Pointers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Storage classes</a:t>
            </a:r>
          </a:p>
          <a:p>
            <a:pPr algn="l">
              <a:lnSpc>
                <a:spcPts val="4079"/>
              </a:lnSpc>
            </a:pP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Implementation of project :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Mp lab IDE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PICsimlab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Embedded systems &amp; microcontrollers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Timers &amp; interrupts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Project implementation</a:t>
            </a:r>
          </a:p>
          <a:p>
            <a:pPr algn="l">
              <a:lnSpc>
                <a:spcPts val="4079"/>
              </a:lnSpc>
            </a:pPr>
          </a:p>
          <a:p>
            <a:pPr algn="l" marL="0" indent="0" lvl="0">
              <a:lnSpc>
                <a:spcPts val="4079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585362" y="1442644"/>
            <a:ext cx="3206073" cy="3206073"/>
          </a:xfrm>
          <a:custGeom>
            <a:avLst/>
            <a:gdLst/>
            <a:ahLst/>
            <a:cxnLst/>
            <a:rect r="r" b="b" t="t" l="l"/>
            <a:pathLst>
              <a:path h="3206073" w="3206073">
                <a:moveTo>
                  <a:pt x="0" y="0"/>
                </a:moveTo>
                <a:lnTo>
                  <a:pt x="3206073" y="0"/>
                </a:lnTo>
                <a:lnTo>
                  <a:pt x="3206073" y="3206073"/>
                </a:lnTo>
                <a:lnTo>
                  <a:pt x="0" y="32060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448378" y="6322977"/>
            <a:ext cx="5106491" cy="3824939"/>
          </a:xfrm>
          <a:custGeom>
            <a:avLst/>
            <a:gdLst/>
            <a:ahLst/>
            <a:cxnLst/>
            <a:rect r="r" b="b" t="t" l="l"/>
            <a:pathLst>
              <a:path h="3824939" w="5106491">
                <a:moveTo>
                  <a:pt x="0" y="0"/>
                </a:moveTo>
                <a:lnTo>
                  <a:pt x="5106491" y="0"/>
                </a:lnTo>
                <a:lnTo>
                  <a:pt x="5106491" y="3824939"/>
                </a:lnTo>
                <a:lnTo>
                  <a:pt x="0" y="38249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99709"/>
            <a:ext cx="8048163" cy="108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What we learned: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79303" y="94956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13335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49303" y="2042861"/>
            <a:ext cx="5575113" cy="4313892"/>
          </a:xfrm>
          <a:custGeom>
            <a:avLst/>
            <a:gdLst/>
            <a:ahLst/>
            <a:cxnLst/>
            <a:rect r="r" b="b" t="t" l="l"/>
            <a:pathLst>
              <a:path h="4313892" w="5575113">
                <a:moveTo>
                  <a:pt x="0" y="0"/>
                </a:moveTo>
                <a:lnTo>
                  <a:pt x="5575113" y="0"/>
                </a:lnTo>
                <a:lnTo>
                  <a:pt x="5575113" y="4313892"/>
                </a:lnTo>
                <a:lnTo>
                  <a:pt x="0" y="43138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585" t="0" r="-1585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581345" y="5743673"/>
            <a:ext cx="4712205" cy="4356902"/>
          </a:xfrm>
          <a:custGeom>
            <a:avLst/>
            <a:gdLst/>
            <a:ahLst/>
            <a:cxnLst/>
            <a:rect r="r" b="b" t="t" l="l"/>
            <a:pathLst>
              <a:path h="4356902" w="4712205">
                <a:moveTo>
                  <a:pt x="0" y="0"/>
                </a:moveTo>
                <a:lnTo>
                  <a:pt x="4712205" y="0"/>
                </a:lnTo>
                <a:lnTo>
                  <a:pt x="4712205" y="4356901"/>
                </a:lnTo>
                <a:lnTo>
                  <a:pt x="0" y="43569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3053" t="0" r="-31295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99709"/>
            <a:ext cx="11534821" cy="108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Embedded systems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637733"/>
            <a:ext cx="10655487" cy="4085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What is an Embedded System?</a:t>
            </a:r>
          </a:p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 embedded system is a combination of hardware and software designed to perform a specific task.</a:t>
            </a:r>
          </a:p>
          <a:p>
            <a:pPr algn="l">
              <a:lnSpc>
                <a:spcPts val="4079"/>
              </a:lnSpc>
            </a:pP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Household appliances: washing machines, TVs, dishwashers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Automobiles: airbag systems, navigation, automatic wipers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Mobile phones, healthcare devices</a:t>
            </a:r>
          </a:p>
          <a:p>
            <a:pPr algn="l" marL="0" indent="0" lvl="0">
              <a:lnSpc>
                <a:spcPts val="407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99742"/>
            <a:ext cx="11534821" cy="108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Embedded C Programming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87170" y="2535952"/>
            <a:ext cx="7304552" cy="5114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Why Use Embedded C?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Fixed memory usage for efficiency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Hardware control capability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Reliable, compact, and efficient code</a:t>
            </a:r>
          </a:p>
          <a:p>
            <a:pPr algn="l">
              <a:lnSpc>
                <a:spcPts val="4079"/>
              </a:lnSpc>
            </a:pPr>
          </a:p>
          <a:p>
            <a:pPr algn="l">
              <a:lnSpc>
                <a:spcPts val="4079"/>
              </a:lnSpc>
            </a:pP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Features of C Language for Embedded Systems: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Reusable code which can be expanded with new modules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Runs on multiple hardware &amp; OS platforms</a:t>
            </a:r>
          </a:p>
          <a:p>
            <a:pPr algn="l" marL="0" indent="0" lvl="0">
              <a:lnSpc>
                <a:spcPts val="407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579303" y="94956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913335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868202" y="2535952"/>
            <a:ext cx="6925299" cy="6145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6"/>
              </a:lnSpc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Key Elements of C Programming:</a:t>
            </a:r>
          </a:p>
          <a:p>
            <a:pPr algn="l" marL="518162" indent="-259081" lvl="1">
              <a:lnSpc>
                <a:spcPts val="4056"/>
              </a:lnSpc>
              <a:buFont typeface="Arial"/>
              <a:buChar char="•"/>
            </a:pPr>
            <a:r>
              <a:rPr lang="en-US" sz="2400" u="sng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Data Types: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Character (1 byte), Integer (4 bytes), Float (4 bytes), Double (8 bytes)</a:t>
            </a:r>
          </a:p>
          <a:p>
            <a:pPr algn="l" marL="518162" indent="-259081" lvl="1">
              <a:lnSpc>
                <a:spcPts val="4056"/>
              </a:lnSpc>
              <a:buFont typeface="Arial"/>
              <a:buChar char="•"/>
            </a:pPr>
            <a:r>
              <a:rPr lang="en-US" sz="2400" u="sng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Operators: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Arithmetic, Logical, Relational, Bitwise, Assignment</a:t>
            </a:r>
          </a:p>
          <a:p>
            <a:pPr algn="l" marL="518162" indent="-259081" lvl="1">
              <a:lnSpc>
                <a:spcPts val="4056"/>
              </a:lnSpc>
              <a:buFont typeface="Arial"/>
              <a:buChar char="•"/>
            </a:pPr>
            <a:r>
              <a:rPr lang="en-US" sz="2400" u="sng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Control Statements: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If, If-Else, Switch, For, While, Do-While</a:t>
            </a:r>
          </a:p>
          <a:p>
            <a:pPr algn="l" marL="518162" indent="-259081" lvl="1">
              <a:lnSpc>
                <a:spcPts val="4056"/>
              </a:lnSpc>
              <a:buFont typeface="Arial"/>
              <a:buChar char="•"/>
            </a:pPr>
            <a:r>
              <a:rPr lang="en-US" sz="2400" u="sng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Pointers &amp; Functions: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Used for memory management</a:t>
            </a:r>
          </a:p>
          <a:p>
            <a:pPr algn="l" marL="518162" indent="-259081" lvl="1">
              <a:lnSpc>
                <a:spcPts val="4056"/>
              </a:lnSpc>
              <a:buFont typeface="Arial"/>
              <a:buChar char="•"/>
            </a:pPr>
            <a:r>
              <a:rPr lang="en-US" sz="2400" u="sng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Storage Classes: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Auto, Static, Register, etc.</a:t>
            </a:r>
          </a:p>
          <a:p>
            <a:pPr algn="l" marL="518162" indent="-259081" lvl="1">
              <a:lnSpc>
                <a:spcPts val="4056"/>
              </a:lnSpc>
              <a:buFont typeface="Arial"/>
              <a:buChar char="•"/>
            </a:pPr>
            <a:r>
              <a:rPr lang="en-US" sz="2400" u="sng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Preprocessor Directives: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#define, #include, #ifdef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99742"/>
            <a:ext cx="11534821" cy="108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Microcontrollers vs. Microprocessors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68699" y="2524456"/>
            <a:ext cx="14837363" cy="562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What is a Microcontroller?</a:t>
            </a:r>
          </a:p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 microcontroller (MCU) is a small computer on a single integrated circuit that is designed to control specific tasks within electronic systems. It combines the functions of a central processing unit (CPU), memory, and input/output interfaces, all on a single chip.</a:t>
            </a:r>
          </a:p>
          <a:p>
            <a:pPr algn="l">
              <a:lnSpc>
                <a:spcPts val="4079"/>
              </a:lnSpc>
            </a:pPr>
          </a:p>
          <a:p>
            <a:pPr algn="l">
              <a:lnSpc>
                <a:spcPts val="4079"/>
              </a:lnSpc>
            </a:pP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What is a Microprocessor?</a:t>
            </a:r>
          </a:p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 Microprocessor is an important part of a computer architecture without which you will not be able to perform anything on your computer. It is a programmable device that takes in input performs some arithmetic and logical operations over it and produces the desired output.</a:t>
            </a:r>
          </a:p>
          <a:p>
            <a:pPr algn="l">
              <a:lnSpc>
                <a:spcPts val="4079"/>
              </a:lnSpc>
            </a:pPr>
          </a:p>
          <a:p>
            <a:pPr algn="ctr" marL="0" indent="0" lvl="0">
              <a:lnSpc>
                <a:spcPts val="4079"/>
              </a:lnSpc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For this project we are using PIC16F877A micro controller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579303" y="94956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913335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99742"/>
            <a:ext cx="11534821" cy="108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Timers and Interrupts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68699" y="1994224"/>
            <a:ext cx="14837363" cy="6486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What is a Timer?</a:t>
            </a:r>
          </a:p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 timer in a microprocessor is a counter that measures time and can be used to trigger events. Timers are used in many embedded systems and applications. </a:t>
            </a:r>
          </a:p>
          <a:p>
            <a:pPr algn="l">
              <a:lnSpc>
                <a:spcPts val="4079"/>
              </a:lnSpc>
            </a:pPr>
          </a:p>
          <a:p>
            <a:pPr algn="l">
              <a:lnSpc>
                <a:spcPts val="4079"/>
              </a:lnSpc>
            </a:pP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Timers in PIC16F877A: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PIC16F877A has three timers for delay generation, counting, and PWM control.</a:t>
            </a:r>
          </a:p>
          <a:p>
            <a:pPr algn="l">
              <a:lnSpc>
                <a:spcPts val="3400"/>
              </a:lnSpc>
            </a:pPr>
          </a:p>
          <a:p>
            <a:pPr algn="l">
              <a:lnSpc>
                <a:spcPts val="3400"/>
              </a:lnSpc>
            </a:pPr>
            <a:r>
              <a:rPr lang="en-US" sz="20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Timer0 (8-bit)</a:t>
            </a:r>
          </a:p>
          <a:p>
            <a:pPr algn="l" marL="431802" indent="-215901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Counts from 0 to 255</a:t>
            </a:r>
          </a:p>
          <a:p>
            <a:pPr algn="l" marL="431802" indent="-215901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Works as timer (internal clock) </a:t>
            </a:r>
          </a:p>
          <a:p>
            <a:pPr algn="l">
              <a:lnSpc>
                <a:spcPts val="3400"/>
              </a:lnSpc>
            </a:pPr>
            <a:r>
              <a:rPr lang="en-US" sz="2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   </a:t>
            </a:r>
            <a:r>
              <a:rPr lang="en-US" sz="2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or counter (external clock)</a:t>
            </a:r>
          </a:p>
          <a:p>
            <a:pPr algn="l" marL="431802" indent="-215901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Prescaler (1:1 to 1:256)</a:t>
            </a:r>
          </a:p>
          <a:p>
            <a:pPr algn="l" marL="431802" indent="-215901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Used for delays, event counting</a:t>
            </a:r>
          </a:p>
          <a:p>
            <a:pPr algn="l" marL="431802" indent="-215901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Registers: TMR0, OPTION_REG</a:t>
            </a:r>
          </a:p>
          <a:p>
            <a:pPr algn="l" marL="0" indent="0" lvl="0">
              <a:lnSpc>
                <a:spcPts val="407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579303" y="94956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913335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212966" y="5095875"/>
            <a:ext cx="5206336" cy="2463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Timer2 (8-bit with Postscaler)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Works as a timer only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Prescaler (1:1 to 1:16), Postscaler (1:1 to 1:16)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Used for PWM generation, periodic interrupts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Registers: TMR2, T2CON, PR2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51351" y="5095875"/>
            <a:ext cx="4301096" cy="2463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Timer1 (16-bit)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Counts from 0 to 65535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Works as timer or counter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Prescaler (1:1, 1:2, 1:4, 1:8)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Used for real-time clocks (RTC), frequency measurement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Registers: TMR1H, TMR1L, T1CON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99742"/>
            <a:ext cx="11534821" cy="108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Timers and Interrupts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68699" y="1994224"/>
            <a:ext cx="14837363" cy="6143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What is an Interrupt?</a:t>
            </a:r>
          </a:p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 interrupt in a microprocessor is a signal that tells the processor to stop its current task and handle a specific event. Interrupts can be caused by hardware or software. </a:t>
            </a:r>
          </a:p>
          <a:p>
            <a:pPr algn="l">
              <a:lnSpc>
                <a:spcPts val="4079"/>
              </a:lnSpc>
            </a:pPr>
          </a:p>
          <a:p>
            <a:pPr algn="l">
              <a:lnSpc>
                <a:spcPts val="4079"/>
              </a:lnSpc>
            </a:pP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Interrupts in PIC16F877A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: Interrupts allow the microcontroller to pause main execution and execute a special function (ISR).</a:t>
            </a:r>
          </a:p>
          <a:p>
            <a:pPr algn="l">
              <a:lnSpc>
                <a:spcPts val="3400"/>
              </a:lnSpc>
            </a:pPr>
          </a:p>
          <a:p>
            <a:pPr algn="l">
              <a:lnSpc>
                <a:spcPts val="3400"/>
              </a:lnSpc>
            </a:pPr>
            <a:r>
              <a:rPr lang="en-US" sz="20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Types of Interrupts:</a:t>
            </a:r>
          </a:p>
          <a:p>
            <a:pPr algn="l" marL="431802" indent="-215901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External Interrupt (Triggered on RB0/INT pin)</a:t>
            </a:r>
          </a:p>
          <a:p>
            <a:pPr algn="l" marL="431802" indent="-215901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Timer Interrupts (Timer0, Timer1, Timer2 overflow)</a:t>
            </a:r>
          </a:p>
          <a:p>
            <a:pPr algn="l" marL="431802" indent="-215901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Peripheral Interrupts (UART, ADC, CCP, etc.)</a:t>
            </a:r>
          </a:p>
          <a:p>
            <a:pPr algn="l">
              <a:lnSpc>
                <a:spcPts val="3400"/>
              </a:lnSpc>
            </a:pPr>
          </a:p>
          <a:p>
            <a:pPr algn="l" marL="0" indent="0" lvl="0">
              <a:lnSpc>
                <a:spcPts val="407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579303" y="94956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913335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110842" y="5540467"/>
            <a:ext cx="7308459" cy="2463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Important Registers:</a:t>
            </a:r>
          </a:p>
          <a:p>
            <a:pPr algn="l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INTCON (Global and Peripheral Interrupt Control)</a:t>
            </a:r>
          </a:p>
          <a:p>
            <a:pPr algn="l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GIE (Global Interrupt Enable)</a:t>
            </a:r>
          </a:p>
          <a:p>
            <a:pPr algn="l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PEIE (Peripheral Interrupt Enable)</a:t>
            </a:r>
          </a:p>
          <a:p>
            <a:pPr algn="l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T0IE, INTE (Timer0, External INT Enable)</a:t>
            </a:r>
          </a:p>
          <a:p>
            <a:pPr algn="l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PIR1, PIR2 (Interrupt Flag Registers)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PIE1, PIE2 (Interrupt Enable Registers)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79303" y="94956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13335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42326" y="4313939"/>
            <a:ext cx="5457909" cy="4588507"/>
          </a:xfrm>
          <a:custGeom>
            <a:avLst/>
            <a:gdLst/>
            <a:ahLst/>
            <a:cxnLst/>
            <a:rect r="r" b="b" t="t" l="l"/>
            <a:pathLst>
              <a:path h="4588507" w="5457909">
                <a:moveTo>
                  <a:pt x="0" y="0"/>
                </a:moveTo>
                <a:lnTo>
                  <a:pt x="5457908" y="0"/>
                </a:lnTo>
                <a:lnTo>
                  <a:pt x="5457908" y="4588508"/>
                </a:lnTo>
                <a:lnTo>
                  <a:pt x="0" y="45885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599742"/>
            <a:ext cx="13655749" cy="108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Requirements for the Microwave Oven Project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42326" y="1991676"/>
            <a:ext cx="4640730" cy="2091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Tools &amp; Components Used:</a:t>
            </a:r>
          </a:p>
          <a:p>
            <a:pPr algn="l" marL="518158" indent="-259079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3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MPLAB IDE for coding</a:t>
            </a:r>
          </a:p>
          <a:p>
            <a:pPr algn="l" marL="518158" indent="-259079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3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XC8 Compiler for compiling</a:t>
            </a:r>
          </a:p>
          <a:p>
            <a:pPr algn="l" marL="518158" indent="-259079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3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PICsimLAB for simulation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Microcontroller: PIC16F877A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591459" y="1848921"/>
            <a:ext cx="10025898" cy="7409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Peripherals Used :</a:t>
            </a:r>
          </a:p>
          <a:p>
            <a:pPr algn="l" marL="518158" indent="-259079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3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LED Indicators</a:t>
            </a:r>
          </a:p>
          <a:p>
            <a:pPr algn="l" marL="949959" indent="-316653" lvl="2">
              <a:lnSpc>
                <a:spcPts val="3079"/>
              </a:lnSpc>
              <a:spcBef>
                <a:spcPct val="0"/>
              </a:spcBef>
              <a:buFont typeface="Arial"/>
              <a:buChar char="⚬"/>
            </a:pPr>
            <a:r>
              <a:rPr lang="en-US" sz="2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Connected to PORT B &amp; D</a:t>
            </a:r>
          </a:p>
          <a:p>
            <a:pPr algn="l" marL="949959" indent="-316653" lvl="2">
              <a:lnSpc>
                <a:spcPts val="3079"/>
              </a:lnSpc>
              <a:spcBef>
                <a:spcPct val="0"/>
              </a:spcBef>
              <a:buFont typeface="Arial"/>
              <a:buChar char="⚬"/>
            </a:pPr>
            <a:r>
              <a:rPr lang="en-US" sz="2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Logic</a:t>
            </a:r>
            <a:r>
              <a:rPr lang="en-US" b="true" sz="21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1 (High): LED ON &amp; Logic 0 (Low): LED OFF</a:t>
            </a:r>
          </a:p>
          <a:p>
            <a:pPr algn="l" marL="518158" indent="-259079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3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Character LCD Display (CLCD)</a:t>
            </a:r>
          </a:p>
          <a:p>
            <a:pPr algn="l" marL="949959" indent="-316653" lvl="2">
              <a:lnSpc>
                <a:spcPts val="3079"/>
              </a:lnSpc>
              <a:spcBef>
                <a:spcPct val="0"/>
              </a:spcBef>
              <a:buFont typeface="Arial"/>
              <a:buChar char="⚬"/>
            </a:pPr>
            <a:r>
              <a:rPr lang="en-US" sz="2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Displays mode selection, time, and temperature</a:t>
            </a:r>
          </a:p>
          <a:p>
            <a:pPr algn="l" marL="949959" indent="-316653" lvl="2">
              <a:lnSpc>
                <a:spcPts val="3079"/>
              </a:lnSpc>
              <a:spcBef>
                <a:spcPct val="0"/>
              </a:spcBef>
              <a:buFont typeface="Arial"/>
              <a:buChar char="⚬"/>
            </a:pPr>
            <a:r>
              <a:rPr lang="en-US" sz="2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Types Used: 16x2, 16x4 LCD</a:t>
            </a:r>
          </a:p>
          <a:p>
            <a:pPr algn="l" marL="949959" indent="-316653" lvl="2">
              <a:lnSpc>
                <a:spcPts val="3079"/>
              </a:lnSpc>
              <a:spcBef>
                <a:spcPct val="0"/>
              </a:spcBef>
              <a:buFont typeface="Arial"/>
              <a:buChar char="⚬"/>
            </a:pPr>
            <a:r>
              <a:rPr lang="en-US" sz="2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Data transmission modes:</a:t>
            </a:r>
          </a:p>
          <a:p>
            <a:pPr algn="l" marL="1295402" indent="-323850" lvl="3">
              <a:lnSpc>
                <a:spcPts val="2800"/>
              </a:lnSpc>
              <a:spcBef>
                <a:spcPct val="0"/>
              </a:spcBef>
              <a:buFont typeface="Arial"/>
              <a:buChar char="￭"/>
            </a:pPr>
            <a:r>
              <a:rPr lang="en-US" sz="2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4-bit mode (4 data lines: RD4 - RD7)</a:t>
            </a:r>
          </a:p>
          <a:p>
            <a:pPr algn="l" marL="1295402" indent="-323850" lvl="3">
              <a:lnSpc>
                <a:spcPts val="2800"/>
              </a:lnSpc>
              <a:spcBef>
                <a:spcPct val="0"/>
              </a:spcBef>
              <a:buFont typeface="Arial"/>
              <a:buChar char="￭"/>
            </a:pPr>
            <a:r>
              <a:rPr lang="en-US" sz="2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8-bit mode (8 data lines: RD0 - RD7)</a:t>
            </a:r>
          </a:p>
          <a:p>
            <a:pPr algn="l" marL="518158" indent="-259079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3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Tactile Switches (Keypad Input)</a:t>
            </a:r>
          </a:p>
          <a:p>
            <a:pPr algn="l" marL="949959" indent="-316653" lvl="2">
              <a:lnSpc>
                <a:spcPts val="3079"/>
              </a:lnSpc>
              <a:spcBef>
                <a:spcPct val="0"/>
              </a:spcBef>
              <a:buFont typeface="Arial"/>
              <a:buChar char="⚬"/>
            </a:pPr>
            <a:r>
              <a:rPr lang="en-US" sz="2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Used to select the mode and enter temperature/time</a:t>
            </a:r>
          </a:p>
          <a:p>
            <a:pPr algn="l" marL="949959" indent="-316653" lvl="2">
              <a:lnSpc>
                <a:spcPts val="3079"/>
              </a:lnSpc>
              <a:spcBef>
                <a:spcPct val="0"/>
              </a:spcBef>
              <a:buFont typeface="Arial"/>
              <a:buChar char="⚬"/>
            </a:pPr>
            <a:r>
              <a:rPr lang="en-US" sz="2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Key Debouncing Issue: Needs software correction</a:t>
            </a:r>
          </a:p>
          <a:p>
            <a:pPr algn="l" marL="518158" indent="-259079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3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Matrix Keypad &amp; Input Handling</a:t>
            </a:r>
          </a:p>
          <a:p>
            <a:pPr algn="l" marL="949959" indent="-316653" lvl="2">
              <a:lnSpc>
                <a:spcPts val="3079"/>
              </a:lnSpc>
              <a:spcBef>
                <a:spcPct val="0"/>
              </a:spcBef>
              <a:buFont typeface="Arial"/>
              <a:buChar char="⚬"/>
            </a:pPr>
            <a:r>
              <a:rPr lang="en-US" sz="2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Rows (4) connected to PORT D &amp; Columns (3) connected to PORT B</a:t>
            </a:r>
          </a:p>
          <a:p>
            <a:pPr algn="l" marL="949959" indent="-316653" lvl="2">
              <a:lnSpc>
                <a:spcPts val="3079"/>
              </a:lnSpc>
              <a:spcBef>
                <a:spcPct val="0"/>
              </a:spcBef>
              <a:buFont typeface="Arial"/>
              <a:buChar char="⚬"/>
            </a:pPr>
            <a:r>
              <a:rPr lang="en-US" sz="2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Working Principle:</a:t>
            </a:r>
          </a:p>
          <a:p>
            <a:pPr algn="l" marL="1295402" indent="-323850" lvl="3">
              <a:lnSpc>
                <a:spcPts val="2800"/>
              </a:lnSpc>
              <a:spcBef>
                <a:spcPct val="0"/>
              </a:spcBef>
              <a:buFont typeface="Arial"/>
              <a:buChar char="￭"/>
            </a:pPr>
            <a:r>
              <a:rPr lang="en-US" sz="2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All pins HIGH initially</a:t>
            </a:r>
          </a:p>
          <a:p>
            <a:pPr algn="l" marL="1295402" indent="-323850" lvl="3">
              <a:lnSpc>
                <a:spcPts val="2800"/>
              </a:lnSpc>
              <a:spcBef>
                <a:spcPct val="0"/>
              </a:spcBef>
              <a:buFont typeface="Arial"/>
              <a:buChar char="￭"/>
            </a:pPr>
            <a:r>
              <a:rPr lang="en-US" sz="2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When a key is pressed, corresponding row/column becomes LOW</a:t>
            </a:r>
          </a:p>
          <a:p>
            <a:pPr algn="l">
              <a:lnSpc>
                <a:spcPts val="307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DAGgRbY1ivA</dc:identifier>
  <dcterms:modified xsi:type="dcterms:W3CDTF">2011-08-01T06:04:30Z</dcterms:modified>
  <cp:revision>1</cp:revision>
  <dc:title>Microwave oven simulation using PICsimlab</dc:title>
</cp:coreProperties>
</file>