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86" r:id="rId16"/>
    <p:sldId id="287" r:id="rId17"/>
    <p:sldId id="270" r:id="rId18"/>
    <p:sldId id="271" r:id="rId19"/>
    <p:sldId id="288" r:id="rId20"/>
    <p:sldId id="284"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9144000" cy="5143500" type="screen16x9"/>
  <p:notesSz cx="6858000" cy="9144000"/>
  <p:embeddedFontLs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1" autoAdjust="0"/>
    <p:restoredTop sz="93511" autoAdjust="0"/>
  </p:normalViewPr>
  <p:slideViewPr>
    <p:cSldViewPr snapToGrid="0">
      <p:cViewPr varScale="1">
        <p:scale>
          <a:sx n="101" d="100"/>
          <a:sy n="101" d="100"/>
        </p:scale>
        <p:origin x="126" y="408"/>
      </p:cViewPr>
      <p:guideLst>
        <p:guide orient="horz" pos="162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4aa4f4c4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4aa4f4c4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4aa4f4c4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4aa4f4c4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4aa4f4c4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4aa4f4c4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4aa4f4c4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4aa4f4c4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4aa4f4c4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4aa4f4c4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4aa4f4c4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4aa4f4c4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extLst>
      <p:ext uri="{BB962C8B-B14F-4D97-AF65-F5344CB8AC3E}">
        <p14:creationId xmlns:p14="http://schemas.microsoft.com/office/powerpoint/2010/main" val="1397643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aa4f4c43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aa4f4c43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1">
              <a:spcBef>
                <a:spcPts val="0"/>
              </a:spcBef>
              <a:spcAft>
                <a:spcPts val="0"/>
              </a:spcAft>
              <a:buNone/>
            </a:pPr>
            <a:endParaRPr lang="he-IL" b="1" dirty="0"/>
          </a:p>
        </p:txBody>
      </p:sp>
    </p:spTree>
    <p:extLst>
      <p:ext uri="{BB962C8B-B14F-4D97-AF65-F5344CB8AC3E}">
        <p14:creationId xmlns:p14="http://schemas.microsoft.com/office/powerpoint/2010/main" val="1602343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aa4f4c43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aa4f4c43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1"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4aa4f4c43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4aa4f4c43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1">
              <a:spcBef>
                <a:spcPts val="0"/>
              </a:spcBef>
              <a:spcAft>
                <a:spcPts val="0"/>
              </a:spcAft>
              <a:buNone/>
            </a:pPr>
            <a:endParaRPr lang="he-IL" dirty="0"/>
          </a:p>
          <a:p>
            <a:pPr marL="0" lvl="0" indent="0" algn="just" rtl="1">
              <a:spcBef>
                <a:spcPts val="0"/>
              </a:spcBef>
              <a:spcAft>
                <a:spcPts val="0"/>
              </a:spcAft>
              <a:buNone/>
            </a:pPr>
            <a:endParaRPr lang="he-IL"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4aa4f4c43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4aa4f4c43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1" eaLnBrk="1" fontAlgn="auto" latinLnBrk="0" hangingPunct="1">
              <a:lnSpc>
                <a:spcPct val="100000"/>
              </a:lnSpc>
              <a:spcBef>
                <a:spcPts val="0"/>
              </a:spcBef>
              <a:spcAft>
                <a:spcPts val="0"/>
              </a:spcAft>
              <a:buClr>
                <a:srgbClr val="000000"/>
              </a:buClr>
              <a:buSzPts val="1400"/>
              <a:buFont typeface="Arial"/>
              <a:buNone/>
              <a:tabLst/>
              <a:defRPr/>
            </a:pPr>
            <a:endParaRPr lang="he-IL" dirty="0"/>
          </a:p>
          <a:p>
            <a:pPr marL="0" marR="0" lvl="0" indent="0" algn="just" defTabSz="914400" rtl="1" eaLnBrk="1" fontAlgn="auto" latinLnBrk="0" hangingPunct="1">
              <a:lnSpc>
                <a:spcPct val="100000"/>
              </a:lnSpc>
              <a:spcBef>
                <a:spcPts val="0"/>
              </a:spcBef>
              <a:spcAft>
                <a:spcPts val="0"/>
              </a:spcAft>
              <a:buClr>
                <a:srgbClr val="000000"/>
              </a:buClr>
              <a:buSzPts val="1400"/>
              <a:buFont typeface="Arial"/>
              <a:buNone/>
              <a:tabLst/>
              <a:defRPr/>
            </a:pPr>
            <a:endParaRPr lang="he-IL" dirty="0"/>
          </a:p>
          <a:p>
            <a:pPr marL="0" lvl="0" indent="0" algn="r" rtl="1">
              <a:spcBef>
                <a:spcPts val="0"/>
              </a:spcBef>
              <a:spcAft>
                <a:spcPts val="0"/>
              </a:spcAft>
              <a:buNone/>
            </a:pPr>
            <a:endParaRPr dirty="0"/>
          </a:p>
        </p:txBody>
      </p:sp>
    </p:spTree>
    <p:extLst>
      <p:ext uri="{BB962C8B-B14F-4D97-AF65-F5344CB8AC3E}">
        <p14:creationId xmlns:p14="http://schemas.microsoft.com/office/powerpoint/2010/main" val="159926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4aa4f4c43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4aa4f4c43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414715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4aa4f4c43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4aa4f4c43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b="1"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aa4f4c4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aa4f4c4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4aa4f4c4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4aa4f4c4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4aa4f4c43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4aa4f4c4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4aa4f4c43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b4aa4f4c43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4aa4f4c43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4aa4f4c43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4aa4f4c43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4aa4f4c4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4aa4f4c43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4aa4f4c4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4aa4f4c4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4aa4f4c4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b="1"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4aa4f4c4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4aa4f4c4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4aa4f4c43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4aa4f4c43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4aa4f4c43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4aa4f4c43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4aa4f4c43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4aa4f4c43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4aa4f4c4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4aa4f4c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aa4f4c4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aa4f4c4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4aa4f4c4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4aa4f4c4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0950" y="461225"/>
            <a:ext cx="8222100" cy="2064000"/>
          </a:xfrm>
          <a:prstGeom prst="rect">
            <a:avLst/>
          </a:prstGeom>
        </p:spPr>
        <p:txBody>
          <a:bodyPr spcFirstLastPara="1" wrap="square" lIns="91425" tIns="91425" rIns="91425" bIns="91425" anchor="b" anchorCtr="0">
            <a:noAutofit/>
          </a:bodyPr>
          <a:lstStyle/>
          <a:p>
            <a:pPr marL="0" lvl="0" indent="0" algn="ctr" rtl="0">
              <a:lnSpc>
                <a:spcPct val="115000"/>
              </a:lnSpc>
              <a:spcBef>
                <a:spcPts val="1200"/>
              </a:spcBef>
              <a:spcAft>
                <a:spcPts val="0"/>
              </a:spcAft>
              <a:buNone/>
            </a:pPr>
            <a:r>
              <a:rPr lang="en" sz="2350" b="1" dirty="0">
                <a:solidFill>
                  <a:srgbClr val="FFFFFF"/>
                </a:solidFill>
                <a:latin typeface="Arial"/>
                <a:ea typeface="Arial"/>
                <a:cs typeface="Arial"/>
                <a:sym typeface="Arial"/>
              </a:rPr>
              <a:t>Deep Learning for </a:t>
            </a:r>
            <a:endParaRPr sz="2350" b="1" dirty="0">
              <a:solidFill>
                <a:srgbClr val="FFFFFF"/>
              </a:solidFill>
              <a:latin typeface="Arial"/>
              <a:ea typeface="Arial"/>
              <a:cs typeface="Arial"/>
              <a:sym typeface="Arial"/>
            </a:endParaRPr>
          </a:p>
          <a:p>
            <a:pPr marL="0" lvl="0" indent="0" algn="ctr" rtl="0">
              <a:lnSpc>
                <a:spcPct val="115000"/>
              </a:lnSpc>
              <a:spcBef>
                <a:spcPts val="1200"/>
              </a:spcBef>
              <a:spcAft>
                <a:spcPts val="0"/>
              </a:spcAft>
              <a:buNone/>
            </a:pPr>
            <a:r>
              <a:rPr lang="en" sz="2350" b="1" dirty="0">
                <a:solidFill>
                  <a:srgbClr val="FFFFFF"/>
                </a:solidFill>
                <a:latin typeface="Arial"/>
                <a:ea typeface="Arial"/>
                <a:cs typeface="Arial"/>
                <a:sym typeface="Arial"/>
              </a:rPr>
              <a:t>Depression Detection of Twitter Users</a:t>
            </a:r>
            <a:endParaRPr sz="2350" b="1" dirty="0">
              <a:solidFill>
                <a:srgbClr val="FFFFFF"/>
              </a:solidFill>
              <a:latin typeface="Arial"/>
              <a:ea typeface="Arial"/>
              <a:cs typeface="Arial"/>
              <a:sym typeface="Arial"/>
            </a:endParaRPr>
          </a:p>
          <a:p>
            <a:pPr marL="0" lvl="0" indent="0" algn="l" rtl="0">
              <a:spcBef>
                <a:spcPts val="1200"/>
              </a:spcBef>
              <a:spcAft>
                <a:spcPts val="0"/>
              </a:spcAft>
              <a:buNone/>
            </a:pPr>
            <a:endParaRPr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Student:</a:t>
            </a:r>
            <a:endParaRPr dirty="0"/>
          </a:p>
          <a:p>
            <a:pPr marL="0" lvl="0" indent="0" algn="l" rtl="0">
              <a:spcBef>
                <a:spcPts val="0"/>
              </a:spcBef>
              <a:spcAft>
                <a:spcPts val="0"/>
              </a:spcAft>
              <a:buNone/>
            </a:pPr>
            <a:r>
              <a:rPr lang="en" dirty="0"/>
              <a:t>			Tanookh Kabishi</a:t>
            </a:r>
            <a:endParaRPr dirty="0"/>
          </a:p>
          <a:p>
            <a:pPr marL="0" lvl="0" indent="0" algn="l" rtl="0">
              <a:spcBef>
                <a:spcPts val="0"/>
              </a:spcBef>
              <a:spcAft>
                <a:spcPts val="0"/>
              </a:spcAft>
              <a:buNone/>
            </a:pPr>
            <a:r>
              <a:rPr lang="e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2"/>
          <p:cNvPicPr preferRelativeResize="0"/>
          <p:nvPr/>
        </p:nvPicPr>
        <p:blipFill>
          <a:blip r:embed="rId3">
            <a:alphaModFix/>
          </a:blip>
          <a:stretch>
            <a:fillRect/>
          </a:stretch>
        </p:blipFill>
        <p:spPr>
          <a:xfrm>
            <a:off x="0" y="0"/>
            <a:ext cx="730507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3"/>
          <p:cNvPicPr preferRelativeResize="0"/>
          <p:nvPr/>
        </p:nvPicPr>
        <p:blipFill>
          <a:blip r:embed="rId3">
            <a:alphaModFix/>
          </a:blip>
          <a:stretch>
            <a:fillRect/>
          </a:stretch>
        </p:blipFill>
        <p:spPr>
          <a:xfrm>
            <a:off x="1895475" y="1676400"/>
            <a:ext cx="5353050" cy="179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4"/>
          <p:cNvPicPr preferRelativeResize="0"/>
          <p:nvPr/>
        </p:nvPicPr>
        <p:blipFill>
          <a:blip r:embed="rId3">
            <a:alphaModFix/>
          </a:blip>
          <a:stretch>
            <a:fillRect/>
          </a:stretch>
        </p:blipFill>
        <p:spPr>
          <a:xfrm>
            <a:off x="553488" y="0"/>
            <a:ext cx="803702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descr="Background pointer shape in timeline graphic"/>
          <p:cNvSpPr/>
          <p:nvPr/>
        </p:nvSpPr>
        <p:spPr>
          <a:xfrm>
            <a:off x="1153463" y="2297125"/>
            <a:ext cx="1872300" cy="10377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9" name="Google Shape;199;p26"/>
          <p:cNvSpPr txBox="1">
            <a:spLocks noGrp="1"/>
          </p:cNvSpPr>
          <p:nvPr>
            <p:ph type="body" idx="4294967295"/>
          </p:nvPr>
        </p:nvSpPr>
        <p:spPr>
          <a:xfrm>
            <a:off x="1153461" y="2627275"/>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CNN with Global Max</a:t>
            </a:r>
            <a:endParaRPr sz="1600" dirty="0">
              <a:solidFill>
                <a:schemeClr val="lt1"/>
              </a:solidFill>
            </a:endParaRPr>
          </a:p>
        </p:txBody>
      </p:sp>
      <p:grpSp>
        <p:nvGrpSpPr>
          <p:cNvPr id="200" name="Google Shape;200;p26"/>
          <p:cNvGrpSpPr/>
          <p:nvPr/>
        </p:nvGrpSpPr>
        <p:grpSpPr>
          <a:xfrm>
            <a:off x="1781807" y="1900940"/>
            <a:ext cx="198900" cy="593656"/>
            <a:chOff x="777447" y="1610215"/>
            <a:chExt cx="198900" cy="593656"/>
          </a:xfrm>
        </p:grpSpPr>
        <p:cxnSp>
          <p:nvCxnSpPr>
            <p:cNvPr id="201" name="Google Shape;201;p2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02" name="Google Shape;202;p26"/>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6" descr="Background pointer shape in timeline graphic"/>
          <p:cNvSpPr/>
          <p:nvPr/>
        </p:nvSpPr>
        <p:spPr>
          <a:xfrm>
            <a:off x="2629588" y="2297125"/>
            <a:ext cx="2051100" cy="10377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4" name="Google Shape;204;p26"/>
          <p:cNvSpPr txBox="1">
            <a:spLocks noGrp="1"/>
          </p:cNvSpPr>
          <p:nvPr>
            <p:ph type="body" idx="4294967295"/>
          </p:nvPr>
        </p:nvSpPr>
        <p:spPr>
          <a:xfrm>
            <a:off x="3025762" y="2580775"/>
            <a:ext cx="18723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800"/>
              </a:spcAft>
              <a:buNone/>
            </a:pPr>
            <a:r>
              <a:rPr lang="en" sz="1600">
                <a:solidFill>
                  <a:srgbClr val="FFFFFF"/>
                </a:solidFill>
              </a:rPr>
              <a:t>Multi Channel          CNN</a:t>
            </a:r>
            <a:endParaRPr sz="1600">
              <a:solidFill>
                <a:srgbClr val="FFFFFF"/>
              </a:solidFill>
            </a:endParaRPr>
          </a:p>
        </p:txBody>
      </p:sp>
      <p:grpSp>
        <p:nvGrpSpPr>
          <p:cNvPr id="205" name="Google Shape;205;p26"/>
          <p:cNvGrpSpPr/>
          <p:nvPr/>
        </p:nvGrpSpPr>
        <p:grpSpPr>
          <a:xfrm>
            <a:off x="3497170" y="3229683"/>
            <a:ext cx="198900" cy="593656"/>
            <a:chOff x="2223534" y="2938958"/>
            <a:chExt cx="198900" cy="593656"/>
          </a:xfrm>
        </p:grpSpPr>
        <p:cxnSp>
          <p:nvCxnSpPr>
            <p:cNvPr id="206" name="Google Shape;206;p2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07" name="Google Shape;207;p2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6" descr="Background pointer shape in timeline graphic"/>
          <p:cNvSpPr/>
          <p:nvPr/>
        </p:nvSpPr>
        <p:spPr>
          <a:xfrm>
            <a:off x="4284513" y="2297125"/>
            <a:ext cx="2051100" cy="10377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9" name="Google Shape;209;p26"/>
          <p:cNvSpPr txBox="1">
            <a:spLocks noGrp="1"/>
          </p:cNvSpPr>
          <p:nvPr>
            <p:ph type="body" idx="4294967295"/>
          </p:nvPr>
        </p:nvSpPr>
        <p:spPr>
          <a:xfrm>
            <a:off x="4580309" y="2580750"/>
            <a:ext cx="22053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Multi Channel </a:t>
            </a:r>
            <a:endParaRPr sz="1600">
              <a:solidFill>
                <a:srgbClr val="FFFFFF"/>
              </a:solidFill>
            </a:endParaRPr>
          </a:p>
          <a:p>
            <a:pPr marL="0" lvl="0" indent="0" algn="l" rtl="0">
              <a:spcBef>
                <a:spcPts val="800"/>
              </a:spcBef>
              <a:spcAft>
                <a:spcPts val="800"/>
              </a:spcAft>
              <a:buNone/>
            </a:pPr>
            <a:r>
              <a:rPr lang="en" sz="1600">
                <a:solidFill>
                  <a:srgbClr val="FFFFFF"/>
                </a:solidFill>
              </a:rPr>
              <a:t>    Pooling CNN</a:t>
            </a:r>
            <a:endParaRPr sz="1600">
              <a:solidFill>
                <a:srgbClr val="FFFFFF"/>
              </a:solidFill>
            </a:endParaRPr>
          </a:p>
        </p:txBody>
      </p:sp>
      <p:grpSp>
        <p:nvGrpSpPr>
          <p:cNvPr id="210" name="Google Shape;210;p26"/>
          <p:cNvGrpSpPr/>
          <p:nvPr/>
        </p:nvGrpSpPr>
        <p:grpSpPr>
          <a:xfrm>
            <a:off x="5132082" y="1900940"/>
            <a:ext cx="198900" cy="593656"/>
            <a:chOff x="3918084" y="1610215"/>
            <a:chExt cx="198900" cy="593656"/>
          </a:xfrm>
        </p:grpSpPr>
        <p:cxnSp>
          <p:nvCxnSpPr>
            <p:cNvPr id="211" name="Google Shape;211;p2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12" name="Google Shape;212;p2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6" descr="Background pointer shape in timeline graphic"/>
          <p:cNvSpPr/>
          <p:nvPr/>
        </p:nvSpPr>
        <p:spPr>
          <a:xfrm>
            <a:off x="5939438" y="2297100"/>
            <a:ext cx="2051100" cy="10377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4" name="Google Shape;214;p26"/>
          <p:cNvSpPr txBox="1">
            <a:spLocks noGrp="1"/>
          </p:cNvSpPr>
          <p:nvPr>
            <p:ph type="body" idx="4294967295"/>
          </p:nvPr>
        </p:nvSpPr>
        <p:spPr>
          <a:xfrm>
            <a:off x="6249547" y="2627275"/>
            <a:ext cx="1740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Bidirectional </a:t>
            </a:r>
            <a:endParaRPr sz="1600">
              <a:solidFill>
                <a:srgbClr val="FFFFFF"/>
              </a:solidFill>
            </a:endParaRPr>
          </a:p>
          <a:p>
            <a:pPr marL="0" lvl="0" indent="0" algn="l" rtl="0">
              <a:spcBef>
                <a:spcPts val="800"/>
              </a:spcBef>
              <a:spcAft>
                <a:spcPts val="0"/>
              </a:spcAft>
              <a:buNone/>
            </a:pPr>
            <a:r>
              <a:rPr lang="en" sz="1600">
                <a:solidFill>
                  <a:srgbClr val="FFFFFF"/>
                </a:solidFill>
              </a:rPr>
              <a:t>     LSTM with </a:t>
            </a:r>
            <a:endParaRPr sz="1600">
              <a:solidFill>
                <a:srgbClr val="FFFFFF"/>
              </a:solidFill>
            </a:endParaRPr>
          </a:p>
          <a:p>
            <a:pPr marL="0" lvl="0" indent="0" algn="l" rtl="0">
              <a:spcBef>
                <a:spcPts val="800"/>
              </a:spcBef>
              <a:spcAft>
                <a:spcPts val="800"/>
              </a:spcAft>
              <a:buNone/>
            </a:pPr>
            <a:r>
              <a:rPr lang="en" sz="1600">
                <a:solidFill>
                  <a:srgbClr val="FFFFFF"/>
                </a:solidFill>
              </a:rPr>
              <a:t>attention</a:t>
            </a:r>
            <a:endParaRPr sz="1600">
              <a:solidFill>
                <a:srgbClr val="FFFFFF"/>
              </a:solidFill>
            </a:endParaRPr>
          </a:p>
        </p:txBody>
      </p:sp>
      <p:grpSp>
        <p:nvGrpSpPr>
          <p:cNvPr id="215" name="Google Shape;215;p26"/>
          <p:cNvGrpSpPr/>
          <p:nvPr/>
        </p:nvGrpSpPr>
        <p:grpSpPr>
          <a:xfrm>
            <a:off x="6785607" y="3229683"/>
            <a:ext cx="198900" cy="593656"/>
            <a:chOff x="5958946" y="2938958"/>
            <a:chExt cx="198900" cy="593656"/>
          </a:xfrm>
        </p:grpSpPr>
        <p:cxnSp>
          <p:nvCxnSpPr>
            <p:cNvPr id="216" name="Google Shape;216;p2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17" name="Google Shape;217;p2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26"/>
          <p:cNvSpPr txBox="1"/>
          <p:nvPr/>
        </p:nvSpPr>
        <p:spPr>
          <a:xfrm>
            <a:off x="2048700" y="642150"/>
            <a:ext cx="4867800" cy="8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800"/>
              </a:spcAft>
              <a:buNone/>
            </a:pPr>
            <a:r>
              <a:rPr lang="en" sz="2100" b="1">
                <a:solidFill>
                  <a:schemeClr val="dk2"/>
                </a:solidFill>
                <a:latin typeface="Roboto"/>
                <a:ea typeface="Roboto"/>
                <a:cs typeface="Roboto"/>
                <a:sym typeface="Roboto"/>
              </a:rPr>
              <a:t>Building the Neural Networks models</a:t>
            </a:r>
            <a:endParaRPr sz="1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276625" y="17895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highlight>
                  <a:srgbClr val="FFFFFF"/>
                </a:highlight>
              </a:rPr>
              <a:t>Convolutional neural network</a:t>
            </a:r>
            <a:endParaRPr sz="4000" b="1"/>
          </a:p>
        </p:txBody>
      </p:sp>
      <p:sp>
        <p:nvSpPr>
          <p:cNvPr id="193" name="Google Shape;193;p25"/>
          <p:cNvSpPr txBox="1">
            <a:spLocks noGrp="1"/>
          </p:cNvSpPr>
          <p:nvPr>
            <p:ph type="body" idx="2"/>
          </p:nvPr>
        </p:nvSpPr>
        <p:spPr>
          <a:xfrm>
            <a:off x="4738850" y="467200"/>
            <a:ext cx="4327200" cy="4082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t>CNN can be changed to be one-dimensional, allowing it to develop an internal representation of a one-dimensional sequence.</a:t>
            </a:r>
            <a:endParaRPr sz="1600" dirty="0"/>
          </a:p>
          <a:p>
            <a:pPr marL="0" lvl="0" indent="0" algn="ctr" rtl="0">
              <a:lnSpc>
                <a:spcPct val="100000"/>
              </a:lnSpc>
              <a:spcBef>
                <a:spcPts val="0"/>
              </a:spcBef>
              <a:spcAft>
                <a:spcPts val="0"/>
              </a:spcAft>
              <a:buNone/>
            </a:pPr>
            <a:endParaRPr sz="1600" dirty="0"/>
          </a:p>
          <a:p>
            <a:pPr marL="0" lvl="0" indent="0" algn="ctr" rtl="0">
              <a:lnSpc>
                <a:spcPct val="100000"/>
              </a:lnSpc>
              <a:spcBef>
                <a:spcPts val="0"/>
              </a:spcBef>
              <a:spcAft>
                <a:spcPts val="0"/>
              </a:spcAft>
              <a:buNone/>
            </a:pPr>
            <a:r>
              <a:rPr lang="en" sz="1600" dirty="0"/>
              <a:t>This allows the CNN to be used more generally on other types of data that has a spatial relationship. For example, there is an order relationship between words in a document of text. There is an ordered relationship in the time steps of a time series.</a:t>
            </a:r>
            <a:endParaRPr sz="1600" dirty="0"/>
          </a:p>
          <a:p>
            <a:pPr marL="0" lvl="0" indent="0" algn="ctr" rtl="0">
              <a:lnSpc>
                <a:spcPct val="100000"/>
              </a:lnSpc>
              <a:spcBef>
                <a:spcPts val="0"/>
              </a:spcBef>
              <a:spcAft>
                <a:spcPts val="0"/>
              </a:spcAft>
              <a:buNone/>
            </a:pPr>
            <a:endParaRPr sz="1600" dirty="0"/>
          </a:p>
          <a:p>
            <a:pPr marL="0" lvl="0" indent="0" algn="ctr" rtl="0">
              <a:lnSpc>
                <a:spcPct val="100000"/>
              </a:lnSpc>
              <a:spcBef>
                <a:spcPts val="0"/>
              </a:spcBef>
              <a:spcAft>
                <a:spcPts val="0"/>
              </a:spcAft>
              <a:buNone/>
            </a:pP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026" name="Picture 2" descr="Information | Free Full-Text | NIRFaceNet: A Convolutional Neural Network  for Near-Infrared Face Identification | HTML">
            <a:extLst>
              <a:ext uri="{FF2B5EF4-FFF2-40B4-BE49-F238E27FC236}">
                <a16:creationId xmlns:a16="http://schemas.microsoft.com/office/drawing/2014/main" id="{A625146B-9E02-4944-94B2-9CCA43319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73931"/>
            <a:ext cx="9144000" cy="319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60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229475" y="231525"/>
            <a:ext cx="4045200" cy="78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highlight>
                  <a:srgbClr val="FFFFFF"/>
                </a:highlight>
              </a:rPr>
              <a:t>Input Layer</a:t>
            </a:r>
            <a:endParaRPr sz="4000" b="1">
              <a:highlight>
                <a:srgbClr val="FFFFFF"/>
              </a:highlight>
            </a:endParaRPr>
          </a:p>
        </p:txBody>
      </p:sp>
      <p:sp>
        <p:nvSpPr>
          <p:cNvPr id="224" name="Google Shape;224;p27"/>
          <p:cNvSpPr txBox="1">
            <a:spLocks noGrp="1"/>
          </p:cNvSpPr>
          <p:nvPr>
            <p:ph type="body" idx="2"/>
          </p:nvPr>
        </p:nvSpPr>
        <p:spPr>
          <a:xfrm>
            <a:off x="4572000" y="231525"/>
            <a:ext cx="4572000" cy="4317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600" b="1" dirty="0"/>
          </a:p>
        </p:txBody>
      </p:sp>
      <p:sp>
        <p:nvSpPr>
          <p:cNvPr id="225" name="Google Shape;225;p27"/>
          <p:cNvSpPr txBox="1">
            <a:spLocks noGrp="1"/>
          </p:cNvSpPr>
          <p:nvPr>
            <p:ph type="title"/>
          </p:nvPr>
        </p:nvSpPr>
        <p:spPr>
          <a:xfrm>
            <a:off x="229475" y="1061100"/>
            <a:ext cx="4216800" cy="40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highlight>
                  <a:srgbClr val="FFFFFF"/>
                </a:highlight>
              </a:rPr>
              <a:t>This is the first layer in the model and it represents each tweet as a row of vectors. Each vector represents a token based on the the sentiment analysis used. Each different word in a tweet has a different token to be embedded and will be represented into a specific vector with a fixed size of 140. </a:t>
            </a:r>
            <a:endParaRPr sz="1600" b="1" dirty="0">
              <a:highlight>
                <a:srgbClr val="FFFFFF"/>
              </a:highlight>
            </a:endParaRPr>
          </a:p>
          <a:p>
            <a:pPr marL="0" lvl="0" indent="0" algn="l" rtl="0">
              <a:spcBef>
                <a:spcPts val="0"/>
              </a:spcBef>
              <a:spcAft>
                <a:spcPts val="0"/>
              </a:spcAft>
              <a:buNone/>
            </a:pPr>
            <a:endParaRPr sz="1600" b="1" dirty="0">
              <a:highlight>
                <a:srgbClr val="FFFFFF"/>
              </a:highlight>
            </a:endParaRPr>
          </a:p>
          <a:p>
            <a:pPr marL="0" lvl="0" indent="0" algn="ctr" rtl="0">
              <a:spcBef>
                <a:spcPts val="0"/>
              </a:spcBef>
              <a:spcAft>
                <a:spcPts val="0"/>
              </a:spcAft>
              <a:buNone/>
            </a:pPr>
            <a:r>
              <a:rPr lang="en" sz="1600" b="1" dirty="0">
                <a:highlight>
                  <a:srgbClr val="FFFFFF"/>
                </a:highlight>
              </a:rPr>
              <a:t>This layer is a matrix of size n×m, where m is the dimension of the embedding and n is (the min (between the number of unique words in our tokenizer and the max we specified)).</a:t>
            </a:r>
            <a:endParaRPr sz="1600" b="1" dirty="0">
              <a:highlight>
                <a:srgbClr val="FFFFFF"/>
              </a:highlight>
            </a:endParaRPr>
          </a:p>
        </p:txBody>
      </p:sp>
      <p:pic>
        <p:nvPicPr>
          <p:cNvPr id="5" name="Picture 2" descr="Information | Free Full-Text | NIRFaceNet: A Convolutional Neural Network  for Near-Infrared Face Identification | HTML">
            <a:extLst>
              <a:ext uri="{FF2B5EF4-FFF2-40B4-BE49-F238E27FC236}">
                <a16:creationId xmlns:a16="http://schemas.microsoft.com/office/drawing/2014/main" id="{070E5985-6526-474D-9BED-B72D9AD802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508"/>
          <a:stretch/>
        </p:blipFill>
        <p:spPr bwMode="auto">
          <a:xfrm>
            <a:off x="5326743" y="792656"/>
            <a:ext cx="3062514" cy="319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3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27"/>
          <p:cNvSpPr txBox="1">
            <a:spLocks noGrp="1"/>
          </p:cNvSpPr>
          <p:nvPr>
            <p:ph type="body" idx="2"/>
          </p:nvPr>
        </p:nvSpPr>
        <p:spPr>
          <a:xfrm>
            <a:off x="4572000" y="231525"/>
            <a:ext cx="4572000" cy="4317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b="1" dirty="0"/>
              <a:t>Convolutional Layer</a:t>
            </a:r>
            <a:endParaRPr sz="4000" b="1" dirty="0"/>
          </a:p>
          <a:p>
            <a:pPr marL="0" lvl="0" indent="0" algn="l" rtl="0">
              <a:lnSpc>
                <a:spcPct val="100000"/>
              </a:lnSpc>
              <a:spcBef>
                <a:spcPts val="0"/>
              </a:spcBef>
              <a:spcAft>
                <a:spcPts val="0"/>
              </a:spcAft>
              <a:buNone/>
            </a:pPr>
            <a:endParaRPr sz="1600" dirty="0"/>
          </a:p>
          <a:p>
            <a:pPr marL="0" lvl="0" indent="0" algn="ctr" rtl="0">
              <a:lnSpc>
                <a:spcPct val="100000"/>
              </a:lnSpc>
              <a:spcBef>
                <a:spcPts val="0"/>
              </a:spcBef>
              <a:spcAft>
                <a:spcPts val="0"/>
              </a:spcAft>
              <a:buNone/>
            </a:pPr>
            <a:r>
              <a:rPr lang="en" sz="1600" b="1" dirty="0"/>
              <a:t>Convolutional layers are the major building blocks used in convolutional neural networks. A convolution is the simple application of a filter to an input that results in an activation. Repeated application of the same filter to an input results in a map of activations called a feature map, indicating the locations and strength of a detected feature in an input.</a:t>
            </a:r>
            <a:endParaRPr sz="1600" b="1" dirty="0"/>
          </a:p>
          <a:p>
            <a:pPr marL="0" lvl="0" indent="0" algn="ctr" rtl="0">
              <a:lnSpc>
                <a:spcPct val="100000"/>
              </a:lnSpc>
              <a:spcBef>
                <a:spcPts val="0"/>
              </a:spcBef>
              <a:spcAft>
                <a:spcPts val="0"/>
              </a:spcAft>
              <a:buNone/>
            </a:pPr>
            <a:r>
              <a:rPr lang="en" sz="1600" b="1" dirty="0"/>
              <a:t>In our project we used filter size of 250 and kernel size of 3 with ReLU activation.</a:t>
            </a:r>
            <a:endParaRPr sz="1600" b="1" dirty="0"/>
          </a:p>
        </p:txBody>
      </p:sp>
      <p:pic>
        <p:nvPicPr>
          <p:cNvPr id="2050" name="Picture 2" descr="1D Convolution block">
            <a:extLst>
              <a:ext uri="{FF2B5EF4-FFF2-40B4-BE49-F238E27FC236}">
                <a16:creationId xmlns:a16="http://schemas.microsoft.com/office/drawing/2014/main" id="{2DD5CCC6-DD7C-476D-B63F-20C6B201C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 y="6700"/>
            <a:ext cx="4575090" cy="1174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Simple scheme of a one-dimension (1D) convolutional operation. (b)... |  Download Scientific Diagram">
            <a:extLst>
              <a:ext uri="{FF2B5EF4-FFF2-40B4-BE49-F238E27FC236}">
                <a16:creationId xmlns:a16="http://schemas.microsoft.com/office/drawing/2014/main" id="{6129DF11-5B2E-4116-AE2F-6EF60FD2D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0" y="1406275"/>
            <a:ext cx="4541579" cy="3737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229475" y="569900"/>
            <a:ext cx="4045200" cy="78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highlight>
                  <a:srgbClr val="FFFFFF"/>
                </a:highlight>
              </a:rPr>
              <a:t>Global Max Pooling Layer</a:t>
            </a:r>
            <a:endParaRPr sz="4000" b="1">
              <a:highlight>
                <a:srgbClr val="FFFFFF"/>
              </a:highlight>
            </a:endParaRPr>
          </a:p>
        </p:txBody>
      </p:sp>
      <p:sp>
        <p:nvSpPr>
          <p:cNvPr id="232" name="Google Shape;232;p28"/>
          <p:cNvSpPr txBox="1">
            <a:spLocks noGrp="1"/>
          </p:cNvSpPr>
          <p:nvPr>
            <p:ph type="title"/>
          </p:nvPr>
        </p:nvSpPr>
        <p:spPr>
          <a:xfrm>
            <a:off x="143675" y="1833900"/>
            <a:ext cx="4216800" cy="176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highlight>
                  <a:srgbClr val="FFFFFF"/>
                </a:highlight>
              </a:rPr>
              <a:t>Is an ordinary max pooling layer with pool size equals to the size of the input (minus filter size + 1, to be precise). MaxPooling1D takes a pool_length argument, whereas GlobalMaxPooling1D does not.</a:t>
            </a:r>
            <a:endParaRPr sz="1600" b="1" dirty="0">
              <a:highlight>
                <a:srgbClr val="FFFFFF"/>
              </a:highlight>
            </a:endParaRPr>
          </a:p>
        </p:txBody>
      </p:sp>
      <p:pic>
        <p:nvPicPr>
          <p:cNvPr id="4100" name="Picture 4" descr="Scheme of the global max pooling mechanism. Global max pooling perform... |  Download Scientific Diagram">
            <a:extLst>
              <a:ext uri="{FF2B5EF4-FFF2-40B4-BE49-F238E27FC236}">
                <a16:creationId xmlns:a16="http://schemas.microsoft.com/office/drawing/2014/main" id="{8851E5FB-E8CD-41A3-A155-DF9170C56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407" y="0"/>
            <a:ext cx="4646593" cy="26130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he difference of max-pooling and global max-pooling. | Download Scientific  Diagram">
            <a:extLst>
              <a:ext uri="{FF2B5EF4-FFF2-40B4-BE49-F238E27FC236}">
                <a16:creationId xmlns:a16="http://schemas.microsoft.com/office/drawing/2014/main" id="{53E7C55F-7330-45CB-9376-37AC06E47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286" y="3497943"/>
            <a:ext cx="5805714" cy="16455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28"/>
          <p:cNvSpPr txBox="1">
            <a:spLocks noGrp="1"/>
          </p:cNvSpPr>
          <p:nvPr>
            <p:ph type="body" idx="2"/>
          </p:nvPr>
        </p:nvSpPr>
        <p:spPr>
          <a:xfrm>
            <a:off x="4496125" y="0"/>
            <a:ext cx="4572000" cy="4317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b="1" dirty="0"/>
              <a:t>Dense Layer</a:t>
            </a:r>
            <a:endParaRPr sz="4000" b="1"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ctr" rtl="0">
              <a:lnSpc>
                <a:spcPct val="100000"/>
              </a:lnSpc>
              <a:spcBef>
                <a:spcPts val="0"/>
              </a:spcBef>
              <a:spcAft>
                <a:spcPts val="0"/>
              </a:spcAft>
              <a:buNone/>
            </a:pPr>
            <a:r>
              <a:rPr lang="en" sz="1600" b="1" dirty="0"/>
              <a:t>Each neuron in a layer receives an input from all the neurons present in the previous layer — thus, they're densely connected. In other words, the dense layer is a fully connected layer, meaning all the neurons in a layer are connected to those in the next layer.</a:t>
            </a:r>
            <a:endParaRPr sz="1600" b="1" dirty="0"/>
          </a:p>
          <a:p>
            <a:pPr marL="0" lvl="0" indent="0" algn="ctr" rtl="0">
              <a:lnSpc>
                <a:spcPct val="100000"/>
              </a:lnSpc>
              <a:spcBef>
                <a:spcPts val="0"/>
              </a:spcBef>
              <a:spcAft>
                <a:spcPts val="0"/>
              </a:spcAft>
              <a:buNone/>
            </a:pPr>
            <a:r>
              <a:rPr lang="en" sz="1600" b="1" dirty="0"/>
              <a:t>In ou</a:t>
            </a:r>
            <a:r>
              <a:rPr lang="en-US" sz="1600" b="1" dirty="0"/>
              <a:t>r</a:t>
            </a:r>
            <a:r>
              <a:rPr lang="en" sz="1600" b="1" dirty="0"/>
              <a:t> project we used a dense layer with 250 units using ReLU activation and then a dense layer with 1 unit (output) with sigmoid activation.</a:t>
            </a:r>
            <a:endParaRPr sz="1600" b="1" dirty="0"/>
          </a:p>
        </p:txBody>
      </p:sp>
      <p:pic>
        <p:nvPicPr>
          <p:cNvPr id="5124" name="Picture 4" descr="Deep Learning in Keras - Building a Deep Learning Model">
            <a:extLst>
              <a:ext uri="{FF2B5EF4-FFF2-40B4-BE49-F238E27FC236}">
                <a16:creationId xmlns:a16="http://schemas.microsoft.com/office/drawing/2014/main" id="{096E5F90-B46F-418A-8153-B0C64FDD2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44186"/>
            <a:ext cx="4572000" cy="377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95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Mental illness</a:t>
            </a:r>
            <a:endParaRPr>
              <a:solidFill>
                <a:schemeClr val="lt1"/>
              </a:solidFill>
            </a:endParaRPr>
          </a:p>
        </p:txBody>
      </p:sp>
      <p:sp>
        <p:nvSpPr>
          <p:cNvPr id="96" name="Google Shape;96;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b="1" u="sng">
                <a:solidFill>
                  <a:srgbClr val="434343"/>
                </a:solidFill>
              </a:rPr>
              <a:t>20%</a:t>
            </a:r>
            <a:r>
              <a:rPr lang="en" sz="1600">
                <a:solidFill>
                  <a:srgbClr val="434343"/>
                </a:solidFill>
              </a:rPr>
              <a:t> of Canadians experience mental illness and </a:t>
            </a:r>
            <a:r>
              <a:rPr lang="en" sz="2200" b="1" u="sng">
                <a:solidFill>
                  <a:srgbClr val="434343"/>
                </a:solidFill>
              </a:rPr>
              <a:t>8%</a:t>
            </a:r>
            <a:r>
              <a:rPr lang="en" sz="1600">
                <a:solidFill>
                  <a:srgbClr val="434343"/>
                </a:solidFill>
              </a:rPr>
              <a:t> of adults have gone through major depression</a:t>
            </a:r>
            <a:r>
              <a:rPr lang="en">
                <a:solidFill>
                  <a:srgbClr val="434343"/>
                </a:solidFill>
              </a:rPr>
              <a:t>.</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Suicide </a:t>
            </a:r>
            <a:endParaRPr>
              <a:solidFill>
                <a:srgbClr val="FFFFFF"/>
              </a:solidFill>
            </a:endParaRPr>
          </a:p>
        </p:txBody>
      </p:sp>
      <p:sp>
        <p:nvSpPr>
          <p:cNvPr id="101" name="Google Shape;101;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434343"/>
                </a:solidFill>
              </a:rPr>
              <a:t>Nearly </a:t>
            </a:r>
            <a:r>
              <a:rPr lang="en" sz="2200" b="1" u="sng">
                <a:solidFill>
                  <a:srgbClr val="434343"/>
                </a:solidFill>
              </a:rPr>
              <a:t>4,000</a:t>
            </a:r>
            <a:r>
              <a:rPr lang="en" sz="1600">
                <a:solidFill>
                  <a:srgbClr val="434343"/>
                </a:solidFill>
              </a:rPr>
              <a:t> Canadians have died from suicide and </a:t>
            </a:r>
            <a:r>
              <a:rPr lang="en" sz="2200" b="1" u="sng">
                <a:solidFill>
                  <a:srgbClr val="434343"/>
                </a:solidFill>
              </a:rPr>
              <a:t>90%</a:t>
            </a:r>
            <a:r>
              <a:rPr lang="en" sz="1600">
                <a:solidFill>
                  <a:srgbClr val="434343"/>
                </a:solidFill>
              </a:rPr>
              <a:t> of them were identified as having some form of a mental disorder.</a:t>
            </a:r>
            <a:endParaRPr>
              <a:solidFill>
                <a:srgbClr val="434343"/>
              </a:solidFill>
            </a:endParaRPr>
          </a:p>
        </p:txBody>
      </p:sp>
      <p:sp>
        <p:nvSpPr>
          <p:cNvPr id="102" name="Google Shape;102;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434343"/>
                </a:solidFill>
                <a:latin typeface="Arial"/>
                <a:ea typeface="Arial"/>
                <a:cs typeface="Arial"/>
                <a:sym typeface="Arial"/>
              </a:rPr>
              <a:t>The detection of mental illness in social media, that reflects people’s life, is complex and it is continuously increasing in popularity on social media platforms</a:t>
            </a:r>
            <a:endParaRPr dirty="0">
              <a:solidFill>
                <a:srgbClr val="434343"/>
              </a:solidFill>
            </a:endParaRPr>
          </a:p>
        </p:txBody>
      </p:sp>
      <p:sp>
        <p:nvSpPr>
          <p:cNvPr id="103" name="Google Shape;103;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grpSp>
        <p:nvGrpSpPr>
          <p:cNvPr id="104" name="Google Shape;104;p14"/>
          <p:cNvGrpSpPr/>
          <p:nvPr/>
        </p:nvGrpSpPr>
        <p:grpSpPr>
          <a:xfrm>
            <a:off x="6199800" y="1304875"/>
            <a:ext cx="2641650" cy="3416400"/>
            <a:chOff x="6212550" y="1304875"/>
            <a:chExt cx="2641650" cy="3416400"/>
          </a:xfrm>
        </p:grpSpPr>
        <p:sp>
          <p:nvSpPr>
            <p:cNvPr id="105" name="Google Shape;105;p14"/>
            <p:cNvSpPr/>
            <p:nvPr/>
          </p:nvSpPr>
          <p:spPr>
            <a:xfrm>
              <a:off x="62253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FFFFFF"/>
                  </a:solidFill>
                  <a:latin typeface="Roboto"/>
                  <a:ea typeface="Roboto"/>
                  <a:cs typeface="Roboto"/>
                  <a:sym typeface="Roboto"/>
                </a:rPr>
                <a:t>Complex</a:t>
              </a:r>
              <a:endParaRPr sz="1600" dirty="0">
                <a:solidFill>
                  <a:srgbClr val="FFFFFF"/>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29"/>
          <p:cNvSpPr txBox="1">
            <a:spLocks noGrp="1"/>
          </p:cNvSpPr>
          <p:nvPr>
            <p:ph type="title"/>
          </p:nvPr>
        </p:nvSpPr>
        <p:spPr>
          <a:xfrm>
            <a:off x="143675" y="111775"/>
            <a:ext cx="4216800" cy="476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b="1" dirty="0">
                <a:highlight>
                  <a:srgbClr val="FFFFFF"/>
                </a:highlight>
              </a:rPr>
              <a:t>ReLU Activation Function</a:t>
            </a:r>
            <a:endParaRPr sz="2700" b="1" dirty="0">
              <a:highlight>
                <a:srgbClr val="FFFFFF"/>
              </a:highlight>
            </a:endParaRPr>
          </a:p>
          <a:p>
            <a:pPr marL="0" lvl="0" indent="0" algn="ctr" rtl="0">
              <a:spcBef>
                <a:spcPts val="0"/>
              </a:spcBef>
              <a:spcAft>
                <a:spcPts val="0"/>
              </a:spcAft>
              <a:buNone/>
            </a:pPr>
            <a:endParaRPr sz="2700" b="1" dirty="0">
              <a:highlight>
                <a:srgbClr val="FFFFFF"/>
              </a:highlight>
            </a:endParaRPr>
          </a:p>
          <a:p>
            <a:pPr marL="0" lvl="0" indent="0" algn="ctr" rtl="0">
              <a:spcBef>
                <a:spcPts val="0"/>
              </a:spcBef>
              <a:spcAft>
                <a:spcPts val="0"/>
              </a:spcAft>
              <a:buNone/>
            </a:pPr>
            <a:endParaRPr sz="1600" b="1" dirty="0">
              <a:highlight>
                <a:srgbClr val="FFFFFF"/>
              </a:highlight>
            </a:endParaRPr>
          </a:p>
          <a:p>
            <a:pPr marL="0" lvl="0" indent="0" algn="l" rtl="0">
              <a:spcBef>
                <a:spcPts val="0"/>
              </a:spcBef>
              <a:spcAft>
                <a:spcPts val="0"/>
              </a:spcAft>
              <a:buNone/>
            </a:pPr>
            <a:r>
              <a:rPr lang="en" sz="1600" b="1" dirty="0">
                <a:highlight>
                  <a:srgbClr val="FFFFFF"/>
                </a:highlight>
                <a:latin typeface="Arial"/>
                <a:ea typeface="Arial"/>
                <a:cs typeface="Arial"/>
                <a:sym typeface="Arial"/>
              </a:rPr>
              <a:t>The rectified linear activation function or ReLU for short is a piecewise linear function that will output the input directly if it is positive, otherwise, it will output zero. A model that uses it is easier to train and often achieves better performance.</a:t>
            </a:r>
            <a:endParaRPr sz="1600" b="1" dirty="0">
              <a:highlight>
                <a:srgbClr val="FFFFFF"/>
              </a:highlight>
            </a:endParaRPr>
          </a:p>
          <a:p>
            <a:pPr marL="0" lvl="0" indent="0" algn="ctr" rtl="0">
              <a:spcBef>
                <a:spcPts val="0"/>
              </a:spcBef>
              <a:spcAft>
                <a:spcPts val="0"/>
              </a:spcAft>
              <a:buNone/>
            </a:pPr>
            <a:r>
              <a:rPr lang="en" sz="1600" b="1" dirty="0">
                <a:highlight>
                  <a:srgbClr val="FFFFFF"/>
                </a:highlight>
              </a:rPr>
              <a:t>ReLU is computed after the convolution. </a:t>
            </a:r>
            <a:r>
              <a:rPr lang="en" sz="1600" b="1" dirty="0">
                <a:highlight>
                  <a:srgbClr val="FFFFFF"/>
                </a:highlight>
                <a:latin typeface="Arial"/>
                <a:ea typeface="Arial"/>
                <a:cs typeface="Arial"/>
                <a:sym typeface="Arial"/>
              </a:rPr>
              <a:t>The rectified linear activation function overcomes the vanishing gradient problem, allowing models to learn faster and perform better.</a:t>
            </a:r>
            <a:r>
              <a:rPr lang="en" sz="1600" b="1" dirty="0">
                <a:highlight>
                  <a:srgbClr val="FFFFFF"/>
                </a:highlight>
              </a:rPr>
              <a:t>                                </a:t>
            </a:r>
            <a:br>
              <a:rPr lang="en" sz="1600" b="1" dirty="0">
                <a:highlight>
                  <a:srgbClr val="FFFFFF"/>
                </a:highlight>
              </a:rPr>
            </a:br>
            <a:r>
              <a:rPr lang="en" sz="1600" b="1" dirty="0">
                <a:highlight>
                  <a:srgbClr val="FFFFFF"/>
                </a:highlight>
              </a:rPr>
              <a:t>  ReLU improve neural networks by speeding up training.</a:t>
            </a:r>
            <a:endParaRPr sz="1600" b="1" dirty="0">
              <a:highlight>
                <a:srgbClr val="FFFFFF"/>
              </a:highlight>
            </a:endParaRPr>
          </a:p>
        </p:txBody>
      </p:sp>
      <p:pic>
        <p:nvPicPr>
          <p:cNvPr id="2052" name="Picture 4" descr="ReLU : Not a Differentiable Function: Why used in Gradient Based  Optimization? and Other Generalizations of ReLU. | by Kanchan Sarkar |  Medium">
            <a:extLst>
              <a:ext uri="{FF2B5EF4-FFF2-40B4-BE49-F238E27FC236}">
                <a16:creationId xmlns:a16="http://schemas.microsoft.com/office/drawing/2014/main" id="{75652969-47DB-4BFD-B5C7-F8F0CDE33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527" y="951840"/>
            <a:ext cx="4160487" cy="323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776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body" idx="2"/>
          </p:nvPr>
        </p:nvSpPr>
        <p:spPr>
          <a:xfrm>
            <a:off x="4496125" y="0"/>
            <a:ext cx="4572000" cy="3971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700" b="1" dirty="0"/>
              <a:t>Sigmoid Activation Function</a:t>
            </a:r>
            <a:endParaRPr sz="2700" b="1"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endParaRPr sz="1600" dirty="0"/>
          </a:p>
          <a:p>
            <a:pPr marL="0" lvl="0" indent="0" algn="ctr" rtl="0">
              <a:lnSpc>
                <a:spcPct val="100000"/>
              </a:lnSpc>
              <a:spcBef>
                <a:spcPts val="0"/>
              </a:spcBef>
              <a:spcAft>
                <a:spcPts val="0"/>
              </a:spcAft>
              <a:buNone/>
            </a:pPr>
            <a:r>
              <a:rPr lang="en" sz="1600" b="1" dirty="0"/>
              <a:t>A sigmoid unit is a type of threshold unit that has a smooth threshold function, rather than a step function. The output of a sigmoid unit is in the interval (0,1).</a:t>
            </a:r>
            <a:endParaRPr sz="1600" b="1" dirty="0"/>
          </a:p>
        </p:txBody>
      </p:sp>
      <p:pic>
        <p:nvPicPr>
          <p:cNvPr id="1028" name="Picture 4" descr="How does a sigmoid function map any data points into the range 0-1? - Quora">
            <a:extLst>
              <a:ext uri="{FF2B5EF4-FFF2-40B4-BE49-F238E27FC236}">
                <a16:creationId xmlns:a16="http://schemas.microsoft.com/office/drawing/2014/main" id="{157A85F2-27A7-45BA-9F13-B2D716007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5" y="586200"/>
            <a:ext cx="4341380" cy="3971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0"/>
          <p:cNvPicPr preferRelativeResize="0"/>
          <p:nvPr/>
        </p:nvPicPr>
        <p:blipFill>
          <a:blip r:embed="rId3">
            <a:alphaModFix/>
          </a:blip>
          <a:stretch>
            <a:fillRect/>
          </a:stretch>
        </p:blipFill>
        <p:spPr>
          <a:xfrm>
            <a:off x="728663" y="1030900"/>
            <a:ext cx="7686675" cy="3429000"/>
          </a:xfrm>
          <a:prstGeom prst="rect">
            <a:avLst/>
          </a:prstGeom>
          <a:noFill/>
          <a:ln>
            <a:noFill/>
          </a:ln>
        </p:spPr>
      </p:pic>
      <p:sp>
        <p:nvSpPr>
          <p:cNvPr id="244" name="Google Shape;244;p30"/>
          <p:cNvSpPr txBox="1">
            <a:spLocks noGrp="1"/>
          </p:cNvSpPr>
          <p:nvPr>
            <p:ph type="title"/>
          </p:nvPr>
        </p:nvSpPr>
        <p:spPr>
          <a:xfrm>
            <a:off x="1944303" y="192100"/>
            <a:ext cx="5476775"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CNN with Global Max</a:t>
            </a:r>
            <a:endParaRPr dirty="0"/>
          </a:p>
        </p:txBody>
      </p:sp>
      <p:pic>
        <p:nvPicPr>
          <p:cNvPr id="245" name="Google Shape;245;p30"/>
          <p:cNvPicPr preferRelativeResize="0"/>
          <p:nvPr/>
        </p:nvPicPr>
        <p:blipFill>
          <a:blip r:embed="rId4">
            <a:alphaModFix/>
          </a:blip>
          <a:stretch>
            <a:fillRect/>
          </a:stretch>
        </p:blipFill>
        <p:spPr>
          <a:xfrm>
            <a:off x="728675" y="4459900"/>
            <a:ext cx="7341449" cy="49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934302" y="192100"/>
            <a:ext cx="49302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Multi Channel CNN</a:t>
            </a:r>
            <a:endParaRPr/>
          </a:p>
        </p:txBody>
      </p:sp>
      <p:pic>
        <p:nvPicPr>
          <p:cNvPr id="251" name="Google Shape;251;p31"/>
          <p:cNvPicPr preferRelativeResize="0"/>
          <p:nvPr/>
        </p:nvPicPr>
        <p:blipFill>
          <a:blip r:embed="rId3">
            <a:alphaModFix/>
          </a:blip>
          <a:stretch>
            <a:fillRect/>
          </a:stretch>
        </p:blipFill>
        <p:spPr>
          <a:xfrm>
            <a:off x="728675" y="4459900"/>
            <a:ext cx="7341449" cy="498375"/>
          </a:xfrm>
          <a:prstGeom prst="rect">
            <a:avLst/>
          </a:prstGeom>
          <a:noFill/>
          <a:ln>
            <a:noFill/>
          </a:ln>
        </p:spPr>
      </p:pic>
      <p:pic>
        <p:nvPicPr>
          <p:cNvPr id="252" name="Google Shape;252;p31"/>
          <p:cNvPicPr preferRelativeResize="0"/>
          <p:nvPr/>
        </p:nvPicPr>
        <p:blipFill>
          <a:blip r:embed="rId4">
            <a:alphaModFix/>
          </a:blip>
          <a:stretch>
            <a:fillRect/>
          </a:stretch>
        </p:blipFill>
        <p:spPr>
          <a:xfrm>
            <a:off x="728675" y="1030900"/>
            <a:ext cx="8160646" cy="34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738000" y="192100"/>
            <a:ext cx="76680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Multi Channel Pooling CNN</a:t>
            </a:r>
            <a:endParaRPr/>
          </a:p>
        </p:txBody>
      </p:sp>
      <p:pic>
        <p:nvPicPr>
          <p:cNvPr id="258" name="Google Shape;258;p32"/>
          <p:cNvPicPr preferRelativeResize="0"/>
          <p:nvPr/>
        </p:nvPicPr>
        <p:blipFill>
          <a:blip r:embed="rId3">
            <a:alphaModFix/>
          </a:blip>
          <a:stretch>
            <a:fillRect/>
          </a:stretch>
        </p:blipFill>
        <p:spPr>
          <a:xfrm>
            <a:off x="728675" y="1335700"/>
            <a:ext cx="8024360" cy="3124200"/>
          </a:xfrm>
          <a:prstGeom prst="rect">
            <a:avLst/>
          </a:prstGeom>
          <a:noFill/>
          <a:ln>
            <a:noFill/>
          </a:ln>
        </p:spPr>
      </p:pic>
      <p:pic>
        <p:nvPicPr>
          <p:cNvPr id="259" name="Google Shape;259;p32"/>
          <p:cNvPicPr preferRelativeResize="0"/>
          <p:nvPr/>
        </p:nvPicPr>
        <p:blipFill>
          <a:blip r:embed="rId4">
            <a:alphaModFix/>
          </a:blip>
          <a:stretch>
            <a:fillRect/>
          </a:stretch>
        </p:blipFill>
        <p:spPr>
          <a:xfrm>
            <a:off x="738000" y="4459900"/>
            <a:ext cx="8024349" cy="4585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body" idx="2"/>
          </p:nvPr>
        </p:nvSpPr>
        <p:spPr>
          <a:xfrm>
            <a:off x="4738850" y="189700"/>
            <a:ext cx="4327200" cy="4604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2700" b="1" dirty="0">
              <a:solidFill>
                <a:srgbClr val="FFFFFF"/>
              </a:solidFill>
            </a:endParaRPr>
          </a:p>
          <a:p>
            <a:pPr marL="0" lvl="0" indent="0" algn="ctr" rtl="0">
              <a:lnSpc>
                <a:spcPct val="100000"/>
              </a:lnSpc>
              <a:spcBef>
                <a:spcPts val="0"/>
              </a:spcBef>
              <a:spcAft>
                <a:spcPts val="0"/>
              </a:spcAft>
              <a:buNone/>
            </a:pPr>
            <a:r>
              <a:rPr lang="en" sz="1600" b="1" dirty="0">
                <a:solidFill>
                  <a:srgbClr val="FFFFFF"/>
                </a:solidFill>
              </a:rPr>
              <a:t>Recurrent Neural Networks were designed to work with sequence prediction problems. Sequence prediction problems come in many forms and are best described by the types of inputs and outputs supported.</a:t>
            </a:r>
            <a:endParaRPr sz="1600" b="1" dirty="0">
              <a:solidFill>
                <a:srgbClr val="FFFFFF"/>
              </a:solidFill>
            </a:endParaRPr>
          </a:p>
          <a:p>
            <a:pPr marL="0" lvl="0" indent="0" algn="ctr" rtl="0">
              <a:lnSpc>
                <a:spcPct val="100000"/>
              </a:lnSpc>
              <a:spcBef>
                <a:spcPts val="0"/>
              </a:spcBef>
              <a:spcAft>
                <a:spcPts val="0"/>
              </a:spcAft>
              <a:buNone/>
            </a:pPr>
            <a:r>
              <a:rPr lang="en" sz="1600" b="1" dirty="0">
                <a:solidFill>
                  <a:srgbClr val="FFFFFF"/>
                </a:solidFill>
              </a:rPr>
              <a:t>The Long Short-Term Memory, or LSTM, network is perhaps the most successful RNN because it overcomes the problems of training a recurrent network and in turn has been used on a wide range of applications.</a:t>
            </a:r>
            <a:endParaRPr sz="1600" b="1" dirty="0">
              <a:solidFill>
                <a:srgbClr val="FFFFFF"/>
              </a:solidFill>
            </a:endParaRPr>
          </a:p>
          <a:p>
            <a:pPr marL="0" lvl="0" indent="0" algn="ctr" rtl="0">
              <a:lnSpc>
                <a:spcPct val="100000"/>
              </a:lnSpc>
              <a:spcBef>
                <a:spcPts val="0"/>
              </a:spcBef>
              <a:spcAft>
                <a:spcPts val="0"/>
              </a:spcAft>
              <a:buNone/>
            </a:pPr>
            <a:r>
              <a:rPr lang="en" sz="1600" b="1" dirty="0">
                <a:solidFill>
                  <a:srgbClr val="FFFFFF"/>
                </a:solidFill>
              </a:rPr>
              <a:t>RNNs in general and LSTMs in particular have received the most success when working with sequences of words and paragraphs, generally called natural language processing.</a:t>
            </a:r>
            <a:endParaRPr sz="1600" b="1" dirty="0">
              <a:solidFill>
                <a:srgbClr val="FFFFFF"/>
              </a:solidFill>
            </a:endParaRPr>
          </a:p>
          <a:p>
            <a:pPr marL="0" lvl="0" indent="0" algn="ctr" rtl="0">
              <a:lnSpc>
                <a:spcPct val="100000"/>
              </a:lnSpc>
              <a:spcBef>
                <a:spcPts val="0"/>
              </a:spcBef>
              <a:spcAft>
                <a:spcPts val="0"/>
              </a:spcAft>
              <a:buNone/>
            </a:pPr>
            <a:endParaRPr sz="1600" dirty="0">
              <a:solidFill>
                <a:srgbClr val="FFFFFF"/>
              </a:solidFill>
            </a:endParaRPr>
          </a:p>
          <a:p>
            <a:pPr marL="0" lvl="0" indent="0" algn="ctr" rtl="0">
              <a:lnSpc>
                <a:spcPct val="100000"/>
              </a:lnSpc>
              <a:spcBef>
                <a:spcPts val="0"/>
              </a:spcBef>
              <a:spcAft>
                <a:spcPts val="0"/>
              </a:spcAft>
              <a:buNone/>
            </a:pPr>
            <a:endParaRPr sz="1600" dirty="0">
              <a:solidFill>
                <a:srgbClr val="FFFFFF"/>
              </a:solidFill>
            </a:endParaRPr>
          </a:p>
          <a:p>
            <a:pPr marL="0" lvl="0" indent="0" algn="ctr" rtl="0">
              <a:lnSpc>
                <a:spcPct val="100000"/>
              </a:lnSpc>
              <a:spcBef>
                <a:spcPts val="0"/>
              </a:spcBef>
              <a:spcAft>
                <a:spcPts val="0"/>
              </a:spcAft>
              <a:buNone/>
            </a:pPr>
            <a:endParaRPr sz="1600" dirty="0">
              <a:solidFill>
                <a:srgbClr val="FFFFFF"/>
              </a:solidFill>
            </a:endParaRPr>
          </a:p>
          <a:p>
            <a:pPr marL="0" lvl="0" indent="0" algn="ctr" rtl="0">
              <a:lnSpc>
                <a:spcPct val="100000"/>
              </a:lnSpc>
              <a:spcBef>
                <a:spcPts val="0"/>
              </a:spcBef>
              <a:spcAft>
                <a:spcPts val="0"/>
              </a:spcAft>
              <a:buNone/>
            </a:pPr>
            <a:endParaRPr sz="1600" dirty="0">
              <a:solidFill>
                <a:srgbClr val="FFFFFF"/>
              </a:solidFill>
            </a:endParaRPr>
          </a:p>
        </p:txBody>
      </p:sp>
      <p:sp>
        <p:nvSpPr>
          <p:cNvPr id="265" name="Google Shape;265;p33"/>
          <p:cNvSpPr txBox="1">
            <a:spLocks noGrp="1"/>
          </p:cNvSpPr>
          <p:nvPr>
            <p:ph type="body" idx="2"/>
          </p:nvPr>
        </p:nvSpPr>
        <p:spPr>
          <a:xfrm>
            <a:off x="156275" y="136200"/>
            <a:ext cx="4327200" cy="4871100"/>
          </a:xfrm>
          <a:prstGeom prst="rect">
            <a:avLst/>
          </a:prstGeom>
          <a:noFill/>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900" b="1">
              <a:solidFill>
                <a:schemeClr val="dk1"/>
              </a:solidFill>
            </a:endParaRPr>
          </a:p>
          <a:p>
            <a:pPr marL="0" lvl="0" indent="0" algn="ctr" rtl="0">
              <a:lnSpc>
                <a:spcPct val="150000"/>
              </a:lnSpc>
              <a:spcBef>
                <a:spcPts val="900"/>
              </a:spcBef>
              <a:spcAft>
                <a:spcPts val="0"/>
              </a:spcAft>
              <a:buNone/>
            </a:pPr>
            <a:r>
              <a:rPr lang="en" sz="4000" b="1">
                <a:solidFill>
                  <a:schemeClr val="dk1"/>
                </a:solidFill>
                <a:highlight>
                  <a:srgbClr val="FFFFFF"/>
                </a:highlight>
              </a:rPr>
              <a:t> Recurrent neural  network</a:t>
            </a:r>
            <a:endParaRPr sz="4000" b="1">
              <a:solidFill>
                <a:schemeClr val="dk1"/>
              </a:solidFill>
            </a:endParaRPr>
          </a:p>
          <a:p>
            <a:pPr marL="0" lvl="0" indent="0" algn="ctr" rtl="0">
              <a:lnSpc>
                <a:spcPct val="100000"/>
              </a:lnSpc>
              <a:spcBef>
                <a:spcPts val="900"/>
              </a:spcBef>
              <a:spcAft>
                <a:spcPts val="0"/>
              </a:spcAft>
              <a:buNone/>
            </a:pPr>
            <a:endParaRPr sz="1600" b="1">
              <a:solidFill>
                <a:schemeClr val="dk1"/>
              </a:solidFill>
            </a:endParaRPr>
          </a:p>
          <a:p>
            <a:pPr marL="0" lvl="0" indent="0" algn="ctr" rtl="0">
              <a:lnSpc>
                <a:spcPct val="100000"/>
              </a:lnSpc>
              <a:spcBef>
                <a:spcPts val="0"/>
              </a:spcBef>
              <a:spcAft>
                <a:spcPts val="0"/>
              </a:spcAft>
              <a:buNone/>
            </a:pPr>
            <a:endParaRPr sz="1600" b="1">
              <a:solidFill>
                <a:schemeClr val="dk1"/>
              </a:solidFill>
            </a:endParaRPr>
          </a:p>
          <a:p>
            <a:pPr marL="0" lvl="0" indent="0" algn="ctr" rtl="0">
              <a:lnSpc>
                <a:spcPct val="100000"/>
              </a:lnSpc>
              <a:spcBef>
                <a:spcPts val="0"/>
              </a:spcBef>
              <a:spcAft>
                <a:spcPts val="0"/>
              </a:spcAft>
              <a:buNone/>
            </a:pPr>
            <a:endParaRPr sz="1600" b="1">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34"/>
          <p:cNvSpPr txBox="1">
            <a:spLocks noGrp="1"/>
          </p:cNvSpPr>
          <p:nvPr>
            <p:ph type="body" idx="2"/>
          </p:nvPr>
        </p:nvSpPr>
        <p:spPr>
          <a:xfrm>
            <a:off x="156275" y="136200"/>
            <a:ext cx="4327200" cy="4871100"/>
          </a:xfrm>
          <a:prstGeom prst="rect">
            <a:avLst/>
          </a:prstGeom>
          <a:noFill/>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900" b="1" dirty="0">
              <a:solidFill>
                <a:schemeClr val="dk1"/>
              </a:solidFill>
            </a:endParaRPr>
          </a:p>
          <a:p>
            <a:pPr marL="0" lvl="0" indent="0" algn="l" rtl="0">
              <a:lnSpc>
                <a:spcPct val="150000"/>
              </a:lnSpc>
              <a:spcBef>
                <a:spcPts val="900"/>
              </a:spcBef>
              <a:spcAft>
                <a:spcPts val="0"/>
              </a:spcAft>
              <a:buNone/>
            </a:pPr>
            <a:r>
              <a:rPr lang="en" sz="2700" b="1" dirty="0">
                <a:solidFill>
                  <a:schemeClr val="dk1"/>
                </a:solidFill>
                <a:highlight>
                  <a:srgbClr val="FFFFFF"/>
                </a:highlight>
              </a:rPr>
              <a:t> Bidirectional LSTM Layer</a:t>
            </a:r>
            <a:endParaRPr sz="2700" b="1" dirty="0">
              <a:solidFill>
                <a:schemeClr val="dk1"/>
              </a:solidFill>
              <a:highlight>
                <a:srgbClr val="FFFFFF"/>
              </a:highlight>
            </a:endParaRPr>
          </a:p>
          <a:p>
            <a:pPr marL="0" lvl="0" indent="0" algn="ctr" rtl="0">
              <a:lnSpc>
                <a:spcPct val="100000"/>
              </a:lnSpc>
              <a:spcBef>
                <a:spcPts val="900"/>
              </a:spcBef>
              <a:spcAft>
                <a:spcPts val="0"/>
              </a:spcAft>
              <a:buNone/>
            </a:pPr>
            <a:r>
              <a:rPr lang="en" sz="1600" b="1" dirty="0">
                <a:solidFill>
                  <a:schemeClr val="dk1"/>
                </a:solidFill>
                <a:highlight>
                  <a:srgbClr val="FFFFFF"/>
                </a:highlight>
                <a:latin typeface="Arial"/>
                <a:ea typeface="Arial"/>
                <a:cs typeface="Arial"/>
                <a:sym typeface="Arial"/>
              </a:rPr>
              <a:t>It involves duplicating the first recurrent layer in the network so that there are now two layers side-by-side, then providing the input sequence as-is as input to the first layer and providing a reversed copy of the input sequence to the second.</a:t>
            </a:r>
          </a:p>
          <a:p>
            <a:pPr marL="0" lvl="0" indent="0" algn="ctr" rtl="0">
              <a:lnSpc>
                <a:spcPct val="100000"/>
              </a:lnSpc>
              <a:spcBef>
                <a:spcPts val="900"/>
              </a:spcBef>
              <a:spcAft>
                <a:spcPts val="0"/>
              </a:spcAft>
              <a:buNone/>
            </a:pPr>
            <a:endParaRPr lang="en" sz="1600" b="1" dirty="0">
              <a:solidFill>
                <a:schemeClr val="dk1"/>
              </a:solidFill>
              <a:highlight>
                <a:srgbClr val="FFFFFF"/>
              </a:highlight>
              <a:latin typeface="Arial"/>
              <a:ea typeface="Arial"/>
              <a:cs typeface="Arial"/>
              <a:sym typeface="Arial"/>
            </a:endParaRPr>
          </a:p>
          <a:p>
            <a:pPr marL="0" indent="0" algn="ctr">
              <a:lnSpc>
                <a:spcPct val="100000"/>
              </a:lnSpc>
              <a:spcBef>
                <a:spcPts val="900"/>
              </a:spcBef>
              <a:buNone/>
            </a:pPr>
            <a:r>
              <a:rPr lang="en-US" sz="1600" b="1" dirty="0">
                <a:solidFill>
                  <a:schemeClr val="tx1"/>
                </a:solidFill>
              </a:rPr>
              <a:t>One of the advantages of the LSTMs is the ability of capturing the sequential data by considering the previous data. This layer takes the output vectors from the dropout layer as inputs. This layer has a set number of units or cells and the input of each cell is the output from the dropout layer. The final output of this layer have the same number of units in the network</a:t>
            </a:r>
            <a:endParaRPr sz="1600" b="1" dirty="0">
              <a:solidFill>
                <a:schemeClr val="dk1"/>
              </a:solidFill>
            </a:endParaRPr>
          </a:p>
          <a:p>
            <a:pPr marL="0" lvl="0" indent="0" algn="ctr" rtl="0">
              <a:lnSpc>
                <a:spcPct val="100000"/>
              </a:lnSpc>
              <a:spcBef>
                <a:spcPts val="0"/>
              </a:spcBef>
              <a:spcAft>
                <a:spcPts val="0"/>
              </a:spcAft>
              <a:buNone/>
            </a:pPr>
            <a:endParaRPr sz="1600" b="1" dirty="0">
              <a:solidFill>
                <a:schemeClr val="dk1"/>
              </a:solidFill>
            </a:endParaRPr>
          </a:p>
          <a:p>
            <a:pPr marL="0" lvl="0" indent="0" algn="ctr" rtl="0">
              <a:lnSpc>
                <a:spcPct val="100000"/>
              </a:lnSpc>
              <a:spcBef>
                <a:spcPts val="0"/>
              </a:spcBef>
              <a:spcAft>
                <a:spcPts val="0"/>
              </a:spcAft>
              <a:buNone/>
            </a:pPr>
            <a:endParaRPr sz="1600" b="1" dirty="0">
              <a:solidFill>
                <a:schemeClr val="dk1"/>
              </a:solidFill>
            </a:endParaRPr>
          </a:p>
        </p:txBody>
      </p:sp>
      <p:pic>
        <p:nvPicPr>
          <p:cNvPr id="6146" name="Picture 2" descr="Aggregation layer in bidirectional LSTMs - Stack Overflow">
            <a:extLst>
              <a:ext uri="{FF2B5EF4-FFF2-40B4-BE49-F238E27FC236}">
                <a16:creationId xmlns:a16="http://schemas.microsoft.com/office/drawing/2014/main" id="{2A4A7DC0-1FDF-4C07-AC55-02CD72FA7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472" y="391885"/>
            <a:ext cx="3929138" cy="4359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3113400" y="203650"/>
            <a:ext cx="29172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LSTM RNN</a:t>
            </a:r>
            <a:endParaRPr/>
          </a:p>
        </p:txBody>
      </p:sp>
      <p:pic>
        <p:nvPicPr>
          <p:cNvPr id="277" name="Google Shape;277;p35"/>
          <p:cNvPicPr preferRelativeResize="0"/>
          <p:nvPr/>
        </p:nvPicPr>
        <p:blipFill>
          <a:blip r:embed="rId3">
            <a:alphaModFix/>
          </a:blip>
          <a:stretch>
            <a:fillRect/>
          </a:stretch>
        </p:blipFill>
        <p:spPr>
          <a:xfrm>
            <a:off x="407925" y="1042450"/>
            <a:ext cx="8328151" cy="351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3351632" y="147700"/>
            <a:ext cx="2440733"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pic>
        <p:nvPicPr>
          <p:cNvPr id="283" name="Google Shape;283;p36"/>
          <p:cNvPicPr preferRelativeResize="0"/>
          <p:nvPr/>
        </p:nvPicPr>
        <p:blipFill>
          <a:blip r:embed="rId3">
            <a:alphaModFix/>
          </a:blip>
          <a:stretch>
            <a:fillRect/>
          </a:stretch>
        </p:blipFill>
        <p:spPr>
          <a:xfrm>
            <a:off x="529450" y="2375925"/>
            <a:ext cx="3743014" cy="2615175"/>
          </a:xfrm>
          <a:prstGeom prst="rect">
            <a:avLst/>
          </a:prstGeom>
          <a:noFill/>
          <a:ln>
            <a:noFill/>
          </a:ln>
        </p:spPr>
      </p:pic>
      <p:pic>
        <p:nvPicPr>
          <p:cNvPr id="284" name="Google Shape;284;p36"/>
          <p:cNvPicPr preferRelativeResize="0"/>
          <p:nvPr/>
        </p:nvPicPr>
        <p:blipFill>
          <a:blip r:embed="rId4">
            <a:alphaModFix/>
          </a:blip>
          <a:stretch>
            <a:fillRect/>
          </a:stretch>
        </p:blipFill>
        <p:spPr>
          <a:xfrm>
            <a:off x="4817689" y="2375925"/>
            <a:ext cx="3686622" cy="2615175"/>
          </a:xfrm>
          <a:prstGeom prst="rect">
            <a:avLst/>
          </a:prstGeom>
          <a:noFill/>
          <a:ln>
            <a:noFill/>
          </a:ln>
        </p:spPr>
      </p:pic>
      <p:pic>
        <p:nvPicPr>
          <p:cNvPr id="285" name="Google Shape;285;p36"/>
          <p:cNvPicPr preferRelativeResize="0"/>
          <p:nvPr/>
        </p:nvPicPr>
        <p:blipFill rotWithShape="1">
          <a:blip r:embed="rId5">
            <a:alphaModFix/>
          </a:blip>
          <a:srcRect r="15961"/>
          <a:stretch/>
        </p:blipFill>
        <p:spPr>
          <a:xfrm>
            <a:off x="1305987" y="986500"/>
            <a:ext cx="5489449" cy="1216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3471209" y="226675"/>
            <a:ext cx="2201582"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pic>
        <p:nvPicPr>
          <p:cNvPr id="291" name="Google Shape;291;p37"/>
          <p:cNvPicPr preferRelativeResize="0"/>
          <p:nvPr/>
        </p:nvPicPr>
        <p:blipFill rotWithShape="1">
          <a:blip r:embed="rId3">
            <a:alphaModFix/>
          </a:blip>
          <a:srcRect r="15836"/>
          <a:stretch/>
        </p:blipFill>
        <p:spPr>
          <a:xfrm>
            <a:off x="1374314" y="1065475"/>
            <a:ext cx="5382622" cy="1211750"/>
          </a:xfrm>
          <a:prstGeom prst="rect">
            <a:avLst/>
          </a:prstGeom>
          <a:noFill/>
          <a:ln>
            <a:noFill/>
          </a:ln>
        </p:spPr>
      </p:pic>
      <p:pic>
        <p:nvPicPr>
          <p:cNvPr id="292" name="Google Shape;292;p37"/>
          <p:cNvPicPr preferRelativeResize="0"/>
          <p:nvPr/>
        </p:nvPicPr>
        <p:blipFill>
          <a:blip r:embed="rId4">
            <a:alphaModFix/>
          </a:blip>
          <a:stretch>
            <a:fillRect/>
          </a:stretch>
        </p:blipFill>
        <p:spPr>
          <a:xfrm>
            <a:off x="656150" y="2375925"/>
            <a:ext cx="3743014" cy="2615175"/>
          </a:xfrm>
          <a:prstGeom prst="rect">
            <a:avLst/>
          </a:prstGeom>
          <a:noFill/>
          <a:ln>
            <a:noFill/>
          </a:ln>
        </p:spPr>
      </p:pic>
      <p:pic>
        <p:nvPicPr>
          <p:cNvPr id="293" name="Google Shape;293;p37"/>
          <p:cNvPicPr preferRelativeResize="0"/>
          <p:nvPr/>
        </p:nvPicPr>
        <p:blipFill>
          <a:blip r:embed="rId5">
            <a:alphaModFix/>
          </a:blip>
          <a:stretch>
            <a:fillRect/>
          </a:stretch>
        </p:blipFill>
        <p:spPr>
          <a:xfrm>
            <a:off x="4834364" y="2375925"/>
            <a:ext cx="3743014" cy="261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112" name="Google Shape;112;p15"/>
          <p:cNvSpPr txBox="1">
            <a:spLocks noGrp="1"/>
          </p:cNvSpPr>
          <p:nvPr>
            <p:ph type="subTitle" idx="1"/>
          </p:nvPr>
        </p:nvSpPr>
        <p:spPr>
          <a:xfrm>
            <a:off x="1135200" y="2907376"/>
            <a:ext cx="2305800" cy="655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600" dirty="0">
                <a:solidFill>
                  <a:srgbClr val="434343"/>
                </a:solidFill>
                <a:latin typeface="Arial"/>
                <a:ea typeface="Arial"/>
                <a:cs typeface="Arial"/>
                <a:sym typeface="Arial"/>
              </a:rPr>
              <a:t>Deep Neural Networks</a:t>
            </a:r>
            <a:endParaRPr dirty="0">
              <a:solidFill>
                <a:srgbClr val="434343"/>
              </a:solidFill>
            </a:endParaRPr>
          </a:p>
        </p:txBody>
      </p:sp>
      <p:sp>
        <p:nvSpPr>
          <p:cNvPr id="113" name="Google Shape;113;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1200"/>
              </a:spcBef>
              <a:spcAft>
                <a:spcPts val="0"/>
              </a:spcAft>
              <a:buNone/>
            </a:pPr>
            <a:r>
              <a:rPr lang="en" sz="1600" dirty="0">
                <a:solidFill>
                  <a:srgbClr val="FFFFFF"/>
                </a:solidFill>
                <a:latin typeface="Arial"/>
                <a:ea typeface="Arial"/>
                <a:cs typeface="Arial"/>
                <a:sym typeface="Arial"/>
              </a:rPr>
              <a:t>Supervised machine learning is not widely accepted because of the difficulties in obtaining sufficient amounts of annotated training data. The most effective deep neural networks architectures are identified and used to detect users with signs of mental illness given limited instructed text data.</a:t>
            </a:r>
            <a:endParaRPr sz="1600" dirty="0">
              <a:solidFill>
                <a:srgbClr val="FFFFFF"/>
              </a:solidFill>
              <a:latin typeface="Arial"/>
              <a:ea typeface="Arial"/>
              <a:cs typeface="Arial"/>
              <a:sym typeface="Arial"/>
            </a:endParaRPr>
          </a:p>
          <a:p>
            <a:pPr marL="0" lvl="0" indent="0" algn="l" rtl="0">
              <a:spcBef>
                <a:spcPts val="12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3464174" y="156137"/>
            <a:ext cx="221565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pic>
        <p:nvPicPr>
          <p:cNvPr id="299" name="Google Shape;299;p38"/>
          <p:cNvPicPr preferRelativeResize="0"/>
          <p:nvPr/>
        </p:nvPicPr>
        <p:blipFill rotWithShape="1">
          <a:blip r:embed="rId3">
            <a:alphaModFix/>
          </a:blip>
          <a:srcRect r="16212"/>
          <a:stretch/>
        </p:blipFill>
        <p:spPr>
          <a:xfrm>
            <a:off x="1367199" y="973825"/>
            <a:ext cx="5370485" cy="1231875"/>
          </a:xfrm>
          <a:prstGeom prst="rect">
            <a:avLst/>
          </a:prstGeom>
          <a:noFill/>
          <a:ln>
            <a:noFill/>
          </a:ln>
        </p:spPr>
      </p:pic>
      <p:pic>
        <p:nvPicPr>
          <p:cNvPr id="300" name="Google Shape;300;p38"/>
          <p:cNvPicPr preferRelativeResize="0"/>
          <p:nvPr/>
        </p:nvPicPr>
        <p:blipFill>
          <a:blip r:embed="rId4">
            <a:alphaModFix/>
          </a:blip>
          <a:stretch>
            <a:fillRect/>
          </a:stretch>
        </p:blipFill>
        <p:spPr>
          <a:xfrm>
            <a:off x="529475" y="2379663"/>
            <a:ext cx="3732314" cy="2607700"/>
          </a:xfrm>
          <a:prstGeom prst="rect">
            <a:avLst/>
          </a:prstGeom>
          <a:noFill/>
          <a:ln>
            <a:noFill/>
          </a:ln>
        </p:spPr>
      </p:pic>
      <p:pic>
        <p:nvPicPr>
          <p:cNvPr id="301" name="Google Shape;301;p38"/>
          <p:cNvPicPr preferRelativeResize="0"/>
          <p:nvPr/>
        </p:nvPicPr>
        <p:blipFill>
          <a:blip r:embed="rId5">
            <a:alphaModFix/>
          </a:blip>
          <a:stretch>
            <a:fillRect/>
          </a:stretch>
        </p:blipFill>
        <p:spPr>
          <a:xfrm>
            <a:off x="4759839" y="2379663"/>
            <a:ext cx="3676083" cy="2607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3478242" y="226675"/>
            <a:ext cx="2187515"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pic>
        <p:nvPicPr>
          <p:cNvPr id="307" name="Google Shape;307;p39"/>
          <p:cNvPicPr preferRelativeResize="0"/>
          <p:nvPr/>
        </p:nvPicPr>
        <p:blipFill rotWithShape="1">
          <a:blip r:embed="rId3">
            <a:alphaModFix/>
          </a:blip>
          <a:srcRect r="15963"/>
          <a:stretch/>
        </p:blipFill>
        <p:spPr>
          <a:xfrm>
            <a:off x="1220950" y="1065475"/>
            <a:ext cx="5632237" cy="1244100"/>
          </a:xfrm>
          <a:prstGeom prst="rect">
            <a:avLst/>
          </a:prstGeom>
          <a:noFill/>
          <a:ln>
            <a:noFill/>
          </a:ln>
        </p:spPr>
      </p:pic>
      <p:pic>
        <p:nvPicPr>
          <p:cNvPr id="308" name="Google Shape;308;p39"/>
          <p:cNvPicPr preferRelativeResize="0"/>
          <p:nvPr/>
        </p:nvPicPr>
        <p:blipFill>
          <a:blip r:embed="rId4">
            <a:alphaModFix/>
          </a:blip>
          <a:stretch>
            <a:fillRect/>
          </a:stretch>
        </p:blipFill>
        <p:spPr>
          <a:xfrm>
            <a:off x="498050" y="2446763"/>
            <a:ext cx="3619852" cy="2529125"/>
          </a:xfrm>
          <a:prstGeom prst="rect">
            <a:avLst/>
          </a:prstGeom>
          <a:noFill/>
          <a:ln>
            <a:noFill/>
          </a:ln>
        </p:spPr>
      </p:pic>
      <p:pic>
        <p:nvPicPr>
          <p:cNvPr id="309" name="Google Shape;309;p39"/>
          <p:cNvPicPr preferRelativeResize="0"/>
          <p:nvPr/>
        </p:nvPicPr>
        <p:blipFill>
          <a:blip r:embed="rId5">
            <a:alphaModFix/>
          </a:blip>
          <a:stretch>
            <a:fillRect/>
          </a:stretch>
        </p:blipFill>
        <p:spPr>
          <a:xfrm>
            <a:off x="4945877" y="2446763"/>
            <a:ext cx="3565316" cy="252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315" name="Google Shape;315;p40"/>
          <p:cNvSpPr txBox="1">
            <a:spLocks noGrp="1"/>
          </p:cNvSpPr>
          <p:nvPr>
            <p:ph type="subTitle" idx="1"/>
          </p:nvPr>
        </p:nvSpPr>
        <p:spPr>
          <a:xfrm>
            <a:off x="1135200" y="2907376"/>
            <a:ext cx="2305800" cy="655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600">
                <a:solidFill>
                  <a:srgbClr val="434343"/>
                </a:solidFill>
                <a:latin typeface="Arial"/>
                <a:ea typeface="Arial"/>
                <a:cs typeface="Arial"/>
                <a:sym typeface="Arial"/>
              </a:rPr>
              <a:t>Deep Neural Networks</a:t>
            </a:r>
            <a:endParaRPr>
              <a:solidFill>
                <a:srgbClr val="434343"/>
              </a:solidFill>
            </a:endParaRPr>
          </a:p>
        </p:txBody>
      </p:sp>
      <p:sp>
        <p:nvSpPr>
          <p:cNvPr id="316" name="Google Shape;316;p40"/>
          <p:cNvSpPr txBox="1">
            <a:spLocks noGrp="1"/>
          </p:cNvSpPr>
          <p:nvPr>
            <p:ph type="body" idx="2"/>
          </p:nvPr>
        </p:nvSpPr>
        <p:spPr>
          <a:xfrm>
            <a:off x="4939500" y="455300"/>
            <a:ext cx="3837000" cy="4325700"/>
          </a:xfrm>
          <a:prstGeom prst="rect">
            <a:avLst/>
          </a:prstGeom>
        </p:spPr>
        <p:txBody>
          <a:bodyPr spcFirstLastPara="1" wrap="square" lIns="91425" tIns="91425" rIns="91425" bIns="91425" anchor="ctr" anchorCtr="0">
            <a:noAutofit/>
          </a:bodyPr>
          <a:lstStyle/>
          <a:p>
            <a:pPr marL="0" lvl="0" indent="0" algn="l" rtl="0">
              <a:spcBef>
                <a:spcPts val="1200"/>
              </a:spcBef>
              <a:spcAft>
                <a:spcPts val="0"/>
              </a:spcAft>
              <a:buNone/>
            </a:pPr>
            <a:r>
              <a:rPr lang="en" sz="1600" b="1" dirty="0">
                <a:solidFill>
                  <a:srgbClr val="FFFFFF"/>
                </a:solidFill>
                <a:latin typeface="Arial"/>
                <a:ea typeface="Arial"/>
                <a:cs typeface="Arial"/>
                <a:sym typeface="Arial"/>
              </a:rPr>
              <a:t>In conclusion, we performed a comparative evaluation on 4 different deep learning models for depression detection from tweets on the user level. We performed the experiments on Kaggle’s dataset twitter_sentiment and using the Twitter scraping tool TWINT using the keyword depression by scraping all tweets in a one day span. The experiments showed that using CNN with Max model got us the best results followed by RNN with Bidirectional LSTM model.</a:t>
            </a:r>
            <a:endParaRPr sz="1600" b="1" dirty="0">
              <a:solidFill>
                <a:srgbClr val="FFFFFF"/>
              </a:solidFill>
              <a:latin typeface="Arial"/>
              <a:ea typeface="Arial"/>
              <a:cs typeface="Arial"/>
              <a:sym typeface="Arial"/>
            </a:endParaRPr>
          </a:p>
          <a:p>
            <a:pPr marL="0" lvl="0" indent="0" algn="l" rtl="0">
              <a:spcBef>
                <a:spcPts val="12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119" name="Google Shape;119;p16"/>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0" name="Google Shape;120;p16"/>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21" name="Google Shape;121;p16"/>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Data importing and dividing.</a:t>
            </a:r>
            <a:endParaRPr sz="1600" b="1" dirty="0"/>
          </a:p>
          <a:p>
            <a:pPr marL="0" lvl="0" indent="0" algn="l" rtl="0">
              <a:spcBef>
                <a:spcPts val="800"/>
              </a:spcBef>
              <a:spcAft>
                <a:spcPts val="800"/>
              </a:spcAft>
              <a:buNone/>
            </a:pPr>
            <a:r>
              <a:rPr lang="en" sz="1600" dirty="0"/>
              <a:t>The first challenge for us was importing the data and dividing it to train, test and validation. </a:t>
            </a:r>
            <a:endParaRPr sz="1600" dirty="0"/>
          </a:p>
        </p:txBody>
      </p:sp>
      <p:sp>
        <p:nvSpPr>
          <p:cNvPr id="122" name="Google Shape;122;p16"/>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24" name="Google Shape;124;p16"/>
          <p:cNvSpPr txBox="1">
            <a:spLocks noGrp="1"/>
          </p:cNvSpPr>
          <p:nvPr>
            <p:ph type="body" idx="4294967295"/>
          </p:nvPr>
        </p:nvSpPr>
        <p:spPr>
          <a:xfrm>
            <a:off x="3336150" y="2070575"/>
            <a:ext cx="24717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Building the Neural Networks models</a:t>
            </a:r>
            <a:endParaRPr sz="1600" b="1"/>
          </a:p>
          <a:p>
            <a:pPr marL="0" lvl="0" indent="0" algn="l" rtl="0">
              <a:spcBef>
                <a:spcPts val="800"/>
              </a:spcBef>
              <a:spcAft>
                <a:spcPts val="0"/>
              </a:spcAft>
              <a:buNone/>
            </a:pPr>
            <a:r>
              <a:rPr lang="en" sz="1600"/>
              <a:t>Building 4 different models:</a:t>
            </a:r>
            <a:endParaRPr sz="1600"/>
          </a:p>
          <a:p>
            <a:pPr marL="457200" lvl="0" indent="-330200" algn="l" rtl="0">
              <a:spcBef>
                <a:spcPts val="800"/>
              </a:spcBef>
              <a:spcAft>
                <a:spcPts val="0"/>
              </a:spcAft>
              <a:buSzPts val="1600"/>
              <a:buChar char="●"/>
            </a:pPr>
            <a:r>
              <a:rPr lang="en" sz="1600"/>
              <a:t>CNN With Max</a:t>
            </a:r>
            <a:endParaRPr sz="1600"/>
          </a:p>
          <a:p>
            <a:pPr marL="457200" lvl="0" indent="-330200" algn="l" rtl="0">
              <a:spcBef>
                <a:spcPts val="0"/>
              </a:spcBef>
              <a:spcAft>
                <a:spcPts val="0"/>
              </a:spcAft>
              <a:buSzPts val="1600"/>
              <a:buChar char="●"/>
            </a:pPr>
            <a:r>
              <a:rPr lang="en" sz="1600"/>
              <a:t>Multi Channel CNN</a:t>
            </a:r>
            <a:endParaRPr sz="1600"/>
          </a:p>
          <a:p>
            <a:pPr marL="457200" lvl="0" indent="-330200" algn="l" rtl="0">
              <a:spcBef>
                <a:spcPts val="0"/>
              </a:spcBef>
              <a:spcAft>
                <a:spcPts val="0"/>
              </a:spcAft>
              <a:buSzPts val="1600"/>
              <a:buChar char="●"/>
            </a:pPr>
            <a:r>
              <a:rPr lang="en" sz="1600"/>
              <a:t>Multi Channel Pooling CNN</a:t>
            </a:r>
            <a:endParaRPr sz="1600"/>
          </a:p>
          <a:p>
            <a:pPr marL="457200" lvl="0" indent="-330200" algn="l" rtl="0">
              <a:spcBef>
                <a:spcPts val="0"/>
              </a:spcBef>
              <a:spcAft>
                <a:spcPts val="0"/>
              </a:spcAft>
              <a:buSzPts val="1600"/>
              <a:buChar char="●"/>
            </a:pPr>
            <a:r>
              <a:rPr lang="en" sz="1600"/>
              <a:t>Bidirectional LSTM with attention</a:t>
            </a:r>
            <a:endParaRPr sz="1600"/>
          </a:p>
        </p:txBody>
      </p:sp>
      <p:sp>
        <p:nvSpPr>
          <p:cNvPr id="125" name="Google Shape;125;p16"/>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6" name="Google Shape;126;p16"/>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7" name="Google Shape;127;p16"/>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Understanding the results</a:t>
            </a:r>
            <a:endParaRPr sz="1600" b="1"/>
          </a:p>
          <a:p>
            <a:pPr marL="0" lvl="0" indent="0" algn="l" rtl="0">
              <a:spcBef>
                <a:spcPts val="800"/>
              </a:spcBef>
              <a:spcAft>
                <a:spcPts val="800"/>
              </a:spcAft>
              <a:buNone/>
            </a:pPr>
            <a:r>
              <a:rPr lang="en" sz="1600"/>
              <a:t>After building the models and activating them, we take the results and understand it.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598100" y="2152350"/>
            <a:ext cx="41988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2955750" y="311350"/>
            <a:ext cx="3232500" cy="125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800"/>
              </a:spcAft>
              <a:buNone/>
            </a:pPr>
            <a:r>
              <a:rPr lang="en" sz="2500" b="1">
                <a:solidFill>
                  <a:schemeClr val="dk2"/>
                </a:solidFill>
                <a:latin typeface="Roboto"/>
                <a:ea typeface="Roboto"/>
                <a:cs typeface="Roboto"/>
                <a:sym typeface="Roboto"/>
              </a:rPr>
              <a:t>Dealing with the data</a:t>
            </a:r>
            <a:endParaRPr sz="2300">
              <a:latin typeface="Roboto"/>
              <a:ea typeface="Roboto"/>
              <a:cs typeface="Roboto"/>
              <a:sym typeface="Roboto"/>
            </a:endParaRPr>
          </a:p>
        </p:txBody>
      </p:sp>
      <p:sp>
        <p:nvSpPr>
          <p:cNvPr id="138" name="Google Shape;138;p18" descr="Background pointer shape in timeline graphic"/>
          <p:cNvSpPr/>
          <p:nvPr/>
        </p:nvSpPr>
        <p:spPr>
          <a:xfrm>
            <a:off x="1153463" y="2640600"/>
            <a:ext cx="1872300" cy="10377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9" name="Google Shape;139;p18"/>
          <p:cNvSpPr txBox="1">
            <a:spLocks noGrp="1"/>
          </p:cNvSpPr>
          <p:nvPr>
            <p:ph type="body" idx="4294967295"/>
          </p:nvPr>
        </p:nvSpPr>
        <p:spPr>
          <a:xfrm>
            <a:off x="1153461" y="29707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Importing the data</a:t>
            </a:r>
            <a:endParaRPr sz="1600">
              <a:solidFill>
                <a:schemeClr val="lt1"/>
              </a:solidFill>
            </a:endParaRPr>
          </a:p>
        </p:txBody>
      </p:sp>
      <p:grpSp>
        <p:nvGrpSpPr>
          <p:cNvPr id="140" name="Google Shape;140;p18"/>
          <p:cNvGrpSpPr/>
          <p:nvPr/>
        </p:nvGrpSpPr>
        <p:grpSpPr>
          <a:xfrm>
            <a:off x="1781807" y="2244415"/>
            <a:ext cx="198900" cy="593656"/>
            <a:chOff x="777447" y="1610215"/>
            <a:chExt cx="198900" cy="593656"/>
          </a:xfrm>
        </p:grpSpPr>
        <p:cxnSp>
          <p:nvCxnSpPr>
            <p:cNvPr id="141" name="Google Shape;141;p18"/>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2" name="Google Shape;142;p18"/>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8" descr="Background pointer shape in timeline graphic"/>
          <p:cNvSpPr/>
          <p:nvPr/>
        </p:nvSpPr>
        <p:spPr>
          <a:xfrm>
            <a:off x="2629588" y="2640600"/>
            <a:ext cx="2051100" cy="10377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4" name="Google Shape;144;p18"/>
          <p:cNvSpPr txBox="1">
            <a:spLocks noGrp="1"/>
          </p:cNvSpPr>
          <p:nvPr>
            <p:ph type="body" idx="4294967295"/>
          </p:nvPr>
        </p:nvSpPr>
        <p:spPr>
          <a:xfrm>
            <a:off x="3025762" y="2924250"/>
            <a:ext cx="18723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Data</a:t>
            </a:r>
            <a:endParaRPr sz="1600">
              <a:solidFill>
                <a:srgbClr val="FFFFFF"/>
              </a:solidFill>
            </a:endParaRPr>
          </a:p>
          <a:p>
            <a:pPr marL="0" lvl="0" indent="0" algn="l" rtl="0">
              <a:spcBef>
                <a:spcPts val="800"/>
              </a:spcBef>
              <a:spcAft>
                <a:spcPts val="800"/>
              </a:spcAft>
              <a:buNone/>
            </a:pPr>
            <a:r>
              <a:rPr lang="en" sz="1600">
                <a:solidFill>
                  <a:srgbClr val="FFFFFF"/>
                </a:solidFill>
              </a:rPr>
              <a:t> processing</a:t>
            </a:r>
            <a:endParaRPr sz="1600">
              <a:solidFill>
                <a:srgbClr val="FFFFFF"/>
              </a:solidFill>
            </a:endParaRPr>
          </a:p>
        </p:txBody>
      </p:sp>
      <p:grpSp>
        <p:nvGrpSpPr>
          <p:cNvPr id="145" name="Google Shape;145;p18"/>
          <p:cNvGrpSpPr/>
          <p:nvPr/>
        </p:nvGrpSpPr>
        <p:grpSpPr>
          <a:xfrm>
            <a:off x="3497170" y="3573158"/>
            <a:ext cx="198900" cy="593656"/>
            <a:chOff x="2223534" y="2938958"/>
            <a:chExt cx="198900" cy="593656"/>
          </a:xfrm>
        </p:grpSpPr>
        <p:cxnSp>
          <p:nvCxnSpPr>
            <p:cNvPr id="146" name="Google Shape;146;p18"/>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8"/>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descr="Background pointer shape in timeline graphic"/>
          <p:cNvSpPr/>
          <p:nvPr/>
        </p:nvSpPr>
        <p:spPr>
          <a:xfrm>
            <a:off x="4284513" y="2640600"/>
            <a:ext cx="2051100" cy="10377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9" name="Google Shape;149;p18"/>
          <p:cNvSpPr txBox="1">
            <a:spLocks noGrp="1"/>
          </p:cNvSpPr>
          <p:nvPr>
            <p:ph type="body" idx="4294967295"/>
          </p:nvPr>
        </p:nvSpPr>
        <p:spPr>
          <a:xfrm>
            <a:off x="4580309" y="2924225"/>
            <a:ext cx="22053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Cleaning the </a:t>
            </a:r>
            <a:endParaRPr sz="1600">
              <a:solidFill>
                <a:srgbClr val="FFFFFF"/>
              </a:solidFill>
            </a:endParaRPr>
          </a:p>
          <a:p>
            <a:pPr marL="0" lvl="0" indent="0" algn="l" rtl="0">
              <a:spcBef>
                <a:spcPts val="800"/>
              </a:spcBef>
              <a:spcAft>
                <a:spcPts val="800"/>
              </a:spcAft>
              <a:buNone/>
            </a:pPr>
            <a:r>
              <a:rPr lang="en" sz="1600">
                <a:solidFill>
                  <a:srgbClr val="FFFFFF"/>
                </a:solidFill>
              </a:rPr>
              <a:t>    data</a:t>
            </a:r>
            <a:endParaRPr sz="1600">
              <a:solidFill>
                <a:srgbClr val="FFFFFF"/>
              </a:solidFill>
            </a:endParaRPr>
          </a:p>
        </p:txBody>
      </p:sp>
      <p:grpSp>
        <p:nvGrpSpPr>
          <p:cNvPr id="150" name="Google Shape;150;p18"/>
          <p:cNvGrpSpPr/>
          <p:nvPr/>
        </p:nvGrpSpPr>
        <p:grpSpPr>
          <a:xfrm>
            <a:off x="5132082" y="2244415"/>
            <a:ext cx="198900" cy="593656"/>
            <a:chOff x="3918084" y="1610215"/>
            <a:chExt cx="198900" cy="593656"/>
          </a:xfrm>
        </p:grpSpPr>
        <p:cxnSp>
          <p:nvCxnSpPr>
            <p:cNvPr id="151" name="Google Shape;151;p18"/>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2" name="Google Shape;152;p18"/>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8" descr="Background pointer shape in timeline graphic"/>
          <p:cNvSpPr/>
          <p:nvPr/>
        </p:nvSpPr>
        <p:spPr>
          <a:xfrm>
            <a:off x="5939438" y="2640575"/>
            <a:ext cx="2051100" cy="10377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4" name="Google Shape;154;p18"/>
          <p:cNvSpPr txBox="1">
            <a:spLocks noGrp="1"/>
          </p:cNvSpPr>
          <p:nvPr>
            <p:ph type="body" idx="4294967295"/>
          </p:nvPr>
        </p:nvSpPr>
        <p:spPr>
          <a:xfrm>
            <a:off x="6249547" y="2970750"/>
            <a:ext cx="1740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800"/>
              </a:spcAft>
              <a:buNone/>
            </a:pPr>
            <a:r>
              <a:rPr lang="en" sz="1600">
                <a:solidFill>
                  <a:srgbClr val="FFFFFF"/>
                </a:solidFill>
              </a:rPr>
              <a:t>Splitting and    a.formatting the data</a:t>
            </a:r>
            <a:endParaRPr sz="1600">
              <a:solidFill>
                <a:srgbClr val="FFFFFF"/>
              </a:solidFill>
            </a:endParaRPr>
          </a:p>
        </p:txBody>
      </p:sp>
      <p:grpSp>
        <p:nvGrpSpPr>
          <p:cNvPr id="155" name="Google Shape;155;p18"/>
          <p:cNvGrpSpPr/>
          <p:nvPr/>
        </p:nvGrpSpPr>
        <p:grpSpPr>
          <a:xfrm>
            <a:off x="6785607" y="3573158"/>
            <a:ext cx="198900" cy="593656"/>
            <a:chOff x="5958946" y="2938958"/>
            <a:chExt cx="198900" cy="593656"/>
          </a:xfrm>
        </p:grpSpPr>
        <p:cxnSp>
          <p:nvCxnSpPr>
            <p:cNvPr id="156" name="Google Shape;156;p18"/>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7" name="Google Shape;157;p18"/>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19"/>
          <p:cNvPicPr preferRelativeResize="0"/>
          <p:nvPr/>
        </p:nvPicPr>
        <p:blipFill>
          <a:blip r:embed="rId3">
            <a:alphaModFix/>
          </a:blip>
          <a:stretch>
            <a:fillRect/>
          </a:stretch>
        </p:blipFill>
        <p:spPr>
          <a:xfrm>
            <a:off x="0" y="16950"/>
            <a:ext cx="914400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0"/>
          <p:cNvPicPr preferRelativeResize="0"/>
          <p:nvPr/>
        </p:nvPicPr>
        <p:blipFill>
          <a:blip r:embed="rId3">
            <a:alphaModFix/>
          </a:blip>
          <a:stretch>
            <a:fillRect/>
          </a:stretch>
        </p:blipFill>
        <p:spPr>
          <a:xfrm>
            <a:off x="0" y="663387"/>
            <a:ext cx="9144001" cy="381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1"/>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1096</Words>
  <Application>Microsoft Office PowerPoint</Application>
  <PresentationFormat>On-screen Show (16:9)</PresentationFormat>
  <Paragraphs>109</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Roboto</vt:lpstr>
      <vt:lpstr>Geometric</vt:lpstr>
      <vt:lpstr>Deep Learning for  Depression Detection of Twitter Users </vt:lpstr>
      <vt:lpstr>The problem</vt:lpstr>
      <vt:lpstr>Solution</vt:lpstr>
      <vt:lpstr>Challenges</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Convolutional neural network</vt:lpstr>
      <vt:lpstr>PowerPoint Presentation</vt:lpstr>
      <vt:lpstr>Input Layer</vt:lpstr>
      <vt:lpstr>PowerPoint Presentation</vt:lpstr>
      <vt:lpstr>Global Max Pooling Layer</vt:lpstr>
      <vt:lpstr>PowerPoint Presentation</vt:lpstr>
      <vt:lpstr>ReLU Activation Function   The rectified linear activation function or ReLU for short is a piecewise linear function that will output the input directly if it is positive, otherwise, it will output zero. A model that uses it is easier to train and often achieves better performance. ReLU is computed after the convolution. The rectified linear activation function overcomes the vanishing gradient problem, allowing models to learn faster and perform better.                                   ReLU improve neural networks by speeding up training.</vt:lpstr>
      <vt:lpstr>PowerPoint Presentation</vt:lpstr>
      <vt:lpstr>CNN with Global Max</vt:lpstr>
      <vt:lpstr>Multi Channel CNN</vt:lpstr>
      <vt:lpstr>Multi Channel Pooling CNN</vt:lpstr>
      <vt:lpstr>PowerPoint Presentation</vt:lpstr>
      <vt:lpstr>PowerPoint Presentation</vt:lpstr>
      <vt:lpstr>LSTM RNN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Depression Detection of Twitter Users</dc:title>
  <dc:creator>Bar Firuan</dc:creator>
  <cp:lastModifiedBy>Tan</cp:lastModifiedBy>
  <cp:revision>150</cp:revision>
  <dcterms:modified xsi:type="dcterms:W3CDTF">2021-04-04T09:49:57Z</dcterms:modified>
</cp:coreProperties>
</file>