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
      <p:font typeface="Amatic SC"/>
      <p:regular r:id="rId44"/>
      <p:bold r:id="rId45"/>
    </p:embeddedFont>
    <p:embeddedFont>
      <p:font typeface="Source Code Pr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42" Type="http://schemas.openxmlformats.org/officeDocument/2006/relationships/font" Target="fonts/Nunito-italic.fntdata"/><Relationship Id="rId41" Type="http://schemas.openxmlformats.org/officeDocument/2006/relationships/font" Target="fonts/Nunito-bold.fntdata"/><Relationship Id="rId44" Type="http://schemas.openxmlformats.org/officeDocument/2006/relationships/font" Target="fonts/AmaticSC-regular.fntdata"/><Relationship Id="rId43" Type="http://schemas.openxmlformats.org/officeDocument/2006/relationships/font" Target="fonts/Nunito-boldItalic.fntdata"/><Relationship Id="rId46" Type="http://schemas.openxmlformats.org/officeDocument/2006/relationships/font" Target="fonts/SourceCodePro-regular.fntdata"/><Relationship Id="rId45"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CodePro-italic.fntdata"/><Relationship Id="rId47" Type="http://schemas.openxmlformats.org/officeDocument/2006/relationships/font" Target="fonts/SourceCodePro-bold.fntdata"/><Relationship Id="rId49"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5c2b20094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d5c2b2009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68f8f7b97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d68f8f7b9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68f8f7b97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d68f8f7b97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68f8f7b97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d68f8f7b97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68f8f7b97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d68f8f7b97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68f8f7b97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d68f8f7b97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68f8f7b97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d68f8f7b97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68f8f7b97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d68f8f7b97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68f8f7b97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d68f8f7b97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d68f8f7b97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d68f8f7b97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68f8f7b97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d68f8f7b97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68f8f7b97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d68f8f7b97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68f8f7b97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d68f8f7b97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d698711ba8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d698711ba8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d68f8f7b97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d68f8f7b97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698711ba8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d698711ba8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698711ba8_1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d698711ba8_1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698711ba8_1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d698711ba8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cb08f5f7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31cb08f5f7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1cb08f5f7e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g31cb08f5f7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d5c2b2009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d5c2b200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d5c2b2009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d5c2b200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d68b453c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d68b453c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cb08f5f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1cb08f5f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d698711ba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d698711ba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68f8f7b97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d68f8f7b9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68f8f7b9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d68f8f7b9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68f8f7b9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d68f8f7b9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alanandrade124@gmail.com" TargetMode="External"/><Relationship Id="rId4" Type="http://schemas.openxmlformats.org/officeDocument/2006/relationships/hyperlink" Target="mailto:imcaiofelipe@gmail.com" TargetMode="External"/><Relationship Id="rId5" Type="http://schemas.openxmlformats.org/officeDocument/2006/relationships/hyperlink" Target="mailto:jm783311@gmail.com" TargetMode="External"/><Relationship Id="rId6" Type="http://schemas.openxmlformats.org/officeDocument/2006/relationships/hyperlink" Target="mailto:contatoluizh8@gmail.com" TargetMode="External"/><Relationship Id="rId7" Type="http://schemas.openxmlformats.org/officeDocument/2006/relationships/hyperlink" Target="mailto:leonardo.lustosa@hci.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3.png"/><Relationship Id="rId5" Type="http://schemas.openxmlformats.org/officeDocument/2006/relationships/image" Target="../media/image25.png"/><Relationship Id="rId6" Type="http://schemas.openxmlformats.org/officeDocument/2006/relationships/image" Target="../media/image12.png"/><Relationship Id="rId7" Type="http://schemas.openxmlformats.org/officeDocument/2006/relationships/image" Target="../media/image19.png"/><Relationship Id="rId8"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jpg"/><Relationship Id="rId4" Type="http://schemas.openxmlformats.org/officeDocument/2006/relationships/image" Target="../media/image31.jpg"/><Relationship Id="rId5" Type="http://schemas.openxmlformats.org/officeDocument/2006/relationships/image" Target="../media/image3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jpg"/><Relationship Id="rId4" Type="http://schemas.openxmlformats.org/officeDocument/2006/relationships/image" Target="../media/image33.jpg"/><Relationship Id="rId5" Type="http://schemas.openxmlformats.org/officeDocument/2006/relationships/image" Target="../media/image3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floridamuseum.ufl.edu/shark-attacks/yearly-worldwide-summary/" TargetMode="External"/><Relationship Id="rId4" Type="http://schemas.openxmlformats.org/officeDocument/2006/relationships/hyperlink" Target="https://www.sharkattackfile.net/" TargetMode="External"/><Relationship Id="rId5" Type="http://schemas.openxmlformats.org/officeDocument/2006/relationships/hyperlink" Target="https://www.sharkattackfile.net/species.htm" TargetMode="External"/><Relationship Id="rId6" Type="http://schemas.openxmlformats.org/officeDocument/2006/relationships/hyperlink" Target="https://forbes.com.br/forbes-tech/2023/01/os-drones-e-a-inteligencia-artificial-podem-nos-proteger-dos-tubaroes/" TargetMode="External"/><Relationship Id="rId7" Type="http://schemas.openxmlformats.org/officeDocument/2006/relationships/hyperlink" Target="https://orangedatamining.com/widget-catalog/evaluate/testandscor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90525" y="356525"/>
            <a:ext cx="8441700" cy="239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b="1" lang="pt-BR" sz="4500">
                <a:latin typeface="Amatic SC"/>
                <a:ea typeface="Amatic SC"/>
                <a:cs typeface="Amatic SC"/>
                <a:sym typeface="Amatic SC"/>
              </a:rPr>
              <a:t>RRAT</a:t>
            </a:r>
            <a:endParaRPr b="1" sz="4500">
              <a:latin typeface="Amatic SC"/>
              <a:ea typeface="Amatic SC"/>
              <a:cs typeface="Amatic SC"/>
              <a:sym typeface="Amatic SC"/>
            </a:endParaRPr>
          </a:p>
        </p:txBody>
      </p:sp>
      <p:sp>
        <p:nvSpPr>
          <p:cNvPr id="129" name="Google Shape;129;p13"/>
          <p:cNvSpPr txBox="1"/>
          <p:nvPr>
            <p:ph idx="1" type="subTitle"/>
          </p:nvPr>
        </p:nvSpPr>
        <p:spPr>
          <a:xfrm>
            <a:off x="1858700" y="3413158"/>
            <a:ext cx="5361300" cy="522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100"/>
              <a:buNone/>
            </a:pPr>
            <a:r>
              <a:rPr lang="pt-BR"/>
              <a:t>Predições com IA</a:t>
            </a:r>
            <a:endParaRPr/>
          </a:p>
        </p:txBody>
      </p:sp>
      <p:cxnSp>
        <p:nvCxnSpPr>
          <p:cNvPr id="130" name="Google Shape;130;p13"/>
          <p:cNvCxnSpPr/>
          <p:nvPr/>
        </p:nvCxnSpPr>
        <p:spPr>
          <a:xfrm>
            <a:off x="1376150" y="1923425"/>
            <a:ext cx="6471900" cy="0"/>
          </a:xfrm>
          <a:prstGeom prst="straightConnector1">
            <a:avLst/>
          </a:prstGeom>
          <a:noFill/>
          <a:ln cap="flat" cmpd="sng" w="9525">
            <a:solidFill>
              <a:schemeClr val="dk2"/>
            </a:solidFill>
            <a:prstDash val="solid"/>
            <a:round/>
            <a:headEnd len="sm" w="sm" type="none"/>
            <a:tailEnd len="sm" w="sm" type="none"/>
          </a:ln>
        </p:spPr>
      </p:cxnSp>
      <p:sp>
        <p:nvSpPr>
          <p:cNvPr id="131" name="Google Shape;131;p13"/>
          <p:cNvSpPr txBox="1"/>
          <p:nvPr/>
        </p:nvSpPr>
        <p:spPr>
          <a:xfrm>
            <a:off x="1403550" y="2063550"/>
            <a:ext cx="633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800">
                <a:solidFill>
                  <a:schemeClr val="dk2"/>
                </a:solidFill>
                <a:latin typeface="Source Code Pro"/>
                <a:ea typeface="Source Code Pro"/>
                <a:cs typeface="Source Code Pro"/>
                <a:sym typeface="Source Code Pro"/>
              </a:rPr>
              <a:t>Reduzindo risco de acidentes com tubarões</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nvSpPr>
        <p:spPr>
          <a:xfrm>
            <a:off x="519775" y="839775"/>
            <a:ext cx="8129700" cy="3906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pt-BR" sz="1700">
                <a:latin typeface="Source Code Pro"/>
                <a:ea typeface="Source Code Pro"/>
                <a:cs typeface="Source Code Pro"/>
                <a:sym typeface="Source Code Pro"/>
              </a:rPr>
              <a:t>Uma outra forma de usar IA focado em ataques de tubarões é desenvolvendo um sistema de detecção inteligente integrado a drones! O governo de New South Wales, na Austrália, investiu milhões para que os drones ajudem a proteger os banhistas dos ataques de tubarões.</a:t>
            </a:r>
            <a:endParaRPr sz="17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t/>
            </a:r>
            <a:endParaRPr sz="17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rPr lang="pt-BR" sz="1700">
                <a:latin typeface="Source Code Pro"/>
                <a:ea typeface="Source Code Pro"/>
                <a:cs typeface="Source Code Pro"/>
                <a:sym typeface="Source Code Pro"/>
              </a:rPr>
              <a:t>Pesquisadores criaram um modelo de aprendizado de máquina treinado para reconhecer 10 tipos de vidas marinhas, incluindo tubarões. Esse modelo foi incorporado em um aplicativo móvel que analisa imagens de drones em tempo real. O desafio desse projeto tem sido dimensionar esses sistemas para fazer uma diferença no mundo real, pois precisa de muita </a:t>
            </a:r>
            <a:r>
              <a:rPr lang="pt-BR" sz="1700">
                <a:latin typeface="Source Code Pro"/>
                <a:ea typeface="Source Code Pro"/>
                <a:cs typeface="Source Code Pro"/>
                <a:sym typeface="Source Code Pro"/>
              </a:rPr>
              <a:t>manutenção</a:t>
            </a:r>
            <a:r>
              <a:rPr lang="pt-BR" sz="1700">
                <a:latin typeface="Source Code Pro"/>
                <a:ea typeface="Source Code Pro"/>
                <a:cs typeface="Source Code Pro"/>
                <a:sym typeface="Source Code Pro"/>
              </a:rPr>
              <a:t> no software orientado a IA que foi usado.</a:t>
            </a:r>
            <a:endParaRPr sz="1700">
              <a:latin typeface="Source Code Pro"/>
              <a:ea typeface="Source Code Pro"/>
              <a:cs typeface="Source Code Pro"/>
              <a:sym typeface="Source Code Pro"/>
            </a:endParaRPr>
          </a:p>
        </p:txBody>
      </p:sp>
      <p:cxnSp>
        <p:nvCxnSpPr>
          <p:cNvPr id="212" name="Google Shape;212;p22"/>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13" name="Google Shape;213;p22"/>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Outros tipos de soluções para o problema</a:t>
            </a:r>
            <a:endParaRPr b="1" sz="3100">
              <a:solidFill>
                <a:srgbClr val="000000"/>
              </a:solidFill>
              <a:latin typeface="Amatic SC"/>
              <a:ea typeface="Amatic SC"/>
              <a:cs typeface="Amatic SC"/>
              <a:sym typeface="Amatic S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cxnSp>
        <p:nvCxnSpPr>
          <p:cNvPr id="218" name="Google Shape;218;p23"/>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19" name="Google Shape;219;p23"/>
          <p:cNvSpPr txBox="1"/>
          <p:nvPr/>
        </p:nvSpPr>
        <p:spPr>
          <a:xfrm>
            <a:off x="507150" y="973275"/>
            <a:ext cx="8129700" cy="36447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Source Code Pro"/>
              <a:buChar char="●"/>
            </a:pPr>
            <a:r>
              <a:rPr lang="pt-BR" sz="1700">
                <a:latin typeface="Source Code Pro"/>
                <a:ea typeface="Source Code Pro"/>
                <a:cs typeface="Source Code Pro"/>
                <a:sym typeface="Source Code Pro"/>
              </a:rPr>
              <a:t>Procura do </a:t>
            </a:r>
            <a:r>
              <a:rPr b="1" lang="pt-BR" sz="1700">
                <a:latin typeface="Source Code Pro"/>
                <a:ea typeface="Source Code Pro"/>
                <a:cs typeface="Source Code Pro"/>
                <a:sym typeface="Source Code Pro"/>
              </a:rPr>
              <a:t>Dataset</a:t>
            </a:r>
            <a:r>
              <a:rPr lang="pt-BR" sz="1700">
                <a:latin typeface="Source Code Pro"/>
                <a:ea typeface="Source Code Pro"/>
                <a:cs typeface="Source Code Pro"/>
                <a:sym typeface="Source Code Pro"/>
              </a:rPr>
              <a:t>:</a:t>
            </a:r>
            <a:br>
              <a:rPr lang="pt-BR" sz="1700">
                <a:latin typeface="Source Code Pro"/>
                <a:ea typeface="Source Code Pro"/>
                <a:cs typeface="Source Code Pro"/>
                <a:sym typeface="Source Code Pro"/>
              </a:rPr>
            </a:br>
            <a:endParaRPr sz="1700">
              <a:latin typeface="Source Code Pro"/>
              <a:ea typeface="Source Code Pro"/>
              <a:cs typeface="Source Code Pro"/>
              <a:sym typeface="Source Code Pro"/>
            </a:endParaRPr>
          </a:p>
          <a:p>
            <a:pPr indent="-336550" lvl="1" marL="914400" rtl="0" algn="just">
              <a:spcBef>
                <a:spcPts val="0"/>
              </a:spcBef>
              <a:spcAft>
                <a:spcPts val="0"/>
              </a:spcAft>
              <a:buSzPts val="1700"/>
              <a:buFont typeface="Source Code Pro"/>
              <a:buChar char="○"/>
            </a:pPr>
            <a:r>
              <a:rPr lang="pt-BR" sz="1700">
                <a:latin typeface="Source Code Pro"/>
                <a:ea typeface="Source Code Pro"/>
                <a:cs typeface="Source Code Pro"/>
                <a:sym typeface="Source Code Pro"/>
              </a:rPr>
              <a:t>O nosso desenvolvimento no modelo, começou com a busca e tratamento dos dados. Tentamos procurar o dataset com mais informações possíveis para treinar o modelo de classificação com bastante informação, com o passar dos dias, vimos que seria muito complexo, e iria requerer muito poder computacional para tratar todos os acidentes registrados no dataset, eram mais de </a:t>
            </a:r>
            <a:r>
              <a:rPr b="1" lang="pt-BR" sz="1700">
                <a:latin typeface="Source Code Pro"/>
                <a:ea typeface="Source Code Pro"/>
                <a:cs typeface="Source Code Pro"/>
                <a:sym typeface="Source Code Pro"/>
              </a:rPr>
              <a:t>7000 mil (seis mil) </a:t>
            </a:r>
            <a:r>
              <a:rPr lang="pt-BR" sz="1700">
                <a:latin typeface="Source Code Pro"/>
                <a:ea typeface="Source Code Pro"/>
                <a:cs typeface="Source Code Pro"/>
                <a:sym typeface="Source Code Pro"/>
              </a:rPr>
              <a:t>dados para analisar, com isso reduzimos bastante o número de informação para o tratamento.</a:t>
            </a:r>
            <a:endParaRPr sz="1700">
              <a:latin typeface="Source Code Pro"/>
              <a:ea typeface="Source Code Pro"/>
              <a:cs typeface="Source Code Pro"/>
              <a:sym typeface="Source Code Pro"/>
            </a:endParaRPr>
          </a:p>
        </p:txBody>
      </p:sp>
      <p:sp>
        <p:nvSpPr>
          <p:cNvPr id="220" name="Google Shape;220;p23"/>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cxnSp>
        <p:nvCxnSpPr>
          <p:cNvPr id="225" name="Google Shape;225;p24"/>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26" name="Google Shape;226;p24"/>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pic>
        <p:nvPicPr>
          <p:cNvPr id="227" name="Google Shape;227;p24"/>
          <p:cNvPicPr preferRelativeResize="0"/>
          <p:nvPr/>
        </p:nvPicPr>
        <p:blipFill>
          <a:blip r:embed="rId3">
            <a:alphaModFix/>
          </a:blip>
          <a:stretch>
            <a:fillRect/>
          </a:stretch>
        </p:blipFill>
        <p:spPr>
          <a:xfrm>
            <a:off x="2562648" y="907850"/>
            <a:ext cx="4018701" cy="3255074"/>
          </a:xfrm>
          <a:prstGeom prst="rect">
            <a:avLst/>
          </a:prstGeom>
          <a:noFill/>
          <a:ln>
            <a:noFill/>
          </a:ln>
        </p:spPr>
      </p:pic>
      <p:sp>
        <p:nvSpPr>
          <p:cNvPr id="228" name="Google Shape;228;p24"/>
          <p:cNvSpPr txBox="1"/>
          <p:nvPr/>
        </p:nvSpPr>
        <p:spPr>
          <a:xfrm>
            <a:off x="3107550" y="4283375"/>
            <a:ext cx="292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Dataset Antigo sem tratamento</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cxnSp>
        <p:nvCxnSpPr>
          <p:cNvPr id="233" name="Google Shape;233;p25"/>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34" name="Google Shape;234;p25"/>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pic>
        <p:nvPicPr>
          <p:cNvPr id="235" name="Google Shape;235;p25"/>
          <p:cNvPicPr preferRelativeResize="0"/>
          <p:nvPr/>
        </p:nvPicPr>
        <p:blipFill rotWithShape="1">
          <a:blip r:embed="rId3">
            <a:alphaModFix/>
          </a:blip>
          <a:srcRect b="0" l="670" r="661" t="0"/>
          <a:stretch/>
        </p:blipFill>
        <p:spPr>
          <a:xfrm>
            <a:off x="2562648" y="907850"/>
            <a:ext cx="4018700" cy="3255075"/>
          </a:xfrm>
          <a:prstGeom prst="rect">
            <a:avLst/>
          </a:prstGeom>
          <a:noFill/>
          <a:ln>
            <a:noFill/>
          </a:ln>
        </p:spPr>
      </p:pic>
      <p:sp>
        <p:nvSpPr>
          <p:cNvPr id="236" name="Google Shape;236;p25"/>
          <p:cNvSpPr txBox="1"/>
          <p:nvPr/>
        </p:nvSpPr>
        <p:spPr>
          <a:xfrm>
            <a:off x="3107550" y="4283375"/>
            <a:ext cx="292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Dataset novo e tratado</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cxnSp>
        <p:nvCxnSpPr>
          <p:cNvPr id="241" name="Google Shape;241;p26"/>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42" name="Google Shape;242;p26"/>
          <p:cNvSpPr txBox="1"/>
          <p:nvPr/>
        </p:nvSpPr>
        <p:spPr>
          <a:xfrm>
            <a:off x="507150" y="973275"/>
            <a:ext cx="8129700" cy="36447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Source Code Pro"/>
              <a:buChar char="●"/>
            </a:pPr>
            <a:r>
              <a:rPr lang="pt-BR" sz="1700">
                <a:latin typeface="Source Code Pro"/>
                <a:ea typeface="Source Code Pro"/>
                <a:cs typeface="Source Code Pro"/>
                <a:sym typeface="Source Code Pro"/>
              </a:rPr>
              <a:t>Treinamento do modelo</a:t>
            </a:r>
            <a:r>
              <a:rPr lang="pt-BR" sz="1700">
                <a:latin typeface="Source Code Pro"/>
                <a:ea typeface="Source Code Pro"/>
                <a:cs typeface="Source Code Pro"/>
                <a:sym typeface="Source Code Pro"/>
              </a:rPr>
              <a:t>:</a:t>
            </a:r>
            <a:br>
              <a:rPr lang="pt-BR" sz="1700">
                <a:latin typeface="Source Code Pro"/>
                <a:ea typeface="Source Code Pro"/>
                <a:cs typeface="Source Code Pro"/>
                <a:sym typeface="Source Code Pro"/>
              </a:rPr>
            </a:br>
            <a:endParaRPr sz="1700">
              <a:latin typeface="Source Code Pro"/>
              <a:ea typeface="Source Code Pro"/>
              <a:cs typeface="Source Code Pro"/>
              <a:sym typeface="Source Code Pro"/>
            </a:endParaRPr>
          </a:p>
          <a:p>
            <a:pPr indent="-336550" lvl="1" marL="914400" rtl="0" algn="just">
              <a:spcBef>
                <a:spcPts val="0"/>
              </a:spcBef>
              <a:spcAft>
                <a:spcPts val="0"/>
              </a:spcAft>
              <a:buSzPts val="1700"/>
              <a:buFont typeface="Source Code Pro"/>
              <a:buChar char="○"/>
            </a:pPr>
            <a:r>
              <a:rPr lang="pt-BR" sz="1700">
                <a:latin typeface="Source Code Pro"/>
                <a:ea typeface="Source Code Pro"/>
                <a:cs typeface="Source Code Pro"/>
                <a:sym typeface="Source Code Pro"/>
              </a:rPr>
              <a:t>Após o tratamento dos dados, a escolha do modelo foi o próximo passo. Realizamos diversos testes com diferentes modelos até chegarmos à Regressão Logística, sempre buscando a melhor adequação ao nosso problema. Optamos por esse modelo porque é simples, eficiente e fácil de interpretar, ao contrário do Random Forest e do Gradient Boosting, que consideramos mais difíceis de interpretar. Utilizamos o Orange para realizar o treinamento e a análise dos resultados.</a:t>
            </a:r>
            <a:endParaRPr sz="1700">
              <a:latin typeface="Source Code Pro"/>
              <a:ea typeface="Source Code Pro"/>
              <a:cs typeface="Source Code Pro"/>
              <a:sym typeface="Source Code Pro"/>
            </a:endParaRPr>
          </a:p>
        </p:txBody>
      </p:sp>
      <p:sp>
        <p:nvSpPr>
          <p:cNvPr id="243" name="Google Shape;243;p26"/>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cxnSp>
        <p:nvCxnSpPr>
          <p:cNvPr id="248" name="Google Shape;248;p27"/>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49" name="Google Shape;249;p27"/>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
        <p:nvSpPr>
          <p:cNvPr id="250" name="Google Shape;250;p27"/>
          <p:cNvSpPr txBox="1"/>
          <p:nvPr/>
        </p:nvSpPr>
        <p:spPr>
          <a:xfrm>
            <a:off x="3107550" y="4303025"/>
            <a:ext cx="292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Random Forest no Orange</a:t>
            </a:r>
            <a:endParaRPr>
              <a:solidFill>
                <a:schemeClr val="dk2"/>
              </a:solidFill>
              <a:latin typeface="Source Code Pro"/>
              <a:ea typeface="Source Code Pro"/>
              <a:cs typeface="Source Code Pro"/>
              <a:sym typeface="Source Code Pro"/>
            </a:endParaRPr>
          </a:p>
        </p:txBody>
      </p:sp>
      <p:pic>
        <p:nvPicPr>
          <p:cNvPr id="251" name="Google Shape;251;p27"/>
          <p:cNvPicPr preferRelativeResize="0"/>
          <p:nvPr/>
        </p:nvPicPr>
        <p:blipFill rotWithShape="1">
          <a:blip r:embed="rId3">
            <a:alphaModFix/>
          </a:blip>
          <a:srcRect b="0" l="0" r="950" t="0"/>
          <a:stretch/>
        </p:blipFill>
        <p:spPr>
          <a:xfrm>
            <a:off x="966025" y="936750"/>
            <a:ext cx="7144950" cy="3145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cxnSp>
        <p:nvCxnSpPr>
          <p:cNvPr id="256" name="Google Shape;256;p28"/>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57" name="Google Shape;257;p28"/>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
        <p:nvSpPr>
          <p:cNvPr id="258" name="Google Shape;258;p28"/>
          <p:cNvSpPr txBox="1"/>
          <p:nvPr/>
        </p:nvSpPr>
        <p:spPr>
          <a:xfrm>
            <a:off x="825452" y="4226825"/>
            <a:ext cx="350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Random Forest e visualizador Pythagorean Forest</a:t>
            </a:r>
            <a:endParaRPr>
              <a:solidFill>
                <a:schemeClr val="dk2"/>
              </a:solidFill>
              <a:latin typeface="Source Code Pro"/>
              <a:ea typeface="Source Code Pro"/>
              <a:cs typeface="Source Code Pro"/>
              <a:sym typeface="Source Code Pro"/>
            </a:endParaRPr>
          </a:p>
        </p:txBody>
      </p:sp>
      <p:pic>
        <p:nvPicPr>
          <p:cNvPr id="259" name="Google Shape;259;p28"/>
          <p:cNvPicPr preferRelativeResize="0"/>
          <p:nvPr/>
        </p:nvPicPr>
        <p:blipFill>
          <a:blip r:embed="rId3">
            <a:alphaModFix/>
          </a:blip>
          <a:stretch>
            <a:fillRect/>
          </a:stretch>
        </p:blipFill>
        <p:spPr>
          <a:xfrm>
            <a:off x="370775" y="985850"/>
            <a:ext cx="4353574" cy="3164775"/>
          </a:xfrm>
          <a:prstGeom prst="rect">
            <a:avLst/>
          </a:prstGeom>
          <a:noFill/>
          <a:ln>
            <a:noFill/>
          </a:ln>
        </p:spPr>
      </p:pic>
      <p:pic>
        <p:nvPicPr>
          <p:cNvPr id="260" name="Google Shape;260;p28"/>
          <p:cNvPicPr preferRelativeResize="0"/>
          <p:nvPr/>
        </p:nvPicPr>
        <p:blipFill>
          <a:blip r:embed="rId4">
            <a:alphaModFix/>
          </a:blip>
          <a:stretch>
            <a:fillRect/>
          </a:stretch>
        </p:blipFill>
        <p:spPr>
          <a:xfrm>
            <a:off x="4904100" y="985850"/>
            <a:ext cx="3892501" cy="3164775"/>
          </a:xfrm>
          <a:prstGeom prst="rect">
            <a:avLst/>
          </a:prstGeom>
          <a:noFill/>
          <a:ln>
            <a:noFill/>
          </a:ln>
        </p:spPr>
      </p:pic>
      <p:sp>
        <p:nvSpPr>
          <p:cNvPr id="261" name="Google Shape;261;p28"/>
          <p:cNvSpPr txBox="1"/>
          <p:nvPr/>
        </p:nvSpPr>
        <p:spPr>
          <a:xfrm>
            <a:off x="5174102" y="4226825"/>
            <a:ext cx="350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Pythagorean Forest e visualizador Tree Viewer</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cxnSp>
        <p:nvCxnSpPr>
          <p:cNvPr id="266" name="Google Shape;266;p29"/>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67" name="Google Shape;267;p29"/>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
        <p:nvSpPr>
          <p:cNvPr id="268" name="Google Shape;268;p29"/>
          <p:cNvSpPr txBox="1"/>
          <p:nvPr/>
        </p:nvSpPr>
        <p:spPr>
          <a:xfrm>
            <a:off x="3107550" y="4303025"/>
            <a:ext cx="2928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Gradient Boosting</a:t>
            </a:r>
            <a:r>
              <a:rPr lang="pt-BR">
                <a:solidFill>
                  <a:schemeClr val="dk2"/>
                </a:solidFill>
                <a:latin typeface="Source Code Pro"/>
                <a:ea typeface="Source Code Pro"/>
                <a:cs typeface="Source Code Pro"/>
                <a:sym typeface="Source Code Pro"/>
              </a:rPr>
              <a:t> no Orange</a:t>
            </a:r>
            <a:endParaRPr>
              <a:solidFill>
                <a:schemeClr val="dk2"/>
              </a:solidFill>
              <a:latin typeface="Source Code Pro"/>
              <a:ea typeface="Source Code Pro"/>
              <a:cs typeface="Source Code Pro"/>
              <a:sym typeface="Source Code Pro"/>
            </a:endParaRPr>
          </a:p>
        </p:txBody>
      </p:sp>
      <p:pic>
        <p:nvPicPr>
          <p:cNvPr id="269" name="Google Shape;269;p29"/>
          <p:cNvPicPr preferRelativeResize="0"/>
          <p:nvPr/>
        </p:nvPicPr>
        <p:blipFill rotWithShape="1">
          <a:blip r:embed="rId3">
            <a:alphaModFix/>
          </a:blip>
          <a:srcRect b="-1534" l="-644" r="0" t="-1483"/>
          <a:stretch/>
        </p:blipFill>
        <p:spPr>
          <a:xfrm>
            <a:off x="966025" y="936750"/>
            <a:ext cx="7144951" cy="314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p30"/>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75" name="Google Shape;275;p30"/>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
        <p:nvSpPr>
          <p:cNvPr id="276" name="Google Shape;276;p30"/>
          <p:cNvSpPr txBox="1"/>
          <p:nvPr/>
        </p:nvSpPr>
        <p:spPr>
          <a:xfrm>
            <a:off x="2161950" y="4285750"/>
            <a:ext cx="482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Gradient Boosting na </a:t>
            </a:r>
            <a:r>
              <a:rPr lang="pt-BR">
                <a:solidFill>
                  <a:schemeClr val="dk2"/>
                </a:solidFill>
                <a:latin typeface="Source Code Pro"/>
                <a:ea typeface="Source Code Pro"/>
                <a:cs typeface="Source Code Pro"/>
                <a:sym typeface="Source Code Pro"/>
              </a:rPr>
              <a:t>matriz</a:t>
            </a:r>
            <a:r>
              <a:rPr lang="pt-BR">
                <a:solidFill>
                  <a:schemeClr val="dk2"/>
                </a:solidFill>
                <a:latin typeface="Source Code Pro"/>
                <a:ea typeface="Source Code Pro"/>
                <a:cs typeface="Source Code Pro"/>
                <a:sym typeface="Source Code Pro"/>
              </a:rPr>
              <a:t> de confusão</a:t>
            </a:r>
            <a:endParaRPr>
              <a:solidFill>
                <a:schemeClr val="dk2"/>
              </a:solidFill>
              <a:latin typeface="Source Code Pro"/>
              <a:ea typeface="Source Code Pro"/>
              <a:cs typeface="Source Code Pro"/>
              <a:sym typeface="Source Code Pro"/>
            </a:endParaRPr>
          </a:p>
        </p:txBody>
      </p:sp>
      <p:pic>
        <p:nvPicPr>
          <p:cNvPr id="277" name="Google Shape;277;p30"/>
          <p:cNvPicPr preferRelativeResize="0"/>
          <p:nvPr/>
        </p:nvPicPr>
        <p:blipFill>
          <a:blip r:embed="rId3">
            <a:alphaModFix/>
          </a:blip>
          <a:stretch>
            <a:fillRect/>
          </a:stretch>
        </p:blipFill>
        <p:spPr>
          <a:xfrm>
            <a:off x="1377838" y="998000"/>
            <a:ext cx="6388322" cy="3147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cxnSp>
        <p:nvCxnSpPr>
          <p:cNvPr id="282" name="Google Shape;282;p31"/>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83" name="Google Shape;283;p31"/>
          <p:cNvSpPr txBox="1"/>
          <p:nvPr/>
        </p:nvSpPr>
        <p:spPr>
          <a:xfrm>
            <a:off x="507150" y="973275"/>
            <a:ext cx="8129700" cy="36447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Source Code Pro"/>
              <a:buChar char="●"/>
            </a:pPr>
            <a:r>
              <a:rPr lang="pt-BR" sz="1700">
                <a:latin typeface="Source Code Pro"/>
                <a:ea typeface="Source Code Pro"/>
                <a:cs typeface="Source Code Pro"/>
                <a:sym typeface="Source Code Pro"/>
              </a:rPr>
              <a:t>Resultados do Modelo</a:t>
            </a:r>
            <a:r>
              <a:rPr lang="pt-BR" sz="1700">
                <a:latin typeface="Source Code Pro"/>
                <a:ea typeface="Source Code Pro"/>
                <a:cs typeface="Source Code Pro"/>
                <a:sym typeface="Source Code Pro"/>
              </a:rPr>
              <a:t>:</a:t>
            </a:r>
            <a:br>
              <a:rPr lang="pt-BR" sz="1700">
                <a:latin typeface="Source Code Pro"/>
                <a:ea typeface="Source Code Pro"/>
                <a:cs typeface="Source Code Pro"/>
                <a:sym typeface="Source Code Pro"/>
              </a:rPr>
            </a:br>
            <a:endParaRPr sz="1700">
              <a:latin typeface="Source Code Pro"/>
              <a:ea typeface="Source Code Pro"/>
              <a:cs typeface="Source Code Pro"/>
              <a:sym typeface="Source Code Pro"/>
            </a:endParaRPr>
          </a:p>
          <a:p>
            <a:pPr indent="-336550" lvl="1" marL="914400" rtl="0" algn="just">
              <a:spcBef>
                <a:spcPts val="0"/>
              </a:spcBef>
              <a:spcAft>
                <a:spcPts val="0"/>
              </a:spcAft>
              <a:buSzPts val="1700"/>
              <a:buFont typeface="Source Code Pro"/>
              <a:buChar char="○"/>
            </a:pPr>
            <a:r>
              <a:rPr lang="pt-BR" sz="1700">
                <a:latin typeface="Source Code Pro"/>
                <a:ea typeface="Source Code Pro"/>
                <a:cs typeface="Source Code Pro"/>
                <a:sym typeface="Source Code Pro"/>
              </a:rPr>
              <a:t>A seguir está o que conseguimos fazer com o modelo, após muitos testes, reajustes no banco de dados, troca da variável target, merged com variáveis que não correspondem ao tipo, remoção de valores </a:t>
            </a:r>
            <a:r>
              <a:rPr lang="pt-BR" sz="1700">
                <a:latin typeface="Source Code Pro"/>
                <a:ea typeface="Source Code Pro"/>
                <a:cs typeface="Source Code Pro"/>
                <a:sym typeface="Source Code Pro"/>
              </a:rPr>
              <a:t>nulos</a:t>
            </a:r>
            <a:r>
              <a:rPr lang="pt-BR" sz="1700">
                <a:latin typeface="Source Code Pro"/>
                <a:ea typeface="Source Code Pro"/>
                <a:cs typeface="Source Code Pro"/>
                <a:sym typeface="Source Code Pro"/>
              </a:rPr>
              <a:t> e em parâmetros do modelo como o uso do Ridge (R2), conseguimos chegar a um ponto satisfatório para a solução do problema.</a:t>
            </a:r>
            <a:endParaRPr sz="1700">
              <a:latin typeface="Source Code Pro"/>
              <a:ea typeface="Source Code Pro"/>
              <a:cs typeface="Source Code Pro"/>
              <a:sym typeface="Source Code Pro"/>
            </a:endParaRPr>
          </a:p>
        </p:txBody>
      </p:sp>
      <p:sp>
        <p:nvSpPr>
          <p:cNvPr id="284" name="Google Shape;284;p31"/>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311700" y="229575"/>
            <a:ext cx="3354300" cy="80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pt-BR" sz="4080">
                <a:latin typeface="Amatic SC"/>
                <a:ea typeface="Amatic SC"/>
                <a:cs typeface="Amatic SC"/>
                <a:sym typeface="Amatic SC"/>
              </a:rPr>
              <a:t>Integrantes</a:t>
            </a:r>
            <a:endParaRPr b="1" sz="4080">
              <a:latin typeface="Amatic SC"/>
              <a:ea typeface="Amatic SC"/>
              <a:cs typeface="Amatic SC"/>
              <a:sym typeface="Amatic SC"/>
            </a:endParaRPr>
          </a:p>
        </p:txBody>
      </p:sp>
      <p:cxnSp>
        <p:nvCxnSpPr>
          <p:cNvPr id="137" name="Google Shape;137;p14"/>
          <p:cNvCxnSpPr/>
          <p:nvPr/>
        </p:nvCxnSpPr>
        <p:spPr>
          <a:xfrm>
            <a:off x="195300" y="1037775"/>
            <a:ext cx="2429700" cy="0"/>
          </a:xfrm>
          <a:prstGeom prst="straightConnector1">
            <a:avLst/>
          </a:prstGeom>
          <a:noFill/>
          <a:ln cap="flat" cmpd="sng" w="9525">
            <a:solidFill>
              <a:schemeClr val="dk2"/>
            </a:solidFill>
            <a:prstDash val="solid"/>
            <a:round/>
            <a:headEnd len="sm" w="sm" type="none"/>
            <a:tailEnd len="sm" w="sm" type="none"/>
          </a:ln>
        </p:spPr>
      </p:cxnSp>
      <p:sp>
        <p:nvSpPr>
          <p:cNvPr id="138" name="Google Shape;138;p14"/>
          <p:cNvSpPr txBox="1"/>
          <p:nvPr/>
        </p:nvSpPr>
        <p:spPr>
          <a:xfrm>
            <a:off x="311700" y="1355700"/>
            <a:ext cx="4700700" cy="132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Nome: Alan Andrade</a:t>
            </a:r>
            <a:endParaRPr b="0" i="0" sz="15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Contato:</a:t>
            </a:r>
            <a:r>
              <a:rPr b="0" i="0" lang="pt-BR" sz="1500" u="sng" cap="none" strike="noStrike">
                <a:solidFill>
                  <a:schemeClr val="hlink"/>
                </a:solidFill>
                <a:latin typeface="Source Code Pro"/>
                <a:ea typeface="Source Code Pro"/>
                <a:cs typeface="Source Code Pro"/>
                <a:sym typeface="Source Code Pro"/>
                <a:hlinkClick r:id="rId3"/>
              </a:rPr>
              <a:t>alanandrade124@gmail.com</a:t>
            </a:r>
            <a:endParaRPr b="0" i="0" sz="15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Formação:Ciência da computação</a:t>
            </a:r>
            <a:endParaRPr b="0" i="0" sz="1500" u="none" cap="none" strike="noStrike">
              <a:solidFill>
                <a:schemeClr val="dk2"/>
              </a:solidFill>
              <a:latin typeface="Source Code Pro"/>
              <a:ea typeface="Source Code Pro"/>
              <a:cs typeface="Source Code Pro"/>
              <a:sym typeface="Source Code Pro"/>
            </a:endParaRPr>
          </a:p>
        </p:txBody>
      </p:sp>
      <p:sp>
        <p:nvSpPr>
          <p:cNvPr id="139" name="Google Shape;139;p14"/>
          <p:cNvSpPr txBox="1"/>
          <p:nvPr/>
        </p:nvSpPr>
        <p:spPr>
          <a:xfrm>
            <a:off x="399675" y="2684100"/>
            <a:ext cx="3946500" cy="9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Nome: Caio Felipe</a:t>
            </a:r>
            <a:endParaRPr b="0" i="0" sz="15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Contato:</a:t>
            </a:r>
            <a:r>
              <a:rPr b="0" i="0" lang="pt-BR" sz="1500" u="sng" cap="none" strike="noStrike">
                <a:solidFill>
                  <a:schemeClr val="hlink"/>
                </a:solidFill>
                <a:latin typeface="Source Code Pro"/>
                <a:ea typeface="Source Code Pro"/>
                <a:cs typeface="Source Code Pro"/>
                <a:sym typeface="Source Code Pro"/>
                <a:hlinkClick r:id="rId4"/>
              </a:rPr>
              <a:t>imcaiofelipe@gmail.com</a:t>
            </a:r>
            <a:endParaRPr b="0" i="0" sz="15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Formação:Ciência da computação</a:t>
            </a:r>
            <a:endParaRPr b="0" i="0" sz="1500" u="none" cap="none" strike="noStrike">
              <a:solidFill>
                <a:schemeClr val="dk2"/>
              </a:solidFill>
              <a:latin typeface="Source Code Pro"/>
              <a:ea typeface="Source Code Pro"/>
              <a:cs typeface="Source Code Pro"/>
              <a:sym typeface="Source Code Pro"/>
            </a:endParaRPr>
          </a:p>
        </p:txBody>
      </p:sp>
      <p:sp>
        <p:nvSpPr>
          <p:cNvPr id="140" name="Google Shape;140;p14"/>
          <p:cNvSpPr txBox="1"/>
          <p:nvPr/>
        </p:nvSpPr>
        <p:spPr>
          <a:xfrm>
            <a:off x="399675" y="3921675"/>
            <a:ext cx="4042200" cy="9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Nome: João Matheus</a:t>
            </a:r>
            <a:endParaRPr b="0" i="0" sz="15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Contato:</a:t>
            </a:r>
            <a:r>
              <a:rPr b="0" i="0" lang="pt-BR" sz="1500" u="sng" cap="none" strike="noStrike">
                <a:solidFill>
                  <a:schemeClr val="hlink"/>
                </a:solidFill>
                <a:latin typeface="Source Code Pro"/>
                <a:ea typeface="Source Code Pro"/>
                <a:cs typeface="Source Code Pro"/>
                <a:sym typeface="Source Code Pro"/>
                <a:hlinkClick r:id="rId5"/>
              </a:rPr>
              <a:t>jm783311@gmail.com</a:t>
            </a:r>
            <a:endParaRPr b="0" i="0" sz="15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Formação:Ciência da computação</a:t>
            </a:r>
            <a:endParaRPr b="0" i="0" sz="1500" u="none" cap="none" strike="noStrike">
              <a:solidFill>
                <a:schemeClr val="dk2"/>
              </a:solidFill>
              <a:latin typeface="Source Code Pro"/>
              <a:ea typeface="Source Code Pro"/>
              <a:cs typeface="Source Code Pro"/>
              <a:sym typeface="Source Code Pro"/>
            </a:endParaRPr>
          </a:p>
        </p:txBody>
      </p:sp>
      <p:sp>
        <p:nvSpPr>
          <p:cNvPr id="141" name="Google Shape;141;p14"/>
          <p:cNvSpPr txBox="1"/>
          <p:nvPr/>
        </p:nvSpPr>
        <p:spPr>
          <a:xfrm>
            <a:off x="4584000" y="2684100"/>
            <a:ext cx="3946500" cy="9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Nome: Luiz Henrique Jose</a:t>
            </a:r>
            <a:endParaRPr b="0" i="0" sz="15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Contato:</a:t>
            </a:r>
            <a:r>
              <a:rPr b="0" i="0" lang="pt-BR" sz="1500" u="sng" cap="none" strike="noStrike">
                <a:solidFill>
                  <a:schemeClr val="hlink"/>
                </a:solidFill>
                <a:latin typeface="Source Code Pro"/>
                <a:ea typeface="Source Code Pro"/>
                <a:cs typeface="Source Code Pro"/>
                <a:sym typeface="Source Code Pro"/>
                <a:hlinkClick r:id="rId6"/>
              </a:rPr>
              <a:t>contatoluizh8@gmail.com</a:t>
            </a:r>
            <a:endParaRPr b="0" i="0" sz="15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Formação:Ciência da computação</a:t>
            </a:r>
            <a:endParaRPr b="0" i="0" sz="1500" u="none" cap="none" strike="noStrike">
              <a:solidFill>
                <a:schemeClr val="dk2"/>
              </a:solidFill>
              <a:latin typeface="Source Code Pro"/>
              <a:ea typeface="Source Code Pro"/>
              <a:cs typeface="Source Code Pro"/>
              <a:sym typeface="Source Code Pro"/>
            </a:endParaRPr>
          </a:p>
        </p:txBody>
      </p:sp>
      <p:sp>
        <p:nvSpPr>
          <p:cNvPr id="142" name="Google Shape;142;p14"/>
          <p:cNvSpPr txBox="1"/>
          <p:nvPr/>
        </p:nvSpPr>
        <p:spPr>
          <a:xfrm>
            <a:off x="4584000" y="1566600"/>
            <a:ext cx="4203900" cy="9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Nome:</a:t>
            </a:r>
            <a:r>
              <a:rPr lang="pt-BR" sz="1500">
                <a:solidFill>
                  <a:schemeClr val="dk2"/>
                </a:solidFill>
                <a:latin typeface="Source Code Pro"/>
                <a:ea typeface="Source Code Pro"/>
                <a:cs typeface="Source Code Pro"/>
                <a:sym typeface="Source Code Pro"/>
              </a:rPr>
              <a:t> Leonardo Felipe Oliveira</a:t>
            </a:r>
            <a:endParaRPr b="0" i="0" sz="1500" u="none" cap="none" strike="noStrike">
              <a:solidFill>
                <a:schemeClr val="dk2"/>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Contato:</a:t>
            </a:r>
            <a:r>
              <a:rPr b="0" i="0" lang="pt-BR" sz="1500" u="sng" cap="none" strike="noStrike">
                <a:solidFill>
                  <a:schemeClr val="hlink"/>
                </a:solidFill>
                <a:latin typeface="Source Code Pro"/>
                <a:ea typeface="Source Code Pro"/>
                <a:cs typeface="Source Code Pro"/>
                <a:sym typeface="Source Code Pro"/>
                <a:hlinkClick r:id="rId7"/>
              </a:rPr>
              <a:t>leonardo.lustosa@hci.com</a:t>
            </a:r>
            <a:endParaRPr b="0" i="0" sz="1500" u="sng" cap="none" strike="noStrike">
              <a:solidFill>
                <a:srgbClr val="FF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500"/>
              <a:buFont typeface="Arial"/>
              <a:buNone/>
            </a:pPr>
            <a:r>
              <a:rPr b="0" i="0" lang="pt-BR" sz="1500" u="none" cap="none" strike="noStrike">
                <a:solidFill>
                  <a:schemeClr val="dk2"/>
                </a:solidFill>
                <a:latin typeface="Source Code Pro"/>
                <a:ea typeface="Source Code Pro"/>
                <a:cs typeface="Source Code Pro"/>
                <a:sym typeface="Source Code Pro"/>
              </a:rPr>
              <a:t>Formação:Ciência da computação</a:t>
            </a:r>
            <a:endParaRPr b="0" i="0" sz="1500" u="none" cap="none" strike="noStrike">
              <a:solidFill>
                <a:schemeClr val="dk2"/>
              </a:solidFill>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cxnSp>
        <p:nvCxnSpPr>
          <p:cNvPr id="289" name="Google Shape;289;p32"/>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90" name="Google Shape;290;p32"/>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
        <p:nvSpPr>
          <p:cNvPr id="291" name="Google Shape;291;p32"/>
          <p:cNvSpPr txBox="1"/>
          <p:nvPr/>
        </p:nvSpPr>
        <p:spPr>
          <a:xfrm>
            <a:off x="333150" y="4209550"/>
            <a:ext cx="4384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Casos Fatais </a:t>
            </a:r>
            <a:r>
              <a:rPr b="1" lang="pt-BR">
                <a:solidFill>
                  <a:schemeClr val="dk2"/>
                </a:solidFill>
                <a:latin typeface="Source Code Pro"/>
                <a:ea typeface="Source Code Pro"/>
                <a:cs typeface="Source Code Pro"/>
                <a:sym typeface="Source Code Pro"/>
              </a:rPr>
              <a:t>errados</a:t>
            </a:r>
            <a:r>
              <a:rPr lang="pt-BR">
                <a:solidFill>
                  <a:schemeClr val="dk2"/>
                </a:solidFill>
                <a:latin typeface="Source Code Pro"/>
                <a:ea typeface="Source Code Pro"/>
                <a:cs typeface="Source Code Pro"/>
                <a:sym typeface="Source Code Pro"/>
              </a:rPr>
              <a:t> e </a:t>
            </a:r>
            <a:r>
              <a:rPr b="1" lang="pt-BR">
                <a:solidFill>
                  <a:schemeClr val="dk2"/>
                </a:solidFill>
                <a:latin typeface="Source Code Pro"/>
                <a:ea typeface="Source Code Pro"/>
                <a:cs typeface="Source Code Pro"/>
                <a:sym typeface="Source Code Pro"/>
              </a:rPr>
              <a:t>acertados</a:t>
            </a:r>
            <a:r>
              <a:rPr lang="pt-BR">
                <a:solidFill>
                  <a:schemeClr val="dk2"/>
                </a:solidFill>
                <a:latin typeface="Source Code Pro"/>
                <a:ea typeface="Source Code Pro"/>
                <a:cs typeface="Source Code Pro"/>
                <a:sym typeface="Source Code Pro"/>
              </a:rPr>
              <a:t> pelo modelo</a:t>
            </a:r>
            <a:endParaRPr>
              <a:solidFill>
                <a:schemeClr val="dk2"/>
              </a:solidFill>
              <a:latin typeface="Source Code Pro"/>
              <a:ea typeface="Source Code Pro"/>
              <a:cs typeface="Source Code Pro"/>
              <a:sym typeface="Source Code Pro"/>
            </a:endParaRPr>
          </a:p>
        </p:txBody>
      </p:sp>
      <p:pic>
        <p:nvPicPr>
          <p:cNvPr id="292" name="Google Shape;292;p32"/>
          <p:cNvPicPr preferRelativeResize="0"/>
          <p:nvPr/>
        </p:nvPicPr>
        <p:blipFill rotWithShape="1">
          <a:blip r:embed="rId3">
            <a:alphaModFix/>
          </a:blip>
          <a:srcRect b="39" l="0" r="0" t="49"/>
          <a:stretch/>
        </p:blipFill>
        <p:spPr>
          <a:xfrm>
            <a:off x="616525" y="985850"/>
            <a:ext cx="4100938" cy="3147500"/>
          </a:xfrm>
          <a:prstGeom prst="rect">
            <a:avLst/>
          </a:prstGeom>
          <a:noFill/>
          <a:ln>
            <a:noFill/>
          </a:ln>
        </p:spPr>
      </p:pic>
      <p:pic>
        <p:nvPicPr>
          <p:cNvPr id="293" name="Google Shape;293;p32"/>
          <p:cNvPicPr preferRelativeResize="0"/>
          <p:nvPr/>
        </p:nvPicPr>
        <p:blipFill>
          <a:blip r:embed="rId4">
            <a:alphaModFix/>
          </a:blip>
          <a:stretch>
            <a:fillRect/>
          </a:stretch>
        </p:blipFill>
        <p:spPr>
          <a:xfrm>
            <a:off x="1742200" y="2769100"/>
            <a:ext cx="1352150" cy="485575"/>
          </a:xfrm>
          <a:prstGeom prst="rect">
            <a:avLst/>
          </a:prstGeom>
          <a:noFill/>
          <a:ln>
            <a:noFill/>
          </a:ln>
        </p:spPr>
      </p:pic>
      <p:pic>
        <p:nvPicPr>
          <p:cNvPr id="294" name="Google Shape;294;p32"/>
          <p:cNvPicPr preferRelativeResize="0"/>
          <p:nvPr/>
        </p:nvPicPr>
        <p:blipFill>
          <a:blip r:embed="rId5">
            <a:alphaModFix/>
          </a:blip>
          <a:stretch>
            <a:fillRect/>
          </a:stretch>
        </p:blipFill>
        <p:spPr>
          <a:xfrm>
            <a:off x="3254350" y="1821725"/>
            <a:ext cx="1373267" cy="485575"/>
          </a:xfrm>
          <a:prstGeom prst="rect">
            <a:avLst/>
          </a:prstGeom>
          <a:noFill/>
          <a:ln>
            <a:noFill/>
          </a:ln>
        </p:spPr>
      </p:pic>
      <p:pic>
        <p:nvPicPr>
          <p:cNvPr id="295" name="Google Shape;295;p32"/>
          <p:cNvPicPr preferRelativeResize="0"/>
          <p:nvPr/>
        </p:nvPicPr>
        <p:blipFill>
          <a:blip r:embed="rId6">
            <a:alphaModFix/>
          </a:blip>
          <a:stretch>
            <a:fillRect/>
          </a:stretch>
        </p:blipFill>
        <p:spPr>
          <a:xfrm>
            <a:off x="4869863" y="985850"/>
            <a:ext cx="3731408" cy="3147500"/>
          </a:xfrm>
          <a:prstGeom prst="rect">
            <a:avLst/>
          </a:prstGeom>
          <a:noFill/>
          <a:ln>
            <a:noFill/>
          </a:ln>
        </p:spPr>
      </p:pic>
      <p:sp>
        <p:nvSpPr>
          <p:cNvPr id="296" name="Google Shape;296;p32"/>
          <p:cNvSpPr txBox="1"/>
          <p:nvPr/>
        </p:nvSpPr>
        <p:spPr>
          <a:xfrm>
            <a:off x="4869875" y="4225625"/>
            <a:ext cx="395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Banco de dados com os </a:t>
            </a:r>
            <a:r>
              <a:rPr b="1" lang="pt-BR">
                <a:solidFill>
                  <a:schemeClr val="dk2"/>
                </a:solidFill>
                <a:latin typeface="Source Code Pro"/>
                <a:ea typeface="Source Code Pro"/>
                <a:cs typeface="Source Code Pro"/>
                <a:sym typeface="Source Code Pro"/>
              </a:rPr>
              <a:t>valores reais</a:t>
            </a:r>
            <a:endParaRPr b="1">
              <a:solidFill>
                <a:schemeClr val="dk2"/>
              </a:solidFill>
              <a:latin typeface="Source Code Pro"/>
              <a:ea typeface="Source Code Pro"/>
              <a:cs typeface="Source Code Pro"/>
              <a:sym typeface="Source Code Pro"/>
            </a:endParaRPr>
          </a:p>
        </p:txBody>
      </p:sp>
      <p:pic>
        <p:nvPicPr>
          <p:cNvPr id="297" name="Google Shape;297;p32"/>
          <p:cNvPicPr preferRelativeResize="0"/>
          <p:nvPr/>
        </p:nvPicPr>
        <p:blipFill>
          <a:blip r:embed="rId7">
            <a:alphaModFix/>
          </a:blip>
          <a:stretch>
            <a:fillRect/>
          </a:stretch>
        </p:blipFill>
        <p:spPr>
          <a:xfrm>
            <a:off x="6017375" y="2483925"/>
            <a:ext cx="1352150" cy="452175"/>
          </a:xfrm>
          <a:prstGeom prst="rect">
            <a:avLst/>
          </a:prstGeom>
          <a:noFill/>
          <a:ln>
            <a:noFill/>
          </a:ln>
        </p:spPr>
      </p:pic>
      <p:pic>
        <p:nvPicPr>
          <p:cNvPr id="298" name="Google Shape;298;p32"/>
          <p:cNvPicPr preferRelativeResize="0"/>
          <p:nvPr/>
        </p:nvPicPr>
        <p:blipFill>
          <a:blip r:embed="rId8">
            <a:alphaModFix/>
          </a:blip>
          <a:stretch>
            <a:fillRect/>
          </a:stretch>
        </p:blipFill>
        <p:spPr>
          <a:xfrm>
            <a:off x="7198173" y="1594400"/>
            <a:ext cx="1358093" cy="485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cxnSp>
        <p:nvCxnSpPr>
          <p:cNvPr id="303" name="Google Shape;303;p33"/>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304" name="Google Shape;304;p33"/>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
        <p:nvSpPr>
          <p:cNvPr id="305" name="Google Shape;305;p33"/>
          <p:cNvSpPr txBox="1"/>
          <p:nvPr/>
        </p:nvSpPr>
        <p:spPr>
          <a:xfrm>
            <a:off x="2161950" y="4285750"/>
            <a:ext cx="4820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Espécies que mais atacam segundo modelo que treinamos</a:t>
            </a:r>
            <a:endParaRPr>
              <a:solidFill>
                <a:schemeClr val="dk2"/>
              </a:solidFill>
              <a:latin typeface="Source Code Pro"/>
              <a:ea typeface="Source Code Pro"/>
              <a:cs typeface="Source Code Pro"/>
              <a:sym typeface="Source Code Pro"/>
            </a:endParaRPr>
          </a:p>
        </p:txBody>
      </p:sp>
      <p:pic>
        <p:nvPicPr>
          <p:cNvPr id="306" name="Google Shape;306;p33"/>
          <p:cNvPicPr preferRelativeResize="0"/>
          <p:nvPr/>
        </p:nvPicPr>
        <p:blipFill rotWithShape="1">
          <a:blip r:embed="rId3">
            <a:alphaModFix/>
          </a:blip>
          <a:srcRect b="159" l="0" r="0" t="149"/>
          <a:stretch/>
        </p:blipFill>
        <p:spPr>
          <a:xfrm>
            <a:off x="2521525" y="985850"/>
            <a:ext cx="4100938" cy="3147500"/>
          </a:xfrm>
          <a:prstGeom prst="rect">
            <a:avLst/>
          </a:prstGeom>
          <a:noFill/>
          <a:ln>
            <a:noFill/>
          </a:ln>
        </p:spPr>
      </p:pic>
      <p:pic>
        <p:nvPicPr>
          <p:cNvPr id="307" name="Google Shape;307;p33"/>
          <p:cNvPicPr preferRelativeResize="0"/>
          <p:nvPr/>
        </p:nvPicPr>
        <p:blipFill>
          <a:blip r:embed="rId4">
            <a:alphaModFix/>
          </a:blip>
          <a:stretch>
            <a:fillRect/>
          </a:stretch>
        </p:blipFill>
        <p:spPr>
          <a:xfrm>
            <a:off x="5440050" y="1535775"/>
            <a:ext cx="1182425" cy="403575"/>
          </a:xfrm>
          <a:prstGeom prst="rect">
            <a:avLst/>
          </a:prstGeom>
          <a:noFill/>
          <a:ln>
            <a:noFill/>
          </a:ln>
        </p:spPr>
      </p:pic>
      <p:pic>
        <p:nvPicPr>
          <p:cNvPr id="308" name="Google Shape;308;p33"/>
          <p:cNvPicPr preferRelativeResize="0"/>
          <p:nvPr/>
        </p:nvPicPr>
        <p:blipFill>
          <a:blip r:embed="rId5">
            <a:alphaModFix/>
          </a:blip>
          <a:stretch>
            <a:fillRect/>
          </a:stretch>
        </p:blipFill>
        <p:spPr>
          <a:xfrm>
            <a:off x="3652900" y="2449000"/>
            <a:ext cx="1434929" cy="403575"/>
          </a:xfrm>
          <a:prstGeom prst="rect">
            <a:avLst/>
          </a:prstGeom>
          <a:noFill/>
          <a:ln>
            <a:noFill/>
          </a:ln>
        </p:spPr>
      </p:pic>
      <p:pic>
        <p:nvPicPr>
          <p:cNvPr id="309" name="Google Shape;309;p33"/>
          <p:cNvPicPr preferRelativeResize="0"/>
          <p:nvPr/>
        </p:nvPicPr>
        <p:blipFill>
          <a:blip r:embed="rId6">
            <a:alphaModFix/>
          </a:blip>
          <a:stretch>
            <a:fillRect/>
          </a:stretch>
        </p:blipFill>
        <p:spPr>
          <a:xfrm>
            <a:off x="5224025" y="2641675"/>
            <a:ext cx="1133325" cy="403575"/>
          </a:xfrm>
          <a:prstGeom prst="rect">
            <a:avLst/>
          </a:prstGeom>
          <a:noFill/>
          <a:ln>
            <a:noFill/>
          </a:ln>
        </p:spPr>
      </p:pic>
      <p:cxnSp>
        <p:nvCxnSpPr>
          <p:cNvPr id="310" name="Google Shape;310;p33"/>
          <p:cNvCxnSpPr>
            <a:stCxn id="309" idx="2"/>
          </p:cNvCxnSpPr>
          <p:nvPr/>
        </p:nvCxnSpPr>
        <p:spPr>
          <a:xfrm>
            <a:off x="5790687" y="3045250"/>
            <a:ext cx="317100" cy="675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33"/>
          <p:cNvCxnSpPr>
            <a:stCxn id="308" idx="2"/>
          </p:cNvCxnSpPr>
          <p:nvPr/>
        </p:nvCxnSpPr>
        <p:spPr>
          <a:xfrm flipH="1">
            <a:off x="4355064" y="2852575"/>
            <a:ext cx="15300" cy="1599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33"/>
          <p:cNvCxnSpPr>
            <a:stCxn id="307" idx="2"/>
          </p:cNvCxnSpPr>
          <p:nvPr/>
        </p:nvCxnSpPr>
        <p:spPr>
          <a:xfrm>
            <a:off x="6031263" y="1939350"/>
            <a:ext cx="322800" cy="95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cxnSp>
        <p:nvCxnSpPr>
          <p:cNvPr id="317" name="Google Shape;317;p34"/>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318" name="Google Shape;318;p34"/>
          <p:cNvSpPr txBox="1"/>
          <p:nvPr/>
        </p:nvSpPr>
        <p:spPr>
          <a:xfrm>
            <a:off x="507150" y="820875"/>
            <a:ext cx="8129700" cy="38247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Source Code Pro"/>
              <a:buChar char="●"/>
            </a:pPr>
            <a:r>
              <a:rPr lang="pt-BR" sz="1700">
                <a:latin typeface="Source Code Pro"/>
                <a:ea typeface="Source Code Pro"/>
                <a:cs typeface="Source Code Pro"/>
                <a:sym typeface="Source Code Pro"/>
              </a:rPr>
              <a:t>“Teste e Score”</a:t>
            </a:r>
            <a:r>
              <a:rPr lang="pt-BR" sz="1700">
                <a:latin typeface="Source Code Pro"/>
                <a:ea typeface="Source Code Pro"/>
                <a:cs typeface="Source Code Pro"/>
                <a:sym typeface="Source Code Pro"/>
              </a:rPr>
              <a:t>:</a:t>
            </a:r>
            <a:br>
              <a:rPr lang="pt-BR" sz="1700">
                <a:latin typeface="Source Code Pro"/>
                <a:ea typeface="Source Code Pro"/>
                <a:cs typeface="Source Code Pro"/>
                <a:sym typeface="Source Code Pro"/>
              </a:rPr>
            </a:br>
            <a:endParaRPr sz="1700">
              <a:latin typeface="Source Code Pro"/>
              <a:ea typeface="Source Code Pro"/>
              <a:cs typeface="Source Code Pro"/>
              <a:sym typeface="Source Code Pro"/>
            </a:endParaRPr>
          </a:p>
          <a:p>
            <a:pPr indent="-342900" lvl="1" marL="914400" rtl="0" algn="just">
              <a:spcBef>
                <a:spcPts val="0"/>
              </a:spcBef>
              <a:spcAft>
                <a:spcPts val="0"/>
              </a:spcAft>
              <a:buSzPts val="1800"/>
              <a:buFont typeface="Source Code Pro"/>
              <a:buChar char="○"/>
            </a:pPr>
            <a:r>
              <a:rPr lang="pt-BR" sz="1800">
                <a:latin typeface="Source Code Pro"/>
                <a:ea typeface="Source Code Pro"/>
                <a:cs typeface="Source Code Pro"/>
                <a:sym typeface="Source Code Pro"/>
              </a:rPr>
              <a:t>No teste de desempenho do modelo que fizemos, depois de muitos testes e reajustes nos dados, tivemos uma nota que consideramos </a:t>
            </a:r>
            <a:r>
              <a:rPr lang="pt-BR" sz="1800">
                <a:latin typeface="Source Code Pro"/>
                <a:ea typeface="Source Code Pro"/>
                <a:cs typeface="Source Code Pro"/>
                <a:sym typeface="Source Code Pro"/>
              </a:rPr>
              <a:t>aceitável pelo tempo que restava</a:t>
            </a:r>
            <a:r>
              <a:rPr lang="pt-BR" sz="1800">
                <a:latin typeface="Source Code Pro"/>
                <a:ea typeface="Source Code Pro"/>
                <a:cs typeface="Source Code Pro"/>
                <a:sym typeface="Source Code Pro"/>
              </a:rPr>
              <a:t>. </a:t>
            </a:r>
            <a:endParaRPr sz="1800">
              <a:latin typeface="Source Code Pro"/>
              <a:ea typeface="Source Code Pro"/>
              <a:cs typeface="Source Code Pro"/>
              <a:sym typeface="Source Code Pro"/>
            </a:endParaRPr>
          </a:p>
          <a:p>
            <a:pPr indent="-342900" lvl="1" marL="914400" rtl="0" algn="just">
              <a:spcBef>
                <a:spcPts val="0"/>
              </a:spcBef>
              <a:spcAft>
                <a:spcPts val="0"/>
              </a:spcAft>
              <a:buSzPts val="1800"/>
              <a:buFont typeface="Source Code Pro"/>
              <a:buChar char="○"/>
            </a:pPr>
            <a:r>
              <a:rPr lang="pt-BR" sz="1800">
                <a:latin typeface="Source Code Pro"/>
                <a:ea typeface="Source Code Pro"/>
                <a:cs typeface="Source Code Pro"/>
                <a:sym typeface="Source Code Pro"/>
              </a:rPr>
              <a:t>No AUC conseguimos a maior nota do modelo, com isso ele pode separar melhor ataques fatais e não fatais.</a:t>
            </a:r>
            <a:endParaRPr sz="1800">
              <a:latin typeface="Source Code Pro"/>
              <a:ea typeface="Source Code Pro"/>
              <a:cs typeface="Source Code Pro"/>
              <a:sym typeface="Source Code Pro"/>
            </a:endParaRPr>
          </a:p>
          <a:p>
            <a:pPr indent="-342900" lvl="1" marL="914400" rtl="0" algn="just">
              <a:spcBef>
                <a:spcPts val="0"/>
              </a:spcBef>
              <a:spcAft>
                <a:spcPts val="0"/>
              </a:spcAft>
              <a:buSzPts val="1800"/>
              <a:buFont typeface="Source Code Pro"/>
              <a:buChar char="○"/>
            </a:pPr>
            <a:r>
              <a:rPr lang="pt-BR" sz="1800">
                <a:latin typeface="Source Code Pro"/>
                <a:ea typeface="Source Code Pro"/>
                <a:cs typeface="Source Code Pro"/>
                <a:sym typeface="Source Code Pro"/>
              </a:rPr>
              <a:t>No CA (Classification Accuracy), F1-Score, Precision, e Recall, conseguimos notas bem parecidas, e  aceitáveis de quase </a:t>
            </a:r>
            <a:r>
              <a:rPr b="1" lang="pt-BR" sz="1800">
                <a:latin typeface="Source Code Pro"/>
                <a:ea typeface="Source Code Pro"/>
                <a:cs typeface="Source Code Pro"/>
                <a:sym typeface="Source Code Pro"/>
              </a:rPr>
              <a:t>80%,</a:t>
            </a:r>
            <a:r>
              <a:rPr lang="pt-BR" sz="1800">
                <a:latin typeface="Source Code Pro"/>
                <a:ea typeface="Source Code Pro"/>
                <a:cs typeface="Source Code Pro"/>
                <a:sym typeface="Source Code Pro"/>
              </a:rPr>
              <a:t> mas ainda com abertura para melhorias.</a:t>
            </a:r>
            <a:endParaRPr sz="1800">
              <a:latin typeface="Source Code Pro"/>
              <a:ea typeface="Source Code Pro"/>
              <a:cs typeface="Source Code Pro"/>
              <a:sym typeface="Source Code Pro"/>
            </a:endParaRPr>
          </a:p>
        </p:txBody>
      </p:sp>
      <p:sp>
        <p:nvSpPr>
          <p:cNvPr id="319" name="Google Shape;319;p34"/>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cxnSp>
        <p:nvCxnSpPr>
          <p:cNvPr id="324" name="Google Shape;324;p35"/>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325" name="Google Shape;325;p35"/>
          <p:cNvSpPr txBox="1"/>
          <p:nvPr/>
        </p:nvSpPr>
        <p:spPr>
          <a:xfrm>
            <a:off x="507150" y="820875"/>
            <a:ext cx="8129700" cy="38247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Source Code Pro"/>
              <a:buChar char="●"/>
            </a:pPr>
            <a:r>
              <a:rPr lang="pt-BR" sz="1700">
                <a:latin typeface="Source Code Pro"/>
                <a:ea typeface="Source Code Pro"/>
                <a:cs typeface="Source Code Pro"/>
                <a:sym typeface="Source Code Pro"/>
              </a:rPr>
              <a:t>“Teste e Score”:</a:t>
            </a:r>
            <a:br>
              <a:rPr lang="pt-BR" sz="1700">
                <a:latin typeface="Source Code Pro"/>
                <a:ea typeface="Source Code Pro"/>
                <a:cs typeface="Source Code Pro"/>
                <a:sym typeface="Source Code Pro"/>
              </a:rPr>
            </a:br>
            <a:endParaRPr sz="1700">
              <a:latin typeface="Source Code Pro"/>
              <a:ea typeface="Source Code Pro"/>
              <a:cs typeface="Source Code Pro"/>
              <a:sym typeface="Source Code Pro"/>
            </a:endParaRPr>
          </a:p>
          <a:p>
            <a:pPr indent="-342900" lvl="1" marL="914400" rtl="0" algn="l">
              <a:lnSpc>
                <a:spcPct val="115000"/>
              </a:lnSpc>
              <a:spcBef>
                <a:spcPts val="0"/>
              </a:spcBef>
              <a:spcAft>
                <a:spcPts val="0"/>
              </a:spcAft>
              <a:buSzPts val="1800"/>
              <a:buFont typeface="Source Code Pro"/>
              <a:buChar char="○"/>
            </a:pPr>
            <a:r>
              <a:rPr lang="pt-BR" sz="1800">
                <a:latin typeface="Source Code Pro"/>
                <a:ea typeface="Source Code Pro"/>
                <a:cs typeface="Source Code Pro"/>
                <a:sym typeface="Source Code Pro"/>
              </a:rPr>
              <a:t>E por fim o MCC (Matthews correlation coefficient)que leva em consideração verdadeiros e falsos positivos, verdadeiros e falsos negativos, e geralmente é considerado uma medida equilibrada para a performance do modelo.</a:t>
            </a:r>
            <a:endParaRPr sz="1800">
              <a:latin typeface="Source Code Pro"/>
              <a:ea typeface="Source Code Pro"/>
              <a:cs typeface="Source Code Pro"/>
              <a:sym typeface="Source Code Pro"/>
            </a:endParaRPr>
          </a:p>
          <a:p>
            <a:pPr indent="-342900" lvl="1" marL="914400" rtl="0" algn="l">
              <a:lnSpc>
                <a:spcPct val="115000"/>
              </a:lnSpc>
              <a:spcBef>
                <a:spcPts val="0"/>
              </a:spcBef>
              <a:spcAft>
                <a:spcPts val="0"/>
              </a:spcAft>
              <a:buSzPts val="1800"/>
              <a:buFont typeface="Source Code Pro"/>
              <a:buChar char="○"/>
            </a:pPr>
            <a:r>
              <a:rPr lang="pt-BR" sz="1800">
                <a:latin typeface="Source Code Pro"/>
                <a:ea typeface="Source Code Pro"/>
                <a:cs typeface="Source Code Pro"/>
                <a:sym typeface="Source Code Pro"/>
              </a:rPr>
              <a:t>Com essas notas e relacionando ao nosso problema, podemos dizer que é um modelo aceitável, que acerta uma boa parte das vezes os casos fatais e não fatais. </a:t>
            </a:r>
            <a:endParaRPr sz="1800">
              <a:latin typeface="Source Code Pro"/>
              <a:ea typeface="Source Code Pro"/>
              <a:cs typeface="Source Code Pro"/>
              <a:sym typeface="Source Code Pro"/>
            </a:endParaRPr>
          </a:p>
        </p:txBody>
      </p:sp>
      <p:sp>
        <p:nvSpPr>
          <p:cNvPr id="326" name="Google Shape;326;p35"/>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cxnSp>
        <p:nvCxnSpPr>
          <p:cNvPr id="331" name="Google Shape;331;p36"/>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332" name="Google Shape;332;p36"/>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
        <p:nvSpPr>
          <p:cNvPr id="333" name="Google Shape;333;p36"/>
          <p:cNvSpPr txBox="1"/>
          <p:nvPr/>
        </p:nvSpPr>
        <p:spPr>
          <a:xfrm>
            <a:off x="2161950" y="4285750"/>
            <a:ext cx="532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Separamos </a:t>
            </a:r>
            <a:r>
              <a:rPr b="1" lang="pt-BR">
                <a:solidFill>
                  <a:schemeClr val="dk2"/>
                </a:solidFill>
                <a:latin typeface="Source Code Pro"/>
                <a:ea typeface="Source Code Pro"/>
                <a:cs typeface="Source Code Pro"/>
                <a:sym typeface="Source Code Pro"/>
              </a:rPr>
              <a:t>70%</a:t>
            </a:r>
            <a:r>
              <a:rPr lang="pt-BR">
                <a:solidFill>
                  <a:schemeClr val="dk2"/>
                </a:solidFill>
                <a:latin typeface="Source Code Pro"/>
                <a:ea typeface="Source Code Pro"/>
                <a:cs typeface="Source Code Pro"/>
                <a:sym typeface="Source Code Pro"/>
              </a:rPr>
              <a:t> dos dados para treinamento e </a:t>
            </a:r>
            <a:r>
              <a:rPr b="1" lang="pt-BR">
                <a:solidFill>
                  <a:schemeClr val="dk2"/>
                </a:solidFill>
                <a:latin typeface="Source Code Pro"/>
                <a:ea typeface="Source Code Pro"/>
                <a:cs typeface="Source Code Pro"/>
                <a:sym typeface="Source Code Pro"/>
              </a:rPr>
              <a:t>30 % </a:t>
            </a:r>
            <a:r>
              <a:rPr lang="pt-BR">
                <a:solidFill>
                  <a:schemeClr val="dk2"/>
                </a:solidFill>
                <a:latin typeface="Source Code Pro"/>
                <a:ea typeface="Source Code Pro"/>
                <a:cs typeface="Source Code Pro"/>
                <a:sym typeface="Source Code Pro"/>
              </a:rPr>
              <a:t>para teste do modelo usando o </a:t>
            </a:r>
            <a:r>
              <a:rPr b="1" lang="pt-BR">
                <a:solidFill>
                  <a:schemeClr val="dk2"/>
                </a:solidFill>
                <a:latin typeface="Source Code Pro"/>
                <a:ea typeface="Source Code Pro"/>
                <a:cs typeface="Source Code Pro"/>
                <a:sym typeface="Source Code Pro"/>
              </a:rPr>
              <a:t>Data Sampler</a:t>
            </a:r>
            <a:endParaRPr b="1">
              <a:solidFill>
                <a:schemeClr val="dk2"/>
              </a:solidFill>
              <a:latin typeface="Source Code Pro"/>
              <a:ea typeface="Source Code Pro"/>
              <a:cs typeface="Source Code Pro"/>
              <a:sym typeface="Source Code Pro"/>
            </a:endParaRPr>
          </a:p>
        </p:txBody>
      </p:sp>
      <p:pic>
        <p:nvPicPr>
          <p:cNvPr id="334" name="Google Shape;334;p36"/>
          <p:cNvPicPr preferRelativeResize="0"/>
          <p:nvPr/>
        </p:nvPicPr>
        <p:blipFill rotWithShape="1">
          <a:blip r:embed="rId3">
            <a:alphaModFix/>
          </a:blip>
          <a:srcRect b="0" l="0" r="0" t="0"/>
          <a:stretch/>
        </p:blipFill>
        <p:spPr>
          <a:xfrm>
            <a:off x="1524750" y="985850"/>
            <a:ext cx="4100940" cy="3147500"/>
          </a:xfrm>
          <a:prstGeom prst="rect">
            <a:avLst/>
          </a:prstGeom>
          <a:noFill/>
          <a:ln cap="flat" cmpd="sng" w="9525">
            <a:solidFill>
              <a:schemeClr val="dk2"/>
            </a:solidFill>
            <a:prstDash val="solid"/>
            <a:round/>
            <a:headEnd len="sm" w="sm" type="none"/>
            <a:tailEnd len="sm" w="sm" type="none"/>
          </a:ln>
        </p:spPr>
      </p:pic>
      <p:pic>
        <p:nvPicPr>
          <p:cNvPr id="335" name="Google Shape;335;p36"/>
          <p:cNvPicPr preferRelativeResize="0"/>
          <p:nvPr/>
        </p:nvPicPr>
        <p:blipFill>
          <a:blip r:embed="rId4">
            <a:alphaModFix/>
          </a:blip>
          <a:stretch>
            <a:fillRect/>
          </a:stretch>
        </p:blipFill>
        <p:spPr>
          <a:xfrm>
            <a:off x="6165050" y="833450"/>
            <a:ext cx="1857150" cy="3299900"/>
          </a:xfrm>
          <a:prstGeom prst="rect">
            <a:avLst/>
          </a:prstGeom>
          <a:noFill/>
          <a:ln>
            <a:noFill/>
          </a:ln>
        </p:spPr>
      </p:pic>
      <p:cxnSp>
        <p:nvCxnSpPr>
          <p:cNvPr id="336" name="Google Shape;336;p36"/>
          <p:cNvCxnSpPr/>
          <p:nvPr/>
        </p:nvCxnSpPr>
        <p:spPr>
          <a:xfrm>
            <a:off x="3083450" y="1182875"/>
            <a:ext cx="39900" cy="345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cxnSp>
        <p:nvCxnSpPr>
          <p:cNvPr id="341" name="Google Shape;341;p37"/>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342" name="Google Shape;342;p37"/>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
        <p:nvSpPr>
          <p:cNvPr id="343" name="Google Shape;343;p37"/>
          <p:cNvSpPr txBox="1"/>
          <p:nvPr/>
        </p:nvSpPr>
        <p:spPr>
          <a:xfrm>
            <a:off x="2161950" y="4285750"/>
            <a:ext cx="532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Test and Score</a:t>
            </a:r>
            <a:endParaRPr b="1">
              <a:solidFill>
                <a:schemeClr val="dk2"/>
              </a:solidFill>
              <a:latin typeface="Source Code Pro"/>
              <a:ea typeface="Source Code Pro"/>
              <a:cs typeface="Source Code Pro"/>
              <a:sym typeface="Source Code Pro"/>
            </a:endParaRPr>
          </a:p>
        </p:txBody>
      </p:sp>
      <p:pic>
        <p:nvPicPr>
          <p:cNvPr id="344" name="Google Shape;344;p37"/>
          <p:cNvPicPr preferRelativeResize="0"/>
          <p:nvPr/>
        </p:nvPicPr>
        <p:blipFill rotWithShape="1">
          <a:blip r:embed="rId3">
            <a:alphaModFix/>
          </a:blip>
          <a:srcRect b="5475" l="0" r="0" t="5484"/>
          <a:stretch/>
        </p:blipFill>
        <p:spPr>
          <a:xfrm>
            <a:off x="2521525" y="985850"/>
            <a:ext cx="4100940" cy="3147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cxnSp>
        <p:nvCxnSpPr>
          <p:cNvPr id="349" name="Google Shape;349;p38"/>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350" name="Google Shape;350;p38"/>
          <p:cNvSpPr txBox="1"/>
          <p:nvPr/>
        </p:nvSpPr>
        <p:spPr>
          <a:xfrm>
            <a:off x="507150" y="973275"/>
            <a:ext cx="8129700" cy="36447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SzPts val="1700"/>
              <a:buFont typeface="Source Code Pro"/>
              <a:buChar char="●"/>
            </a:pPr>
            <a:r>
              <a:rPr lang="pt-BR" sz="1700">
                <a:latin typeface="Source Code Pro"/>
                <a:ea typeface="Source Code Pro"/>
                <a:cs typeface="Source Code Pro"/>
                <a:sym typeface="Source Code Pro"/>
              </a:rPr>
              <a:t>Alternativa com python:</a:t>
            </a:r>
            <a:br>
              <a:rPr lang="pt-BR" sz="1700">
                <a:latin typeface="Source Code Pro"/>
                <a:ea typeface="Source Code Pro"/>
                <a:cs typeface="Source Code Pro"/>
                <a:sym typeface="Source Code Pro"/>
              </a:rPr>
            </a:br>
            <a:endParaRPr sz="1700">
              <a:latin typeface="Source Code Pro"/>
              <a:ea typeface="Source Code Pro"/>
              <a:cs typeface="Source Code Pro"/>
              <a:sym typeface="Source Code Pro"/>
            </a:endParaRPr>
          </a:p>
          <a:p>
            <a:pPr indent="-336550" lvl="1" marL="914400" rtl="0" algn="just">
              <a:spcBef>
                <a:spcPts val="0"/>
              </a:spcBef>
              <a:spcAft>
                <a:spcPts val="0"/>
              </a:spcAft>
              <a:buSzPts val="1700"/>
              <a:buFont typeface="Source Code Pro"/>
              <a:buChar char="○"/>
            </a:pPr>
            <a:r>
              <a:rPr lang="pt-BR" sz="1700">
                <a:latin typeface="Source Code Pro"/>
                <a:ea typeface="Source Code Pro"/>
                <a:cs typeface="Source Code Pro"/>
                <a:sym typeface="Source Code Pro"/>
              </a:rPr>
              <a:t>A partir de um notebook no Google Colab que aborda o tratamento e a análise de um conjunto de dados de ataques de tubarões, bem como a aplicação de um modelo de classificação para prever se um ataque resultaria em um desfecho fatal ou não, conseguimos desde tratar os dados (Remoção de colunas irrelevantes, tratamento de valores nulos, padronização das informações, ajustes de inconsistências), até o treinamento de um modelo Random Forest, avaliação dos resultados e Cálculo de acurácia do modelo. </a:t>
            </a:r>
            <a:endParaRPr sz="1700">
              <a:latin typeface="Source Code Pro"/>
              <a:ea typeface="Source Code Pro"/>
              <a:cs typeface="Source Code Pro"/>
              <a:sym typeface="Source Code Pro"/>
            </a:endParaRPr>
          </a:p>
        </p:txBody>
      </p:sp>
      <p:sp>
        <p:nvSpPr>
          <p:cNvPr id="351" name="Google Shape;351;p38"/>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cxnSp>
        <p:nvCxnSpPr>
          <p:cNvPr id="356" name="Google Shape;356;p39"/>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357" name="Google Shape;357;p39"/>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Desenvolvimento do projeto</a:t>
            </a:r>
            <a:endParaRPr b="1" sz="3100">
              <a:solidFill>
                <a:srgbClr val="000000"/>
              </a:solidFill>
              <a:latin typeface="Amatic SC"/>
              <a:ea typeface="Amatic SC"/>
              <a:cs typeface="Amatic SC"/>
              <a:sym typeface="Amatic SC"/>
            </a:endParaRPr>
          </a:p>
        </p:txBody>
      </p:sp>
      <p:pic>
        <p:nvPicPr>
          <p:cNvPr id="358" name="Google Shape;358;p39"/>
          <p:cNvPicPr preferRelativeResize="0"/>
          <p:nvPr/>
        </p:nvPicPr>
        <p:blipFill>
          <a:blip r:embed="rId3">
            <a:alphaModFix/>
          </a:blip>
          <a:stretch>
            <a:fillRect/>
          </a:stretch>
        </p:blipFill>
        <p:spPr>
          <a:xfrm>
            <a:off x="1042875" y="959275"/>
            <a:ext cx="3529125" cy="3360199"/>
          </a:xfrm>
          <a:prstGeom prst="rect">
            <a:avLst/>
          </a:prstGeom>
          <a:noFill/>
          <a:ln>
            <a:noFill/>
          </a:ln>
        </p:spPr>
      </p:pic>
      <p:sp>
        <p:nvSpPr>
          <p:cNvPr id="359" name="Google Shape;359;p39"/>
          <p:cNvSpPr txBox="1"/>
          <p:nvPr/>
        </p:nvSpPr>
        <p:spPr>
          <a:xfrm>
            <a:off x="977852" y="4303025"/>
            <a:ext cx="3504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Script no Google Colab</a:t>
            </a:r>
            <a:endParaRPr>
              <a:solidFill>
                <a:schemeClr val="dk2"/>
              </a:solidFill>
              <a:latin typeface="Source Code Pro"/>
              <a:ea typeface="Source Code Pro"/>
              <a:cs typeface="Source Code Pro"/>
              <a:sym typeface="Source Code Pro"/>
            </a:endParaRPr>
          </a:p>
        </p:txBody>
      </p:sp>
      <p:pic>
        <p:nvPicPr>
          <p:cNvPr id="360" name="Google Shape;360;p39"/>
          <p:cNvPicPr preferRelativeResize="0"/>
          <p:nvPr/>
        </p:nvPicPr>
        <p:blipFill>
          <a:blip r:embed="rId4">
            <a:alphaModFix/>
          </a:blip>
          <a:stretch>
            <a:fillRect/>
          </a:stretch>
        </p:blipFill>
        <p:spPr>
          <a:xfrm>
            <a:off x="4817425" y="959275"/>
            <a:ext cx="3675325" cy="3360201"/>
          </a:xfrm>
          <a:prstGeom prst="rect">
            <a:avLst/>
          </a:prstGeom>
          <a:noFill/>
          <a:ln>
            <a:noFill/>
          </a:ln>
        </p:spPr>
      </p:pic>
      <p:sp>
        <p:nvSpPr>
          <p:cNvPr id="361" name="Google Shape;361;p39"/>
          <p:cNvSpPr txBox="1"/>
          <p:nvPr/>
        </p:nvSpPr>
        <p:spPr>
          <a:xfrm>
            <a:off x="4817437" y="4445300"/>
            <a:ext cx="3675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chemeClr val="dk2"/>
                </a:solidFill>
                <a:latin typeface="Source Code Pro"/>
                <a:ea typeface="Source Code Pro"/>
                <a:cs typeface="Source Code Pro"/>
                <a:sym typeface="Source Code Pro"/>
              </a:rPr>
              <a:t>Removendo colunas desnecessárias</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cxnSp>
        <p:nvCxnSpPr>
          <p:cNvPr id="366" name="Google Shape;366;p40"/>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367" name="Google Shape;367;p40"/>
          <p:cNvSpPr txBox="1"/>
          <p:nvPr/>
        </p:nvSpPr>
        <p:spPr>
          <a:xfrm>
            <a:off x="519775" y="1115750"/>
            <a:ext cx="8129700" cy="3644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pt-BR" sz="1800">
                <a:latin typeface="Source Code Pro"/>
                <a:ea typeface="Source Code Pro"/>
                <a:cs typeface="Source Code Pro"/>
                <a:sym typeface="Source Code Pro"/>
              </a:rPr>
              <a:t>Nosso negócio usará o Modelo Freemium, que consiste em disponibilizar o aplicativo gratuitamente, mas com funcionalidades premium pagas.</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rPr lang="pt-BR" sz="1800">
                <a:latin typeface="Source Code Pro"/>
                <a:ea typeface="Source Code Pro"/>
                <a:cs typeface="Source Code Pro"/>
                <a:sym typeface="Source Code Pro"/>
              </a:rPr>
              <a:t>A versão gratuita incluirá informações básicas sobre riscos em áreas específicas e dicas gerais de prevenção.</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rPr lang="pt-BR" sz="1800">
                <a:latin typeface="Source Code Pro"/>
                <a:ea typeface="Source Code Pro"/>
                <a:cs typeface="Source Code Pro"/>
                <a:sym typeface="Source Code Pro"/>
              </a:rPr>
              <a:t>Já a versão paga/Premium, irá oferecer análises personalizadas com base no perfil do usuário (idade, sexo, localidade, etc.)e  alertas em tempo real sobre riscos locais.</a:t>
            </a:r>
            <a:endParaRPr sz="1800">
              <a:latin typeface="Source Code Pro"/>
              <a:ea typeface="Source Code Pro"/>
              <a:cs typeface="Source Code Pro"/>
              <a:sym typeface="Source Code Pro"/>
            </a:endParaRPr>
          </a:p>
        </p:txBody>
      </p:sp>
      <p:sp>
        <p:nvSpPr>
          <p:cNvPr id="368" name="Google Shape;368;p40"/>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Modelo de negócio</a:t>
            </a:r>
            <a:endParaRPr b="1" sz="3100">
              <a:solidFill>
                <a:srgbClr val="000000"/>
              </a:solidFill>
              <a:latin typeface="Amatic SC"/>
              <a:ea typeface="Amatic SC"/>
              <a:cs typeface="Amatic SC"/>
              <a:sym typeface="Amatic SC"/>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cxnSp>
        <p:nvCxnSpPr>
          <p:cNvPr id="373" name="Google Shape;373;p41"/>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374" name="Google Shape;374;p41"/>
          <p:cNvSpPr txBox="1"/>
          <p:nvPr/>
        </p:nvSpPr>
        <p:spPr>
          <a:xfrm>
            <a:off x="519775" y="1115750"/>
            <a:ext cx="8129700" cy="3644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pt-BR" sz="1800">
                <a:latin typeface="Source Code Pro"/>
                <a:ea typeface="Source Code Pro"/>
                <a:cs typeface="Source Code Pro"/>
                <a:sym typeface="Source Code Pro"/>
              </a:rPr>
              <a:t>Outro tipo de modelo de negócio que também podemos usar com o modelo de classificação que treinamos é, desenvolver parcerias com prefeituras, órgãos governamentais e empresas de turismo que se beneficiam da redução de incidentes com tubarões.</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rPr lang="pt-BR" sz="1800">
                <a:latin typeface="Source Code Pro"/>
                <a:ea typeface="Source Code Pro"/>
                <a:cs typeface="Source Code Pro"/>
                <a:sym typeface="Source Code Pro"/>
              </a:rPr>
              <a:t>Um exemplo é</a:t>
            </a:r>
            <a:r>
              <a:rPr lang="pt-BR" sz="1800">
                <a:latin typeface="Source Code Pro"/>
                <a:ea typeface="Source Code Pro"/>
                <a:cs typeface="Source Code Pro"/>
                <a:sym typeface="Source Code Pro"/>
              </a:rPr>
              <a:t>: Áreas costeiras que podem integrar o nosso sistema de IA como parte de políticas de segurança pública ou turismo sustentável.</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t/>
            </a:r>
            <a:endParaRPr sz="1800">
              <a:latin typeface="Source Code Pro"/>
              <a:ea typeface="Source Code Pro"/>
              <a:cs typeface="Source Code Pro"/>
              <a:sym typeface="Source Code Pro"/>
            </a:endParaRPr>
          </a:p>
        </p:txBody>
      </p:sp>
      <p:sp>
        <p:nvSpPr>
          <p:cNvPr id="375" name="Google Shape;375;p41"/>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Modelo de negócio</a:t>
            </a:r>
            <a:endParaRPr b="1" sz="3100">
              <a:solidFill>
                <a:srgbClr val="000000"/>
              </a:solidFill>
              <a:latin typeface="Amatic SC"/>
              <a:ea typeface="Amatic SC"/>
              <a:cs typeface="Amatic SC"/>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cxnSp>
        <p:nvCxnSpPr>
          <p:cNvPr id="147" name="Google Shape;147;p15"/>
          <p:cNvCxnSpPr/>
          <p:nvPr/>
        </p:nvCxnSpPr>
        <p:spPr>
          <a:xfrm>
            <a:off x="354250" y="1037775"/>
            <a:ext cx="1657800" cy="0"/>
          </a:xfrm>
          <a:prstGeom prst="straightConnector1">
            <a:avLst/>
          </a:prstGeom>
          <a:noFill/>
          <a:ln cap="flat" cmpd="sng" w="9525">
            <a:solidFill>
              <a:schemeClr val="dk2"/>
            </a:solidFill>
            <a:prstDash val="solid"/>
            <a:round/>
            <a:headEnd len="sm" w="sm" type="none"/>
            <a:tailEnd len="sm" w="sm" type="none"/>
          </a:ln>
        </p:spPr>
      </p:cxnSp>
      <p:sp>
        <p:nvSpPr>
          <p:cNvPr id="148" name="Google Shape;148;p15"/>
          <p:cNvSpPr/>
          <p:nvPr/>
        </p:nvSpPr>
        <p:spPr>
          <a:xfrm>
            <a:off x="438431" y="1285875"/>
            <a:ext cx="2226300" cy="6126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pt-BR" sz="1100" u="none" cap="none" strike="noStrike">
                <a:solidFill>
                  <a:schemeClr val="lt1"/>
                </a:solidFill>
                <a:latin typeface="Arial"/>
                <a:ea typeface="Arial"/>
                <a:cs typeface="Arial"/>
                <a:sym typeface="Arial"/>
              </a:rPr>
              <a:t>Escolha do tema e Organização do problema</a:t>
            </a:r>
            <a:endParaRPr b="0" i="0" sz="1400" u="none" cap="none" strike="noStrike">
              <a:solidFill>
                <a:schemeClr val="lt1"/>
              </a:solidFill>
              <a:latin typeface="Source Code Pro"/>
              <a:ea typeface="Source Code Pro"/>
              <a:cs typeface="Source Code Pro"/>
              <a:sym typeface="Source Code Pro"/>
            </a:endParaRPr>
          </a:p>
        </p:txBody>
      </p:sp>
      <p:sp>
        <p:nvSpPr>
          <p:cNvPr id="149" name="Google Shape;149;p15"/>
          <p:cNvSpPr/>
          <p:nvPr/>
        </p:nvSpPr>
        <p:spPr>
          <a:xfrm>
            <a:off x="629864" y="2207662"/>
            <a:ext cx="2226300" cy="6126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pt-BR" sz="1100">
                <a:solidFill>
                  <a:schemeClr val="lt1"/>
                </a:solidFill>
              </a:rPr>
              <a:t>Escolha e organização do modelo de negócio</a:t>
            </a:r>
            <a:endParaRPr b="0" i="0" sz="1400" u="none" cap="none" strike="noStrike">
              <a:solidFill>
                <a:schemeClr val="lt1"/>
              </a:solidFill>
              <a:latin typeface="Source Code Pro"/>
              <a:ea typeface="Source Code Pro"/>
              <a:cs typeface="Source Code Pro"/>
              <a:sym typeface="Source Code Pro"/>
            </a:endParaRPr>
          </a:p>
        </p:txBody>
      </p:sp>
      <p:cxnSp>
        <p:nvCxnSpPr>
          <p:cNvPr id="150" name="Google Shape;150;p15"/>
          <p:cNvCxnSpPr>
            <a:stCxn id="148" idx="2"/>
            <a:endCxn id="149" idx="0"/>
          </p:cNvCxnSpPr>
          <p:nvPr/>
        </p:nvCxnSpPr>
        <p:spPr>
          <a:xfrm>
            <a:off x="1551581" y="1898475"/>
            <a:ext cx="191400" cy="309300"/>
          </a:xfrm>
          <a:prstGeom prst="straightConnector1">
            <a:avLst/>
          </a:prstGeom>
          <a:noFill/>
          <a:ln cap="flat" cmpd="sng" w="9525">
            <a:solidFill>
              <a:schemeClr val="dk2"/>
            </a:solidFill>
            <a:prstDash val="solid"/>
            <a:round/>
            <a:headEnd len="sm" w="sm" type="none"/>
            <a:tailEnd len="med" w="med" type="triangle"/>
          </a:ln>
        </p:spPr>
      </p:cxnSp>
      <p:sp>
        <p:nvSpPr>
          <p:cNvPr id="151" name="Google Shape;151;p15"/>
          <p:cNvSpPr/>
          <p:nvPr/>
        </p:nvSpPr>
        <p:spPr>
          <a:xfrm>
            <a:off x="3284925" y="4061124"/>
            <a:ext cx="2226300" cy="6126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pt-BR" sz="1100">
                <a:solidFill>
                  <a:schemeClr val="lt1"/>
                </a:solidFill>
              </a:rPr>
              <a:t>Coleta</a:t>
            </a:r>
            <a:r>
              <a:rPr b="1" lang="pt-BR" sz="1100">
                <a:solidFill>
                  <a:schemeClr val="lt1"/>
                </a:solidFill>
              </a:rPr>
              <a:t> e </a:t>
            </a:r>
            <a:r>
              <a:rPr b="1" lang="pt-BR" sz="1100">
                <a:solidFill>
                  <a:schemeClr val="lt1"/>
                </a:solidFill>
              </a:rPr>
              <a:t>tratamento dos dados e Escolha do Modelo</a:t>
            </a:r>
            <a:endParaRPr b="0" i="0" sz="1400" u="none" cap="none" strike="noStrike">
              <a:solidFill>
                <a:schemeClr val="lt1"/>
              </a:solidFill>
              <a:latin typeface="Source Code Pro"/>
              <a:ea typeface="Source Code Pro"/>
              <a:cs typeface="Source Code Pro"/>
              <a:sym typeface="Source Code Pro"/>
            </a:endParaRPr>
          </a:p>
        </p:txBody>
      </p:sp>
      <p:sp>
        <p:nvSpPr>
          <p:cNvPr id="152" name="Google Shape;152;p15"/>
          <p:cNvSpPr/>
          <p:nvPr/>
        </p:nvSpPr>
        <p:spPr>
          <a:xfrm>
            <a:off x="3666011" y="2979804"/>
            <a:ext cx="2226300" cy="6126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t-BR" sz="1100">
                <a:solidFill>
                  <a:schemeClr val="lt1"/>
                </a:solidFill>
              </a:rPr>
              <a:t>Treino, Aplicação do modelo de IA</a:t>
            </a:r>
            <a:endParaRPr b="1" sz="1100">
              <a:solidFill>
                <a:schemeClr val="lt1"/>
              </a:solidFill>
            </a:endParaRPr>
          </a:p>
        </p:txBody>
      </p:sp>
      <p:sp>
        <p:nvSpPr>
          <p:cNvPr id="153" name="Google Shape;153;p15"/>
          <p:cNvSpPr/>
          <p:nvPr/>
        </p:nvSpPr>
        <p:spPr>
          <a:xfrm>
            <a:off x="3331255" y="1898481"/>
            <a:ext cx="2226300" cy="6126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t-BR" sz="1100">
                <a:solidFill>
                  <a:schemeClr val="lt1"/>
                </a:solidFill>
              </a:rPr>
              <a:t>Avaliação dos </a:t>
            </a:r>
            <a:r>
              <a:rPr b="1" lang="pt-BR" sz="1100">
                <a:solidFill>
                  <a:schemeClr val="lt1"/>
                </a:solidFill>
              </a:rPr>
              <a:t>Resultados do modelo e cálculo da acurácia</a:t>
            </a:r>
            <a:endParaRPr b="1" sz="1100">
              <a:solidFill>
                <a:schemeClr val="lt1"/>
              </a:solidFill>
            </a:endParaRPr>
          </a:p>
        </p:txBody>
      </p:sp>
      <p:cxnSp>
        <p:nvCxnSpPr>
          <p:cNvPr id="154" name="Google Shape;154;p15"/>
          <p:cNvCxnSpPr>
            <a:stCxn id="152" idx="0"/>
            <a:endCxn id="153" idx="2"/>
          </p:cNvCxnSpPr>
          <p:nvPr/>
        </p:nvCxnSpPr>
        <p:spPr>
          <a:xfrm rot="10800000">
            <a:off x="4444361" y="2511204"/>
            <a:ext cx="334800" cy="468600"/>
          </a:xfrm>
          <a:prstGeom prst="straightConnector1">
            <a:avLst/>
          </a:prstGeom>
          <a:noFill/>
          <a:ln cap="flat" cmpd="sng" w="9525">
            <a:solidFill>
              <a:schemeClr val="dk2"/>
            </a:solidFill>
            <a:prstDash val="solid"/>
            <a:round/>
            <a:headEnd len="sm" w="sm" type="none"/>
            <a:tailEnd len="med" w="med" type="triangle"/>
          </a:ln>
        </p:spPr>
      </p:cxnSp>
      <p:sp>
        <p:nvSpPr>
          <p:cNvPr id="155" name="Google Shape;155;p15"/>
          <p:cNvSpPr txBox="1"/>
          <p:nvPr>
            <p:ph type="title"/>
          </p:nvPr>
        </p:nvSpPr>
        <p:spPr>
          <a:xfrm>
            <a:off x="311700" y="229575"/>
            <a:ext cx="3354300" cy="80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pt-BR" sz="4080">
                <a:latin typeface="Amatic SC"/>
                <a:ea typeface="Amatic SC"/>
                <a:cs typeface="Amatic SC"/>
                <a:sym typeface="Amatic SC"/>
              </a:rPr>
              <a:t>Workflow</a:t>
            </a:r>
            <a:endParaRPr b="1" sz="4080">
              <a:latin typeface="Amatic SC"/>
              <a:ea typeface="Amatic SC"/>
              <a:cs typeface="Amatic SC"/>
              <a:sym typeface="Amatic SC"/>
            </a:endParaRPr>
          </a:p>
        </p:txBody>
      </p:sp>
      <p:cxnSp>
        <p:nvCxnSpPr>
          <p:cNvPr id="156" name="Google Shape;156;p15"/>
          <p:cNvCxnSpPr>
            <a:stCxn id="151" idx="0"/>
            <a:endCxn id="152" idx="2"/>
          </p:cNvCxnSpPr>
          <p:nvPr/>
        </p:nvCxnSpPr>
        <p:spPr>
          <a:xfrm flipH="1" rot="10800000">
            <a:off x="4398075" y="3592524"/>
            <a:ext cx="381000" cy="4686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15"/>
          <p:cNvSpPr/>
          <p:nvPr/>
        </p:nvSpPr>
        <p:spPr>
          <a:xfrm>
            <a:off x="438425" y="3183324"/>
            <a:ext cx="2226300" cy="6126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pt-BR" sz="1100">
                <a:solidFill>
                  <a:schemeClr val="lt1"/>
                </a:solidFill>
              </a:rPr>
              <a:t>Produção de telas do Aplicativo</a:t>
            </a:r>
            <a:endParaRPr b="0" i="0" sz="1400" u="none" cap="none" strike="noStrike">
              <a:solidFill>
                <a:schemeClr val="lt1"/>
              </a:solidFill>
              <a:latin typeface="Source Code Pro"/>
              <a:ea typeface="Source Code Pro"/>
              <a:cs typeface="Source Code Pro"/>
              <a:sym typeface="Source Code Pro"/>
            </a:endParaRPr>
          </a:p>
        </p:txBody>
      </p:sp>
      <p:cxnSp>
        <p:nvCxnSpPr>
          <p:cNvPr id="158" name="Google Shape;158;p15"/>
          <p:cNvCxnSpPr>
            <a:stCxn id="149" idx="2"/>
            <a:endCxn id="157" idx="0"/>
          </p:cNvCxnSpPr>
          <p:nvPr/>
        </p:nvCxnSpPr>
        <p:spPr>
          <a:xfrm flipH="1">
            <a:off x="1551614" y="2820262"/>
            <a:ext cx="191400" cy="3630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5"/>
          <p:cNvCxnSpPr>
            <a:stCxn id="157" idx="2"/>
            <a:endCxn id="151" idx="1"/>
          </p:cNvCxnSpPr>
          <p:nvPr/>
        </p:nvCxnSpPr>
        <p:spPr>
          <a:xfrm>
            <a:off x="1551575" y="3795924"/>
            <a:ext cx="1733400" cy="571500"/>
          </a:xfrm>
          <a:prstGeom prst="straightConnector1">
            <a:avLst/>
          </a:prstGeom>
          <a:noFill/>
          <a:ln cap="flat" cmpd="sng" w="9525">
            <a:solidFill>
              <a:schemeClr val="dk2"/>
            </a:solidFill>
            <a:prstDash val="solid"/>
            <a:round/>
            <a:headEnd len="med" w="med" type="none"/>
            <a:tailEnd len="med" w="med" type="triangle"/>
          </a:ln>
        </p:spPr>
      </p:cxnSp>
      <p:sp>
        <p:nvSpPr>
          <p:cNvPr id="160" name="Google Shape;160;p15"/>
          <p:cNvSpPr/>
          <p:nvPr/>
        </p:nvSpPr>
        <p:spPr>
          <a:xfrm>
            <a:off x="4030355" y="817156"/>
            <a:ext cx="2226300" cy="6126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pt-BR" sz="1100">
                <a:solidFill>
                  <a:schemeClr val="lt1"/>
                </a:solidFill>
              </a:rPr>
              <a:t>Teste de outros modelos</a:t>
            </a:r>
            <a:endParaRPr b="1" sz="1100">
              <a:solidFill>
                <a:schemeClr val="lt1"/>
              </a:solidFill>
            </a:endParaRPr>
          </a:p>
        </p:txBody>
      </p:sp>
      <p:cxnSp>
        <p:nvCxnSpPr>
          <p:cNvPr id="161" name="Google Shape;161;p15"/>
          <p:cNvCxnSpPr>
            <a:stCxn id="153" idx="0"/>
            <a:endCxn id="160" idx="2"/>
          </p:cNvCxnSpPr>
          <p:nvPr/>
        </p:nvCxnSpPr>
        <p:spPr>
          <a:xfrm flipH="1" rot="10800000">
            <a:off x="4444405" y="1429881"/>
            <a:ext cx="699000" cy="468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9" name="Shape 379"/>
        <p:cNvGrpSpPr/>
        <p:nvPr/>
      </p:nvGrpSpPr>
      <p:grpSpPr>
        <a:xfrm>
          <a:off x="0" y="0"/>
          <a:ext cx="0" cy="0"/>
          <a:chOff x="0" y="0"/>
          <a:chExt cx="0" cy="0"/>
        </a:xfrm>
      </p:grpSpPr>
      <p:sp>
        <p:nvSpPr>
          <p:cNvPr id="380" name="Google Shape;380;p42"/>
          <p:cNvSpPr txBox="1"/>
          <p:nvPr>
            <p:ph type="title"/>
          </p:nvPr>
        </p:nvSpPr>
        <p:spPr>
          <a:xfrm>
            <a:off x="311700" y="152400"/>
            <a:ext cx="8520600" cy="65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pt-BR">
                <a:latin typeface="Amatic SC"/>
                <a:ea typeface="Amatic SC"/>
                <a:cs typeface="Amatic SC"/>
                <a:sym typeface="Amatic SC"/>
              </a:rPr>
              <a:t>Telas do APP</a:t>
            </a:r>
            <a:endParaRPr b="1">
              <a:latin typeface="Amatic SC"/>
              <a:ea typeface="Amatic SC"/>
              <a:cs typeface="Amatic SC"/>
              <a:sym typeface="Amatic SC"/>
            </a:endParaRPr>
          </a:p>
        </p:txBody>
      </p:sp>
      <p:pic>
        <p:nvPicPr>
          <p:cNvPr id="381" name="Google Shape;381;p42"/>
          <p:cNvPicPr preferRelativeResize="0"/>
          <p:nvPr/>
        </p:nvPicPr>
        <p:blipFill>
          <a:blip r:embed="rId3">
            <a:alphaModFix/>
          </a:blip>
          <a:stretch>
            <a:fillRect/>
          </a:stretch>
        </p:blipFill>
        <p:spPr>
          <a:xfrm>
            <a:off x="616500" y="775525"/>
            <a:ext cx="2106478" cy="3744850"/>
          </a:xfrm>
          <a:prstGeom prst="rect">
            <a:avLst/>
          </a:prstGeom>
          <a:noFill/>
          <a:ln cap="flat" cmpd="sng" w="9525">
            <a:solidFill>
              <a:srgbClr val="000000"/>
            </a:solidFill>
            <a:prstDash val="solid"/>
            <a:round/>
            <a:headEnd len="sm" w="sm" type="none"/>
            <a:tailEnd len="sm" w="sm" type="none"/>
          </a:ln>
        </p:spPr>
      </p:pic>
      <p:sp>
        <p:nvSpPr>
          <p:cNvPr id="382" name="Google Shape;382;p42"/>
          <p:cNvSpPr txBox="1"/>
          <p:nvPr/>
        </p:nvSpPr>
        <p:spPr>
          <a:xfrm>
            <a:off x="1201725" y="4528350"/>
            <a:ext cx="86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2"/>
                </a:solidFill>
                <a:latin typeface="Source Code Pro"/>
                <a:ea typeface="Source Code Pro"/>
                <a:cs typeface="Source Code Pro"/>
                <a:sym typeface="Source Code Pro"/>
              </a:rPr>
              <a:t>INÍCIO</a:t>
            </a:r>
            <a:endParaRPr>
              <a:solidFill>
                <a:schemeClr val="dk2"/>
              </a:solidFill>
              <a:latin typeface="Source Code Pro"/>
              <a:ea typeface="Source Code Pro"/>
              <a:cs typeface="Source Code Pro"/>
              <a:sym typeface="Source Code Pro"/>
            </a:endParaRPr>
          </a:p>
        </p:txBody>
      </p:sp>
      <p:pic>
        <p:nvPicPr>
          <p:cNvPr id="383" name="Google Shape;383;p42"/>
          <p:cNvPicPr preferRelativeResize="0"/>
          <p:nvPr/>
        </p:nvPicPr>
        <p:blipFill>
          <a:blip r:embed="rId4">
            <a:alphaModFix/>
          </a:blip>
          <a:stretch>
            <a:fillRect/>
          </a:stretch>
        </p:blipFill>
        <p:spPr>
          <a:xfrm>
            <a:off x="3273925" y="775525"/>
            <a:ext cx="2291350" cy="3744850"/>
          </a:xfrm>
          <a:prstGeom prst="rect">
            <a:avLst/>
          </a:prstGeom>
          <a:noFill/>
          <a:ln cap="flat" cmpd="sng" w="9525">
            <a:solidFill>
              <a:srgbClr val="000000"/>
            </a:solidFill>
            <a:prstDash val="solid"/>
            <a:round/>
            <a:headEnd len="sm" w="sm" type="none"/>
            <a:tailEnd len="sm" w="sm" type="none"/>
          </a:ln>
        </p:spPr>
      </p:pic>
      <p:sp>
        <p:nvSpPr>
          <p:cNvPr id="384" name="Google Shape;384;p42"/>
          <p:cNvSpPr txBox="1"/>
          <p:nvPr/>
        </p:nvSpPr>
        <p:spPr>
          <a:xfrm>
            <a:off x="4151350" y="4528350"/>
            <a:ext cx="75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2"/>
                </a:solidFill>
                <a:latin typeface="Source Code Pro"/>
                <a:ea typeface="Source Code Pro"/>
                <a:cs typeface="Source Code Pro"/>
                <a:sym typeface="Source Code Pro"/>
              </a:rPr>
              <a:t>HOME</a:t>
            </a:r>
            <a:endParaRPr>
              <a:solidFill>
                <a:schemeClr val="dk2"/>
              </a:solidFill>
              <a:latin typeface="Source Code Pro"/>
              <a:ea typeface="Source Code Pro"/>
              <a:cs typeface="Source Code Pro"/>
              <a:sym typeface="Source Code Pro"/>
            </a:endParaRPr>
          </a:p>
        </p:txBody>
      </p:sp>
      <p:pic>
        <p:nvPicPr>
          <p:cNvPr id="385" name="Google Shape;385;p42"/>
          <p:cNvPicPr preferRelativeResize="0"/>
          <p:nvPr/>
        </p:nvPicPr>
        <p:blipFill>
          <a:blip r:embed="rId5">
            <a:alphaModFix/>
          </a:blip>
          <a:stretch>
            <a:fillRect/>
          </a:stretch>
        </p:blipFill>
        <p:spPr>
          <a:xfrm>
            <a:off x="6029025" y="775525"/>
            <a:ext cx="2353901" cy="3744850"/>
          </a:xfrm>
          <a:prstGeom prst="rect">
            <a:avLst/>
          </a:prstGeom>
          <a:noFill/>
          <a:ln cap="flat" cmpd="sng" w="9525">
            <a:solidFill>
              <a:srgbClr val="000000"/>
            </a:solidFill>
            <a:prstDash val="solid"/>
            <a:round/>
            <a:headEnd len="sm" w="sm" type="none"/>
            <a:tailEnd len="sm" w="sm" type="none"/>
          </a:ln>
        </p:spPr>
      </p:pic>
      <p:sp>
        <p:nvSpPr>
          <p:cNvPr id="386" name="Google Shape;386;p42"/>
          <p:cNvSpPr txBox="1"/>
          <p:nvPr/>
        </p:nvSpPr>
        <p:spPr>
          <a:xfrm>
            <a:off x="6559600" y="4528350"/>
            <a:ext cx="14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2"/>
                </a:solidFill>
                <a:latin typeface="Source Code Pro"/>
                <a:ea typeface="Source Code Pro"/>
                <a:cs typeface="Source Code Pro"/>
                <a:sym typeface="Source Code Pro"/>
              </a:rPr>
              <a:t>INFORMATIVO</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90" name="Shape 390"/>
        <p:cNvGrpSpPr/>
        <p:nvPr/>
      </p:nvGrpSpPr>
      <p:grpSpPr>
        <a:xfrm>
          <a:off x="0" y="0"/>
          <a:ext cx="0" cy="0"/>
          <a:chOff x="0" y="0"/>
          <a:chExt cx="0" cy="0"/>
        </a:xfrm>
      </p:grpSpPr>
      <p:pic>
        <p:nvPicPr>
          <p:cNvPr id="391" name="Google Shape;391;p43"/>
          <p:cNvPicPr preferRelativeResize="0"/>
          <p:nvPr/>
        </p:nvPicPr>
        <p:blipFill rotWithShape="1">
          <a:blip r:embed="rId3">
            <a:alphaModFix/>
          </a:blip>
          <a:srcRect b="0" l="0" r="0" t="0"/>
          <a:stretch/>
        </p:blipFill>
        <p:spPr>
          <a:xfrm>
            <a:off x="768900" y="775525"/>
            <a:ext cx="2106478" cy="3744850"/>
          </a:xfrm>
          <a:prstGeom prst="rect">
            <a:avLst/>
          </a:prstGeom>
          <a:noFill/>
          <a:ln cap="flat" cmpd="sng" w="9525">
            <a:solidFill>
              <a:srgbClr val="000000"/>
            </a:solidFill>
            <a:prstDash val="solid"/>
            <a:round/>
            <a:headEnd len="sm" w="sm" type="none"/>
            <a:tailEnd len="sm" w="sm" type="none"/>
          </a:ln>
        </p:spPr>
      </p:pic>
      <p:sp>
        <p:nvSpPr>
          <p:cNvPr id="392" name="Google Shape;392;p43"/>
          <p:cNvSpPr txBox="1"/>
          <p:nvPr/>
        </p:nvSpPr>
        <p:spPr>
          <a:xfrm>
            <a:off x="1506525" y="4528350"/>
            <a:ext cx="6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2"/>
                </a:solidFill>
                <a:latin typeface="Source Code Pro"/>
                <a:ea typeface="Source Code Pro"/>
                <a:cs typeface="Source Code Pro"/>
                <a:sym typeface="Source Code Pro"/>
              </a:rPr>
              <a:t>MENU</a:t>
            </a:r>
            <a:endParaRPr>
              <a:solidFill>
                <a:schemeClr val="dk2"/>
              </a:solidFill>
              <a:latin typeface="Source Code Pro"/>
              <a:ea typeface="Source Code Pro"/>
              <a:cs typeface="Source Code Pro"/>
              <a:sym typeface="Source Code Pro"/>
            </a:endParaRPr>
          </a:p>
        </p:txBody>
      </p:sp>
      <p:pic>
        <p:nvPicPr>
          <p:cNvPr id="393" name="Google Shape;393;p43"/>
          <p:cNvPicPr preferRelativeResize="0"/>
          <p:nvPr/>
        </p:nvPicPr>
        <p:blipFill rotWithShape="1">
          <a:blip r:embed="rId4">
            <a:alphaModFix/>
          </a:blip>
          <a:srcRect b="4035" l="0" r="0" t="4035"/>
          <a:stretch/>
        </p:blipFill>
        <p:spPr>
          <a:xfrm>
            <a:off x="3273925" y="775525"/>
            <a:ext cx="2291350" cy="3744850"/>
          </a:xfrm>
          <a:prstGeom prst="rect">
            <a:avLst/>
          </a:prstGeom>
          <a:noFill/>
          <a:ln cap="flat" cmpd="sng" w="9525">
            <a:solidFill>
              <a:srgbClr val="000000"/>
            </a:solidFill>
            <a:prstDash val="solid"/>
            <a:round/>
            <a:headEnd len="sm" w="sm" type="none"/>
            <a:tailEnd len="sm" w="sm" type="none"/>
          </a:ln>
        </p:spPr>
      </p:pic>
      <p:sp>
        <p:nvSpPr>
          <p:cNvPr id="394" name="Google Shape;394;p43"/>
          <p:cNvSpPr txBox="1"/>
          <p:nvPr/>
        </p:nvSpPr>
        <p:spPr>
          <a:xfrm>
            <a:off x="3831150" y="4528350"/>
            <a:ext cx="17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2"/>
                </a:solidFill>
                <a:latin typeface="Source Code Pro"/>
                <a:ea typeface="Source Code Pro"/>
                <a:cs typeface="Source Code Pro"/>
                <a:sym typeface="Source Code Pro"/>
              </a:rPr>
              <a:t>PREVENÇÕES</a:t>
            </a:r>
            <a:endParaRPr>
              <a:solidFill>
                <a:schemeClr val="dk2"/>
              </a:solidFill>
              <a:latin typeface="Source Code Pro"/>
              <a:ea typeface="Source Code Pro"/>
              <a:cs typeface="Source Code Pro"/>
              <a:sym typeface="Source Code Pro"/>
            </a:endParaRPr>
          </a:p>
        </p:txBody>
      </p:sp>
      <p:pic>
        <p:nvPicPr>
          <p:cNvPr id="395" name="Google Shape;395;p43"/>
          <p:cNvPicPr preferRelativeResize="0"/>
          <p:nvPr/>
        </p:nvPicPr>
        <p:blipFill rotWithShape="1">
          <a:blip r:embed="rId5">
            <a:alphaModFix/>
          </a:blip>
          <a:srcRect b="5261" l="0" r="0" t="5252"/>
          <a:stretch/>
        </p:blipFill>
        <p:spPr>
          <a:xfrm>
            <a:off x="6029025" y="775525"/>
            <a:ext cx="2353901" cy="3744850"/>
          </a:xfrm>
          <a:prstGeom prst="rect">
            <a:avLst/>
          </a:prstGeom>
          <a:noFill/>
          <a:ln cap="flat" cmpd="sng" w="9525">
            <a:solidFill>
              <a:srgbClr val="000000"/>
            </a:solidFill>
            <a:prstDash val="solid"/>
            <a:round/>
            <a:headEnd len="sm" w="sm" type="none"/>
            <a:tailEnd len="sm" w="sm" type="none"/>
          </a:ln>
        </p:spPr>
      </p:pic>
      <p:sp>
        <p:nvSpPr>
          <p:cNvPr id="396" name="Google Shape;396;p43"/>
          <p:cNvSpPr txBox="1"/>
          <p:nvPr/>
        </p:nvSpPr>
        <p:spPr>
          <a:xfrm>
            <a:off x="6643500" y="4528350"/>
            <a:ext cx="11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2"/>
                </a:solidFill>
                <a:latin typeface="Source Code Pro"/>
                <a:ea typeface="Source Code Pro"/>
                <a:cs typeface="Source Code Pro"/>
                <a:sym typeface="Source Code Pro"/>
              </a:rPr>
              <a:t>TUBARÕES</a:t>
            </a:r>
            <a:endParaRPr>
              <a:solidFill>
                <a:schemeClr val="dk2"/>
              </a:solidFill>
              <a:latin typeface="Source Code Pro"/>
              <a:ea typeface="Source Code Pro"/>
              <a:cs typeface="Source Code Pro"/>
              <a:sym typeface="Source Code Pro"/>
            </a:endParaRPr>
          </a:p>
        </p:txBody>
      </p:sp>
      <p:sp>
        <p:nvSpPr>
          <p:cNvPr id="397" name="Google Shape;397;p43"/>
          <p:cNvSpPr txBox="1"/>
          <p:nvPr>
            <p:ph type="title"/>
          </p:nvPr>
        </p:nvSpPr>
        <p:spPr>
          <a:xfrm>
            <a:off x="311700" y="152400"/>
            <a:ext cx="8520600" cy="65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pt-BR">
                <a:latin typeface="Amatic SC"/>
                <a:ea typeface="Amatic SC"/>
                <a:cs typeface="Amatic SC"/>
                <a:sym typeface="Amatic SC"/>
              </a:rPr>
              <a:t>Telas do APP</a:t>
            </a:r>
            <a:endParaRPr b="1">
              <a:latin typeface="Amatic SC"/>
              <a:ea typeface="Amatic SC"/>
              <a:cs typeface="Amatic SC"/>
              <a:sym typeface="Amatic S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1" name="Shape 401"/>
        <p:cNvGrpSpPr/>
        <p:nvPr/>
      </p:nvGrpSpPr>
      <p:grpSpPr>
        <a:xfrm>
          <a:off x="0" y="0"/>
          <a:ext cx="0" cy="0"/>
          <a:chOff x="0" y="0"/>
          <a:chExt cx="0" cy="0"/>
        </a:xfrm>
      </p:grpSpPr>
      <p:sp>
        <p:nvSpPr>
          <p:cNvPr id="402" name="Google Shape;402;p44"/>
          <p:cNvSpPr txBox="1"/>
          <p:nvPr>
            <p:ph type="title"/>
          </p:nvPr>
        </p:nvSpPr>
        <p:spPr>
          <a:xfrm>
            <a:off x="311700" y="152400"/>
            <a:ext cx="8520600" cy="65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pt-BR">
                <a:latin typeface="Amatic SC"/>
                <a:ea typeface="Amatic SC"/>
                <a:cs typeface="Amatic SC"/>
                <a:sym typeface="Amatic SC"/>
              </a:rPr>
              <a:t>Telas do APP</a:t>
            </a:r>
            <a:endParaRPr b="1">
              <a:latin typeface="Amatic SC"/>
              <a:ea typeface="Amatic SC"/>
              <a:cs typeface="Amatic SC"/>
              <a:sym typeface="Amatic SC"/>
            </a:endParaRPr>
          </a:p>
        </p:txBody>
      </p:sp>
      <p:pic>
        <p:nvPicPr>
          <p:cNvPr id="403" name="Google Shape;403;p44"/>
          <p:cNvPicPr preferRelativeResize="0"/>
          <p:nvPr/>
        </p:nvPicPr>
        <p:blipFill rotWithShape="1">
          <a:blip r:embed="rId3">
            <a:alphaModFix/>
          </a:blip>
          <a:srcRect b="0" l="0" r="0" t="0"/>
          <a:stretch/>
        </p:blipFill>
        <p:spPr>
          <a:xfrm>
            <a:off x="1630200" y="711200"/>
            <a:ext cx="2106475" cy="3744835"/>
          </a:xfrm>
          <a:prstGeom prst="rect">
            <a:avLst/>
          </a:prstGeom>
          <a:noFill/>
          <a:ln cap="flat" cmpd="sng" w="9525">
            <a:solidFill>
              <a:srgbClr val="000000"/>
            </a:solidFill>
            <a:prstDash val="solid"/>
            <a:round/>
            <a:headEnd len="sm" w="sm" type="none"/>
            <a:tailEnd len="sm" w="sm" type="none"/>
          </a:ln>
        </p:spPr>
      </p:pic>
      <p:pic>
        <p:nvPicPr>
          <p:cNvPr id="404" name="Google Shape;404;p44"/>
          <p:cNvPicPr preferRelativeResize="0"/>
          <p:nvPr/>
        </p:nvPicPr>
        <p:blipFill>
          <a:blip r:embed="rId4">
            <a:alphaModFix/>
          </a:blip>
          <a:stretch>
            <a:fillRect/>
          </a:stretch>
        </p:blipFill>
        <p:spPr>
          <a:xfrm>
            <a:off x="5347563" y="711200"/>
            <a:ext cx="2106475" cy="3744835"/>
          </a:xfrm>
          <a:prstGeom prst="rect">
            <a:avLst/>
          </a:prstGeom>
          <a:noFill/>
          <a:ln cap="flat" cmpd="sng" w="9525">
            <a:solidFill>
              <a:srgbClr val="000000"/>
            </a:solidFill>
            <a:prstDash val="solid"/>
            <a:round/>
            <a:headEnd len="sm" w="sm" type="none"/>
            <a:tailEnd len="sm" w="sm" type="none"/>
          </a:ln>
        </p:spPr>
      </p:pic>
      <p:sp>
        <p:nvSpPr>
          <p:cNvPr id="405" name="Google Shape;405;p44"/>
          <p:cNvSpPr txBox="1"/>
          <p:nvPr/>
        </p:nvSpPr>
        <p:spPr>
          <a:xfrm>
            <a:off x="1469338" y="4456025"/>
            <a:ext cx="242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2"/>
                </a:solidFill>
                <a:latin typeface="Source Code Pro"/>
                <a:ea typeface="Source Code Pro"/>
                <a:cs typeface="Source Code Pro"/>
                <a:sym typeface="Source Code Pro"/>
              </a:rPr>
              <a:t>Análise</a:t>
            </a:r>
            <a:r>
              <a:rPr lang="pt-BR">
                <a:solidFill>
                  <a:schemeClr val="dk2"/>
                </a:solidFill>
                <a:latin typeface="Source Code Pro"/>
                <a:ea typeface="Source Code Pro"/>
                <a:cs typeface="Source Code Pro"/>
                <a:sym typeface="Source Code Pro"/>
              </a:rPr>
              <a:t> Personalizada</a:t>
            </a:r>
            <a:endParaRPr>
              <a:solidFill>
                <a:schemeClr val="dk2"/>
              </a:solidFill>
              <a:latin typeface="Source Code Pro"/>
              <a:ea typeface="Source Code Pro"/>
              <a:cs typeface="Source Code Pro"/>
              <a:sym typeface="Source Code Pro"/>
            </a:endParaRPr>
          </a:p>
        </p:txBody>
      </p:sp>
      <p:sp>
        <p:nvSpPr>
          <p:cNvPr id="406" name="Google Shape;406;p44"/>
          <p:cNvSpPr txBox="1"/>
          <p:nvPr/>
        </p:nvSpPr>
        <p:spPr>
          <a:xfrm>
            <a:off x="5305600" y="4456025"/>
            <a:ext cx="226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a:solidFill>
                  <a:schemeClr val="dk2"/>
                </a:solidFill>
                <a:latin typeface="Source Code Pro"/>
                <a:ea typeface="Source Code Pro"/>
                <a:cs typeface="Source Code Pro"/>
                <a:sym typeface="Source Code Pro"/>
              </a:rPr>
              <a:t>Notificações do dia</a:t>
            </a:r>
            <a:endParaRPr>
              <a:solidFill>
                <a:schemeClr val="dk2"/>
              </a:solidFill>
              <a:latin typeface="Source Code Pro"/>
              <a:ea typeface="Source Code Pro"/>
              <a:cs typeface="Source Code Pro"/>
              <a:sym typeface="Source Code Pr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2232750" y="406700"/>
            <a:ext cx="46785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pt-BR" sz="3100">
                <a:latin typeface="Amatic SC"/>
                <a:ea typeface="Amatic SC"/>
                <a:cs typeface="Amatic SC"/>
                <a:sym typeface="Amatic SC"/>
              </a:rPr>
              <a:t>Bibliografia</a:t>
            </a:r>
            <a:endParaRPr b="1" sz="3100">
              <a:latin typeface="Amatic SC"/>
              <a:ea typeface="Amatic SC"/>
              <a:cs typeface="Amatic SC"/>
              <a:sym typeface="Amatic SC"/>
            </a:endParaRPr>
          </a:p>
        </p:txBody>
      </p:sp>
      <p:sp>
        <p:nvSpPr>
          <p:cNvPr id="412" name="Google Shape;412;p45"/>
          <p:cNvSpPr txBox="1"/>
          <p:nvPr>
            <p:ph idx="1" type="body"/>
          </p:nvPr>
        </p:nvSpPr>
        <p:spPr>
          <a:xfrm>
            <a:off x="819150" y="1145350"/>
            <a:ext cx="7505700" cy="3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700">
                <a:solidFill>
                  <a:srgbClr val="000000"/>
                </a:solidFill>
              </a:rPr>
              <a:t>Registros do ISAF: </a:t>
            </a:r>
            <a:r>
              <a:rPr lang="pt-BR" sz="1700" u="sng">
                <a:solidFill>
                  <a:schemeClr val="hlink"/>
                </a:solidFill>
                <a:hlinkClick r:id="rId3"/>
              </a:rPr>
              <a:t>https://www.floridamuseum.ufl.edu/shark-attacks/yearly-worldwide-summary</a:t>
            </a:r>
            <a:endParaRPr sz="1700">
              <a:solidFill>
                <a:srgbClr val="000000"/>
              </a:solidFill>
            </a:endParaRPr>
          </a:p>
          <a:p>
            <a:pPr indent="0" lvl="0" marL="0" rtl="0" algn="l">
              <a:spcBef>
                <a:spcPts val="1200"/>
              </a:spcBef>
              <a:spcAft>
                <a:spcPts val="0"/>
              </a:spcAft>
              <a:buNone/>
            </a:pPr>
            <a:r>
              <a:rPr lang="pt-BR" sz="1700">
                <a:solidFill>
                  <a:srgbClr val="000000"/>
                </a:solidFill>
              </a:rPr>
              <a:t>Estatísticas e banco de dados: </a:t>
            </a:r>
            <a:r>
              <a:rPr lang="pt-BR" sz="1700" u="sng">
                <a:solidFill>
                  <a:schemeClr val="hlink"/>
                </a:solidFill>
                <a:hlinkClick r:id="rId4"/>
              </a:rPr>
              <a:t>https://www.sharkattackfile.net/</a:t>
            </a:r>
            <a:endParaRPr sz="1700"/>
          </a:p>
          <a:p>
            <a:pPr indent="0" lvl="0" marL="0" rtl="0" algn="l">
              <a:spcBef>
                <a:spcPts val="1200"/>
              </a:spcBef>
              <a:spcAft>
                <a:spcPts val="0"/>
              </a:spcAft>
              <a:buNone/>
            </a:pPr>
            <a:r>
              <a:rPr lang="pt-BR" sz="1700">
                <a:solidFill>
                  <a:srgbClr val="000000"/>
                </a:solidFill>
              </a:rPr>
              <a:t>Sobre tubarões: </a:t>
            </a:r>
            <a:r>
              <a:rPr lang="pt-BR" sz="1700" u="sng">
                <a:solidFill>
                  <a:schemeClr val="hlink"/>
                </a:solidFill>
                <a:hlinkClick r:id="rId5"/>
              </a:rPr>
              <a:t>https://www.sharkattackfile.net/species.htm</a:t>
            </a:r>
            <a:endParaRPr sz="1700">
              <a:solidFill>
                <a:srgbClr val="000000"/>
              </a:solidFill>
            </a:endParaRPr>
          </a:p>
          <a:p>
            <a:pPr indent="0" lvl="0" marL="0" rtl="0" algn="l">
              <a:spcBef>
                <a:spcPts val="1200"/>
              </a:spcBef>
              <a:spcAft>
                <a:spcPts val="0"/>
              </a:spcAft>
              <a:buNone/>
            </a:pPr>
            <a:r>
              <a:rPr lang="pt-BR" sz="1700">
                <a:solidFill>
                  <a:srgbClr val="000000"/>
                </a:solidFill>
              </a:rPr>
              <a:t>Drones e IA: </a:t>
            </a:r>
            <a:r>
              <a:rPr lang="pt-BR" sz="1700" u="sng">
                <a:solidFill>
                  <a:schemeClr val="hlink"/>
                </a:solidFill>
                <a:hlinkClick r:id="rId6"/>
              </a:rPr>
              <a:t>https://forbes.com.br/forbes-tech/2023/01/os-drones-e-a-inteligencia-artificial-podem-nos-proteger-dos-tubaroes/</a:t>
            </a:r>
            <a:endParaRPr sz="1700">
              <a:solidFill>
                <a:srgbClr val="000000"/>
              </a:solidFill>
            </a:endParaRPr>
          </a:p>
          <a:p>
            <a:pPr indent="0" lvl="0" marL="0" rtl="0" algn="l">
              <a:spcBef>
                <a:spcPts val="1200"/>
              </a:spcBef>
              <a:spcAft>
                <a:spcPts val="0"/>
              </a:spcAft>
              <a:buNone/>
            </a:pPr>
            <a:r>
              <a:rPr lang="pt-BR" sz="1700">
                <a:solidFill>
                  <a:srgbClr val="000000"/>
                </a:solidFill>
              </a:rPr>
              <a:t>Orange: </a:t>
            </a:r>
            <a:r>
              <a:rPr lang="pt-BR" sz="1700" u="sng">
                <a:solidFill>
                  <a:schemeClr val="hlink"/>
                </a:solidFill>
                <a:hlinkClick r:id="rId7"/>
              </a:rPr>
              <a:t>https://orangedatamining.com/widget-catalog/evaluate/testandscore/</a:t>
            </a:r>
            <a:endParaRPr sz="1800">
              <a:solidFill>
                <a:srgbClr val="000000"/>
              </a:solidFill>
            </a:endParaRPr>
          </a:p>
          <a:p>
            <a:pPr indent="0" lvl="0" marL="0" rtl="0" algn="l">
              <a:spcBef>
                <a:spcPts val="1200"/>
              </a:spcBef>
              <a:spcAft>
                <a:spcPts val="0"/>
              </a:spcAft>
              <a:buNone/>
            </a:pPr>
            <a:r>
              <a:t/>
            </a:r>
            <a:endParaRPr sz="1800">
              <a:solidFill>
                <a:srgbClr val="000000"/>
              </a:solidFill>
            </a:endParaRPr>
          </a:p>
          <a:p>
            <a:pPr indent="0" lvl="0" marL="0" rtl="0" algn="l">
              <a:spcBef>
                <a:spcPts val="0"/>
              </a:spcBef>
              <a:spcAft>
                <a:spcPts val="120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6"/>
          <p:cNvSpPr txBox="1"/>
          <p:nvPr>
            <p:ph type="title"/>
          </p:nvPr>
        </p:nvSpPr>
        <p:spPr>
          <a:xfrm>
            <a:off x="2232750" y="406700"/>
            <a:ext cx="4678500" cy="52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pt-BR" sz="3100">
                <a:latin typeface="Amatic SC"/>
                <a:ea typeface="Amatic SC"/>
                <a:cs typeface="Amatic SC"/>
                <a:sym typeface="Amatic SC"/>
              </a:rPr>
              <a:t>Bibliografia</a:t>
            </a:r>
            <a:endParaRPr b="1" sz="3100">
              <a:latin typeface="Amatic SC"/>
              <a:ea typeface="Amatic SC"/>
              <a:cs typeface="Amatic SC"/>
              <a:sym typeface="Amatic SC"/>
            </a:endParaRPr>
          </a:p>
        </p:txBody>
      </p:sp>
      <p:sp>
        <p:nvSpPr>
          <p:cNvPr id="418" name="Google Shape;418;p46"/>
          <p:cNvSpPr txBox="1"/>
          <p:nvPr>
            <p:ph idx="1" type="body"/>
          </p:nvPr>
        </p:nvSpPr>
        <p:spPr>
          <a:xfrm>
            <a:off x="819150" y="1145350"/>
            <a:ext cx="7505700" cy="3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700">
                <a:solidFill>
                  <a:srgbClr val="000000"/>
                </a:solidFill>
              </a:rPr>
              <a:t>Github</a:t>
            </a:r>
            <a:r>
              <a:rPr lang="pt-BR" sz="1700">
                <a:solidFill>
                  <a:srgbClr val="000000"/>
                </a:solidFill>
              </a:rPr>
              <a:t>:</a:t>
            </a:r>
            <a:endParaRPr sz="1700">
              <a:solidFill>
                <a:srgbClr val="000000"/>
              </a:solidFill>
            </a:endParaRPr>
          </a:p>
          <a:p>
            <a:pPr indent="0" lvl="0" marL="0" rtl="0" algn="l">
              <a:spcBef>
                <a:spcPts val="1200"/>
              </a:spcBef>
              <a:spcAft>
                <a:spcPts val="0"/>
              </a:spcAft>
              <a:buNone/>
            </a:pPr>
            <a:r>
              <a:rPr lang="pt-BR" sz="1700">
                <a:solidFill>
                  <a:srgbClr val="000000"/>
                </a:solidFill>
              </a:rPr>
              <a:t>Trello: </a:t>
            </a:r>
            <a:endParaRPr sz="1800">
              <a:solidFill>
                <a:srgbClr val="000000"/>
              </a:solidFill>
            </a:endParaRPr>
          </a:p>
          <a:p>
            <a:pPr indent="0" lvl="0" marL="0" rtl="0" algn="l">
              <a:spcBef>
                <a:spcPts val="120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6"/>
          <p:cNvSpPr txBox="1"/>
          <p:nvPr/>
        </p:nvSpPr>
        <p:spPr>
          <a:xfrm>
            <a:off x="376950" y="1053399"/>
            <a:ext cx="8208300" cy="3528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i="0" lang="pt-BR" sz="1700" u="none" cap="none" strike="noStrike">
                <a:latin typeface="Source Code Pro"/>
                <a:ea typeface="Source Code Pro"/>
                <a:cs typeface="Source Code Pro"/>
                <a:sym typeface="Source Code Pro"/>
              </a:rPr>
              <a:t>Problema: Como podemos reduzir, com o uso de tecnologias inovadoras, os riscos de incidentes com tubarões?</a:t>
            </a:r>
            <a:endParaRPr b="1" i="0" sz="1700" u="none" cap="none" strike="noStrike">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t/>
            </a:r>
            <a:endParaRPr b="0" i="0" sz="1700" u="none" cap="none" strike="noStrike">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rPr b="0" i="0" lang="pt-BR" sz="1700" u="none" cap="none" strike="noStrike">
                <a:latin typeface="Source Code Pro"/>
                <a:ea typeface="Source Code Pro"/>
                <a:cs typeface="Source Code Pro"/>
                <a:sym typeface="Source Code Pro"/>
              </a:rPr>
              <a:t>Existem mais de </a:t>
            </a:r>
            <a:r>
              <a:rPr b="1" i="0" lang="pt-BR" sz="1700" u="none" cap="none" strike="noStrike">
                <a:latin typeface="Source Code Pro"/>
                <a:ea typeface="Source Code Pro"/>
                <a:cs typeface="Source Code Pro"/>
                <a:sym typeface="Source Code Pro"/>
              </a:rPr>
              <a:t>350 espécies</a:t>
            </a:r>
            <a:r>
              <a:rPr b="0" i="0" lang="pt-BR" sz="1700" u="none" cap="none" strike="noStrike">
                <a:latin typeface="Source Code Pro"/>
                <a:ea typeface="Source Code Pro"/>
                <a:cs typeface="Source Code Pro"/>
                <a:sym typeface="Source Code Pro"/>
              </a:rPr>
              <a:t> de tubarões, no entanto, apenas três delas são responsáveis pela maior parte das mortes: o </a:t>
            </a:r>
            <a:r>
              <a:rPr b="1" i="0" lang="pt-BR" sz="1700" u="none" cap="none" strike="noStrike">
                <a:latin typeface="Source Code Pro"/>
                <a:ea typeface="Source Code Pro"/>
                <a:cs typeface="Source Code Pro"/>
                <a:sym typeface="Source Code Pro"/>
              </a:rPr>
              <a:t>tubarão-branco</a:t>
            </a:r>
            <a:r>
              <a:rPr b="0" i="0" lang="pt-BR" sz="1700" u="none" cap="none" strike="noStrike">
                <a:latin typeface="Source Code Pro"/>
                <a:ea typeface="Source Code Pro"/>
                <a:cs typeface="Source Code Pro"/>
                <a:sym typeface="Source Code Pro"/>
              </a:rPr>
              <a:t>, o </a:t>
            </a:r>
            <a:r>
              <a:rPr b="1" i="0" lang="pt-BR" sz="1700" u="none" cap="none" strike="noStrike">
                <a:latin typeface="Source Code Pro"/>
                <a:ea typeface="Source Code Pro"/>
                <a:cs typeface="Source Code Pro"/>
                <a:sym typeface="Source Code Pro"/>
              </a:rPr>
              <a:t>tubarão-tigre</a:t>
            </a:r>
            <a:r>
              <a:rPr b="0" i="0" lang="pt-BR" sz="1700" u="none" cap="none" strike="noStrike">
                <a:latin typeface="Source Code Pro"/>
                <a:ea typeface="Source Code Pro"/>
                <a:cs typeface="Source Code Pro"/>
                <a:sym typeface="Source Code Pro"/>
              </a:rPr>
              <a:t> e o </a:t>
            </a:r>
            <a:r>
              <a:rPr b="1" i="0" lang="pt-BR" sz="1700" u="none" cap="none" strike="noStrike">
                <a:latin typeface="Source Code Pro"/>
                <a:ea typeface="Source Code Pro"/>
                <a:cs typeface="Source Code Pro"/>
                <a:sym typeface="Source Code Pro"/>
              </a:rPr>
              <a:t>tubarão-touro</a:t>
            </a:r>
            <a:r>
              <a:rPr b="0" i="0" lang="pt-BR" sz="1700" u="none" cap="none" strike="noStrike">
                <a:latin typeface="Source Code Pro"/>
                <a:ea typeface="Source Code Pro"/>
                <a:cs typeface="Source Code Pro"/>
                <a:sym typeface="Source Code Pro"/>
              </a:rPr>
              <a:t>. Segundo o dados do </a:t>
            </a:r>
            <a:r>
              <a:rPr b="1" i="0" lang="pt-BR" sz="1700" u="none" cap="none" strike="noStrike">
                <a:latin typeface="Source Code Pro"/>
                <a:ea typeface="Source Code Pro"/>
                <a:cs typeface="Source Code Pro"/>
                <a:sym typeface="Source Code Pro"/>
              </a:rPr>
              <a:t>ISAF</a:t>
            </a:r>
            <a:r>
              <a:rPr b="0" i="0" lang="pt-BR" sz="1700" u="none" cap="none" strike="noStrike">
                <a:latin typeface="Source Code Pro"/>
                <a:ea typeface="Source Code Pro"/>
                <a:cs typeface="Source Code Pro"/>
                <a:sym typeface="Source Code Pro"/>
              </a:rPr>
              <a:t> (International Shark Attack File), o EUA lidera o ranking de mais ataques de tubarões com 1640 ataques, Austrália em segundo com 706 e África do Sul em terceiro com 262.</a:t>
            </a:r>
            <a:endParaRPr b="0" i="0" sz="1700" u="none" cap="none" strike="noStrike">
              <a:latin typeface="Source Code Pro"/>
              <a:ea typeface="Source Code Pro"/>
              <a:cs typeface="Source Code Pro"/>
              <a:sym typeface="Source Code Pro"/>
            </a:endParaRPr>
          </a:p>
        </p:txBody>
      </p:sp>
      <p:sp>
        <p:nvSpPr>
          <p:cNvPr id="167" name="Google Shape;167;p16"/>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Entendimento do problema e contextualização</a:t>
            </a:r>
            <a:endParaRPr b="1" sz="3100">
              <a:solidFill>
                <a:srgbClr val="000000"/>
              </a:solidFill>
              <a:latin typeface="Amatic SC"/>
              <a:ea typeface="Amatic SC"/>
              <a:cs typeface="Amatic SC"/>
              <a:sym typeface="Amatic SC"/>
            </a:endParaRPr>
          </a:p>
        </p:txBody>
      </p:sp>
      <p:cxnSp>
        <p:nvCxnSpPr>
          <p:cNvPr id="168" name="Google Shape;168;p16"/>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7"/>
          <p:cNvPicPr preferRelativeResize="0"/>
          <p:nvPr/>
        </p:nvPicPr>
        <p:blipFill rotWithShape="1">
          <a:blip r:embed="rId3">
            <a:alphaModFix/>
          </a:blip>
          <a:srcRect b="0" l="0" r="0" t="0"/>
          <a:stretch/>
        </p:blipFill>
        <p:spPr>
          <a:xfrm>
            <a:off x="2037678" y="1499862"/>
            <a:ext cx="5027073" cy="2798511"/>
          </a:xfrm>
          <a:prstGeom prst="rect">
            <a:avLst/>
          </a:prstGeom>
          <a:noFill/>
          <a:ln cap="flat" cmpd="sng" w="9525">
            <a:solidFill>
              <a:srgbClr val="000000"/>
            </a:solidFill>
            <a:prstDash val="solid"/>
            <a:round/>
            <a:headEnd len="sm" w="sm" type="none"/>
            <a:tailEnd len="sm" w="sm" type="none"/>
          </a:ln>
          <a:effectLst>
            <a:outerShdw blurRad="142875" rotWithShape="0" algn="bl" dir="1800000" dist="47625">
              <a:srgbClr val="000000">
                <a:alpha val="75000"/>
              </a:srgbClr>
            </a:outerShdw>
          </a:effectLst>
        </p:spPr>
      </p:pic>
      <p:sp>
        <p:nvSpPr>
          <p:cNvPr id="174" name="Google Shape;174;p17"/>
          <p:cNvSpPr txBox="1"/>
          <p:nvPr/>
        </p:nvSpPr>
        <p:spPr>
          <a:xfrm>
            <a:off x="3335477" y="902307"/>
            <a:ext cx="2431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pt-BR" sz="2800" u="none" cap="none" strike="noStrike">
                <a:solidFill>
                  <a:srgbClr val="000000"/>
                </a:solidFill>
                <a:latin typeface="Amatic SC"/>
                <a:ea typeface="Amatic SC"/>
                <a:cs typeface="Amatic SC"/>
                <a:sym typeface="Amatic SC"/>
              </a:rPr>
              <a:t>ESTADOS UNIDOS</a:t>
            </a:r>
            <a:endParaRPr sz="2800"/>
          </a:p>
        </p:txBody>
      </p:sp>
      <p:sp>
        <p:nvSpPr>
          <p:cNvPr id="175" name="Google Shape;175;p17"/>
          <p:cNvSpPr txBox="1"/>
          <p:nvPr/>
        </p:nvSpPr>
        <p:spPr>
          <a:xfrm>
            <a:off x="2279727" y="4325667"/>
            <a:ext cx="4542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pt-BR" sz="1400" u="none" cap="none" strike="noStrike">
                <a:solidFill>
                  <a:srgbClr val="000000"/>
                </a:solidFill>
                <a:latin typeface="Source Code Pro"/>
                <a:ea typeface="Source Code Pro"/>
                <a:cs typeface="Source Code Pro"/>
                <a:sym typeface="Source Code Pro"/>
              </a:rPr>
              <a:t>Florida representa 40% dos ataques globais</a:t>
            </a:r>
            <a:endParaRPr/>
          </a:p>
        </p:txBody>
      </p:sp>
      <p:sp>
        <p:nvSpPr>
          <p:cNvPr id="176" name="Google Shape;176;p17"/>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Entendimento do problema e contextualização</a:t>
            </a:r>
            <a:endParaRPr b="1" sz="3100">
              <a:solidFill>
                <a:srgbClr val="000000"/>
              </a:solidFill>
              <a:latin typeface="Amatic SC"/>
              <a:ea typeface="Amatic SC"/>
              <a:cs typeface="Amatic SC"/>
              <a:sym typeface="Amatic S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8"/>
          <p:cNvPicPr preferRelativeResize="0"/>
          <p:nvPr/>
        </p:nvPicPr>
        <p:blipFill rotWithShape="1">
          <a:blip r:embed="rId3">
            <a:alphaModFix/>
          </a:blip>
          <a:srcRect b="0" l="0" r="0" t="0"/>
          <a:stretch/>
        </p:blipFill>
        <p:spPr>
          <a:xfrm>
            <a:off x="639474" y="1146464"/>
            <a:ext cx="3971302" cy="3014229"/>
          </a:xfrm>
          <a:prstGeom prst="rect">
            <a:avLst/>
          </a:prstGeom>
          <a:noFill/>
          <a:ln cap="flat" cmpd="sng" w="9525">
            <a:solidFill>
              <a:srgbClr val="000000"/>
            </a:solidFill>
            <a:prstDash val="solid"/>
            <a:round/>
            <a:headEnd len="sm" w="sm" type="none"/>
            <a:tailEnd len="sm" w="sm" type="none"/>
          </a:ln>
          <a:effectLst>
            <a:outerShdw blurRad="142875" rotWithShape="0" algn="bl" dir="1800000" dist="47625">
              <a:srgbClr val="000000">
                <a:alpha val="75000"/>
              </a:srgbClr>
            </a:outerShdw>
          </a:effectLst>
        </p:spPr>
      </p:pic>
      <p:sp>
        <p:nvSpPr>
          <p:cNvPr id="182" name="Google Shape;182;p18"/>
          <p:cNvSpPr txBox="1"/>
          <p:nvPr/>
        </p:nvSpPr>
        <p:spPr>
          <a:xfrm>
            <a:off x="1371599" y="483207"/>
            <a:ext cx="2431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pt-BR" sz="2800" u="none" cap="none" strike="noStrike">
                <a:solidFill>
                  <a:srgbClr val="000000"/>
                </a:solidFill>
                <a:latin typeface="Amatic SC"/>
                <a:ea typeface="Amatic SC"/>
                <a:cs typeface="Amatic SC"/>
                <a:sym typeface="Amatic SC"/>
              </a:rPr>
              <a:t>África do sul</a:t>
            </a:r>
            <a:endParaRPr sz="2800"/>
          </a:p>
        </p:txBody>
      </p:sp>
      <p:pic>
        <p:nvPicPr>
          <p:cNvPr id="183" name="Google Shape;183;p18"/>
          <p:cNvPicPr preferRelativeResize="0"/>
          <p:nvPr/>
        </p:nvPicPr>
        <p:blipFill rotWithShape="1">
          <a:blip r:embed="rId4">
            <a:alphaModFix/>
          </a:blip>
          <a:srcRect b="0" l="0" r="0" t="0"/>
          <a:stretch/>
        </p:blipFill>
        <p:spPr>
          <a:xfrm>
            <a:off x="4956463" y="1146464"/>
            <a:ext cx="3543323" cy="3014229"/>
          </a:xfrm>
          <a:prstGeom prst="rect">
            <a:avLst/>
          </a:prstGeom>
          <a:noFill/>
          <a:ln cap="flat" cmpd="sng" w="9525">
            <a:solidFill>
              <a:srgbClr val="000000"/>
            </a:solidFill>
            <a:prstDash val="solid"/>
            <a:round/>
            <a:headEnd len="sm" w="sm" type="none"/>
            <a:tailEnd len="sm" w="sm" type="none"/>
          </a:ln>
          <a:effectLst>
            <a:outerShdw blurRad="142875" rotWithShape="0" algn="bl" dir="1800000" dist="47625">
              <a:srgbClr val="000000">
                <a:alpha val="75000"/>
              </a:srgbClr>
            </a:outerShdw>
          </a:effectLst>
        </p:spPr>
      </p:pic>
      <p:sp>
        <p:nvSpPr>
          <p:cNvPr id="184" name="Google Shape;184;p18"/>
          <p:cNvSpPr txBox="1"/>
          <p:nvPr/>
        </p:nvSpPr>
        <p:spPr>
          <a:xfrm>
            <a:off x="5512387" y="483206"/>
            <a:ext cx="2431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pt-BR" sz="2800" u="none" cap="none" strike="noStrike">
                <a:solidFill>
                  <a:srgbClr val="000000"/>
                </a:solidFill>
                <a:latin typeface="Amatic SC"/>
                <a:ea typeface="Amatic SC"/>
                <a:cs typeface="Amatic SC"/>
                <a:sym typeface="Amatic SC"/>
              </a:rPr>
              <a:t>Austrália</a:t>
            </a:r>
            <a:endParaRPr sz="2800"/>
          </a:p>
        </p:txBody>
      </p:sp>
      <p:sp>
        <p:nvSpPr>
          <p:cNvPr id="185" name="Google Shape;185;p18"/>
          <p:cNvSpPr txBox="1"/>
          <p:nvPr/>
        </p:nvSpPr>
        <p:spPr>
          <a:xfrm>
            <a:off x="842076" y="4332525"/>
            <a:ext cx="7545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pt-BR" sz="1400" u="none" cap="none" strike="noStrike">
                <a:latin typeface="Source Code Pro"/>
                <a:ea typeface="Source Code Pro"/>
                <a:cs typeface="Source Code Pro"/>
                <a:sym typeface="Source Code Pro"/>
              </a:rPr>
              <a:t>Kwazulu, Cabo Oriental e Cabo Ocidental </a:t>
            </a:r>
            <a:r>
              <a:rPr lang="pt-BR">
                <a:latin typeface="Source Code Pro"/>
                <a:ea typeface="Source Code Pro"/>
                <a:cs typeface="Source Code Pro"/>
                <a:sym typeface="Source Code Pro"/>
              </a:rPr>
              <a:t>40% dos ataques são fatais </a:t>
            </a:r>
            <a:endParaRPr>
              <a:solidFill>
                <a:schemeClr val="accent1"/>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cxnSp>
        <p:nvCxnSpPr>
          <p:cNvPr id="190" name="Google Shape;190;p19"/>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191" name="Google Shape;191;p19"/>
          <p:cNvSpPr txBox="1"/>
          <p:nvPr/>
        </p:nvSpPr>
        <p:spPr>
          <a:xfrm>
            <a:off x="507150" y="973275"/>
            <a:ext cx="8129700" cy="3644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0" i="0" lang="pt-BR" sz="1700" u="none" cap="none" strike="noStrike">
                <a:latin typeface="Source Code Pro"/>
                <a:ea typeface="Source Code Pro"/>
                <a:cs typeface="Source Code Pro"/>
                <a:sym typeface="Source Code Pro"/>
              </a:rPr>
              <a:t>A ideia do projeto é</a:t>
            </a:r>
            <a:r>
              <a:rPr lang="pt-BR" sz="1700">
                <a:latin typeface="Source Code Pro"/>
                <a:ea typeface="Source Code Pro"/>
                <a:cs typeface="Source Code Pro"/>
                <a:sym typeface="Source Code Pro"/>
              </a:rPr>
              <a:t>, com ajuda de uma IA preditiva, </a:t>
            </a:r>
            <a:r>
              <a:rPr b="1" i="0" lang="pt-BR" sz="1700" u="none" cap="none" strike="noStrike">
                <a:latin typeface="Source Code Pro"/>
                <a:ea typeface="Source Code Pro"/>
                <a:cs typeface="Source Code Pro"/>
                <a:sym typeface="Source Code Pro"/>
              </a:rPr>
              <a:t>analisar dados de diferentes locais do mundo</a:t>
            </a:r>
            <a:r>
              <a:rPr b="0" i="0" lang="pt-BR" sz="1700" u="none" cap="none" strike="noStrike">
                <a:latin typeface="Source Code Pro"/>
                <a:ea typeface="Source Code Pro"/>
                <a:cs typeface="Source Code Pro"/>
                <a:sym typeface="Source Code Pro"/>
              </a:rPr>
              <a:t>, como, faixa etária das pessoas que sofreram o acidente, </a:t>
            </a:r>
            <a:r>
              <a:rPr lang="pt-BR" sz="1700">
                <a:latin typeface="Source Code Pro"/>
                <a:ea typeface="Source Code Pro"/>
                <a:cs typeface="Source Code Pro"/>
                <a:sym typeface="Source Code Pro"/>
              </a:rPr>
              <a:t>o tubarão que atacou,</a:t>
            </a:r>
            <a:r>
              <a:rPr b="0" i="0" lang="pt-BR" sz="1700" u="none" cap="none" strike="noStrike">
                <a:latin typeface="Source Code Pro"/>
                <a:ea typeface="Source Code Pro"/>
                <a:cs typeface="Source Code Pro"/>
                <a:sym typeface="Source Code Pro"/>
              </a:rPr>
              <a:t> </a:t>
            </a:r>
            <a:r>
              <a:rPr lang="pt-BR" sz="1700">
                <a:latin typeface="Source Code Pro"/>
                <a:ea typeface="Source Code Pro"/>
                <a:cs typeface="Source Code Pro"/>
                <a:sym typeface="Source Code Pro"/>
              </a:rPr>
              <a:t>o tipo do ataque, a atividade que a pessoa estava fazendo,</a:t>
            </a:r>
            <a:r>
              <a:rPr b="0" i="0" lang="pt-BR" sz="1700" u="none" cap="none" strike="noStrike">
                <a:latin typeface="Source Code Pro"/>
                <a:ea typeface="Source Code Pro"/>
                <a:cs typeface="Source Code Pro"/>
                <a:sym typeface="Source Code Pro"/>
              </a:rPr>
              <a:t> o sexo da pessoa, e com isso </a:t>
            </a:r>
            <a:r>
              <a:rPr lang="pt-BR" sz="1700">
                <a:latin typeface="Source Code Pro"/>
                <a:ea typeface="Source Code Pro"/>
                <a:cs typeface="Source Code Pro"/>
                <a:sym typeface="Source Code Pro"/>
              </a:rPr>
              <a:t>identificar os fatores que tornam um ataque mais propenso a ser fatal para que possamos criar estratégias de prevenção eficazes.</a:t>
            </a:r>
            <a:endParaRPr b="0" i="0" sz="1800" u="none" cap="none" strike="noStrike">
              <a:latin typeface="Source Code Pro"/>
              <a:ea typeface="Source Code Pro"/>
              <a:cs typeface="Source Code Pro"/>
              <a:sym typeface="Source Code Pro"/>
            </a:endParaRPr>
          </a:p>
        </p:txBody>
      </p:sp>
      <p:sp>
        <p:nvSpPr>
          <p:cNvPr id="192" name="Google Shape;192;p19"/>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O problema</a:t>
            </a:r>
            <a:endParaRPr b="1" sz="3100">
              <a:solidFill>
                <a:srgbClr val="000000"/>
              </a:solidFill>
              <a:latin typeface="Amatic SC"/>
              <a:ea typeface="Amatic SC"/>
              <a:cs typeface="Amatic SC"/>
              <a:sym typeface="Amatic S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cxnSp>
        <p:nvCxnSpPr>
          <p:cNvPr id="197" name="Google Shape;197;p20"/>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198" name="Google Shape;198;p20"/>
          <p:cNvSpPr txBox="1"/>
          <p:nvPr/>
        </p:nvSpPr>
        <p:spPr>
          <a:xfrm>
            <a:off x="519775" y="963350"/>
            <a:ext cx="8129700" cy="3876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lang="pt-BR" sz="1800">
                <a:latin typeface="Source Code Pro"/>
                <a:ea typeface="Source Code Pro"/>
                <a:cs typeface="Source Code Pro"/>
                <a:sym typeface="Source Code Pro"/>
              </a:rPr>
              <a:t>Nós</a:t>
            </a:r>
            <a:r>
              <a:rPr lang="pt-BR" sz="1800">
                <a:latin typeface="Source Code Pro"/>
                <a:ea typeface="Source Code Pro"/>
                <a:cs typeface="Source Code Pro"/>
                <a:sym typeface="Source Code Pro"/>
              </a:rPr>
              <a:t> decidimos, depois de vários testes, usar o modelo de inteligência Artificial(IA), de Regressão Logística para prever a probabilidade de um ataque de tubarão ser fatal.</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rPr lang="pt-BR" sz="1800">
                <a:latin typeface="Source Code Pro"/>
                <a:ea typeface="Source Code Pro"/>
                <a:cs typeface="Source Code Pro"/>
                <a:sym typeface="Source Code Pro"/>
              </a:rPr>
              <a:t>Com base no dataset analisado, nosso modelo foi treinado para identificar padrões em ataques fatais e não fatais. A solução proposta envolve:</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Clr>
                <a:srgbClr val="000000"/>
              </a:buClr>
              <a:buSzPts val="1800"/>
              <a:buFont typeface="Arial"/>
              <a:buNone/>
            </a:pPr>
            <a:r>
              <a:t/>
            </a:r>
            <a:endParaRPr sz="1800">
              <a:latin typeface="Source Code Pro"/>
              <a:ea typeface="Source Code Pro"/>
              <a:cs typeface="Source Code Pro"/>
              <a:sym typeface="Source Code Pro"/>
            </a:endParaRPr>
          </a:p>
          <a:p>
            <a:pPr indent="-342900" lvl="0" marL="457200" marR="0" rtl="0" algn="just">
              <a:lnSpc>
                <a:spcPct val="100000"/>
              </a:lnSpc>
              <a:spcBef>
                <a:spcPts val="0"/>
              </a:spcBef>
              <a:spcAft>
                <a:spcPts val="0"/>
              </a:spcAft>
              <a:buSzPts val="1800"/>
              <a:buFont typeface="Source Code Pro"/>
              <a:buChar char="●"/>
            </a:pPr>
            <a:r>
              <a:rPr lang="pt-BR" sz="1800">
                <a:latin typeface="Source Code Pro"/>
                <a:ea typeface="Source Code Pro"/>
                <a:cs typeface="Source Code Pro"/>
                <a:sym typeface="Source Code Pro"/>
              </a:rPr>
              <a:t>Análise dos dados:</a:t>
            </a:r>
            <a:endParaRPr sz="1800">
              <a:latin typeface="Source Code Pro"/>
              <a:ea typeface="Source Code Pro"/>
              <a:cs typeface="Source Code Pro"/>
              <a:sym typeface="Source Code Pro"/>
            </a:endParaRPr>
          </a:p>
          <a:p>
            <a:pPr indent="-342900" lvl="1" marL="914400" marR="0" rtl="0" algn="just">
              <a:lnSpc>
                <a:spcPct val="100000"/>
              </a:lnSpc>
              <a:spcBef>
                <a:spcPts val="0"/>
              </a:spcBef>
              <a:spcAft>
                <a:spcPts val="0"/>
              </a:spcAft>
              <a:buSzPts val="1800"/>
              <a:buFont typeface="Source Code Pro"/>
              <a:buChar char="○"/>
            </a:pPr>
            <a:r>
              <a:rPr lang="pt-BR" sz="1800">
                <a:latin typeface="Source Code Pro"/>
                <a:ea typeface="Source Code Pro"/>
                <a:cs typeface="Source Code Pro"/>
                <a:sym typeface="Source Code Pro"/>
              </a:rPr>
              <a:t>Identificação de variáveis-chave, como atividade realizada, idade, e o tipo de ataque.</a:t>
            </a:r>
            <a:endParaRPr sz="1800">
              <a:latin typeface="Source Code Pro"/>
              <a:ea typeface="Source Code Pro"/>
              <a:cs typeface="Source Code Pro"/>
              <a:sym typeface="Source Code Pro"/>
            </a:endParaRPr>
          </a:p>
          <a:p>
            <a:pPr indent="-342900" lvl="1" marL="914400" marR="0" rtl="0" algn="just">
              <a:lnSpc>
                <a:spcPct val="100000"/>
              </a:lnSpc>
              <a:spcBef>
                <a:spcPts val="0"/>
              </a:spcBef>
              <a:spcAft>
                <a:spcPts val="0"/>
              </a:spcAft>
              <a:buSzPts val="1800"/>
              <a:buFont typeface="Source Code Pro"/>
              <a:buChar char="○"/>
            </a:pPr>
            <a:r>
              <a:rPr lang="pt-BR" sz="1800">
                <a:latin typeface="Source Code Pro"/>
                <a:ea typeface="Source Code Pro"/>
                <a:cs typeface="Source Code Pro"/>
                <a:sym typeface="Source Code Pro"/>
              </a:rPr>
              <a:t>Uso de um modelo estatístico (Regressão logística) para separar fatalidades de ataques não fatais.</a:t>
            </a:r>
            <a:endParaRPr sz="1800">
              <a:latin typeface="Source Code Pro"/>
              <a:ea typeface="Source Code Pro"/>
              <a:cs typeface="Source Code Pro"/>
              <a:sym typeface="Source Code Pro"/>
            </a:endParaRPr>
          </a:p>
        </p:txBody>
      </p:sp>
      <p:sp>
        <p:nvSpPr>
          <p:cNvPr id="199" name="Google Shape;199;p20"/>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Solução do problema</a:t>
            </a:r>
            <a:endParaRPr b="1" sz="3100">
              <a:solidFill>
                <a:srgbClr val="000000"/>
              </a:solidFill>
              <a:latin typeface="Amatic SC"/>
              <a:ea typeface="Amatic SC"/>
              <a:cs typeface="Amatic SC"/>
              <a:sym typeface="Amatic S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cxnSp>
        <p:nvCxnSpPr>
          <p:cNvPr id="204" name="Google Shape;204;p21"/>
          <p:cNvCxnSpPr/>
          <p:nvPr/>
        </p:nvCxnSpPr>
        <p:spPr>
          <a:xfrm>
            <a:off x="376950" y="822050"/>
            <a:ext cx="5506800" cy="11400"/>
          </a:xfrm>
          <a:prstGeom prst="straightConnector1">
            <a:avLst/>
          </a:prstGeom>
          <a:noFill/>
          <a:ln cap="flat" cmpd="sng" w="9525">
            <a:solidFill>
              <a:schemeClr val="dk2"/>
            </a:solidFill>
            <a:prstDash val="solid"/>
            <a:round/>
            <a:headEnd len="sm" w="sm" type="none"/>
            <a:tailEnd len="sm" w="sm" type="none"/>
          </a:ln>
        </p:spPr>
      </p:cxnSp>
      <p:sp>
        <p:nvSpPr>
          <p:cNvPr id="205" name="Google Shape;205;p21"/>
          <p:cNvSpPr txBox="1"/>
          <p:nvPr/>
        </p:nvSpPr>
        <p:spPr>
          <a:xfrm>
            <a:off x="519775" y="963350"/>
            <a:ext cx="8129700" cy="3876900"/>
          </a:xfrm>
          <a:prstGeom prst="rect">
            <a:avLst/>
          </a:prstGeom>
          <a:noFill/>
          <a:ln>
            <a:noFill/>
          </a:ln>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SzPts val="1800"/>
              <a:buFont typeface="Source Code Pro"/>
              <a:buChar char="●"/>
            </a:pPr>
            <a:r>
              <a:rPr lang="pt-BR" sz="1800">
                <a:latin typeface="Source Code Pro"/>
                <a:ea typeface="Source Code Pro"/>
                <a:cs typeface="Source Code Pro"/>
                <a:sym typeface="Source Code Pro"/>
              </a:rPr>
              <a:t>Recomendações Práticas:</a:t>
            </a:r>
            <a:endParaRPr sz="1800">
              <a:latin typeface="Source Code Pro"/>
              <a:ea typeface="Source Code Pro"/>
              <a:cs typeface="Source Code Pro"/>
              <a:sym typeface="Source Code Pro"/>
            </a:endParaRPr>
          </a:p>
          <a:p>
            <a:pPr indent="-342900" lvl="1" marL="914400" marR="0" rtl="0" algn="just">
              <a:lnSpc>
                <a:spcPct val="100000"/>
              </a:lnSpc>
              <a:spcBef>
                <a:spcPts val="0"/>
              </a:spcBef>
              <a:spcAft>
                <a:spcPts val="0"/>
              </a:spcAft>
              <a:buSzPts val="1800"/>
              <a:buFont typeface="Source Code Pro"/>
              <a:buChar char="○"/>
            </a:pPr>
            <a:r>
              <a:rPr lang="pt-BR" sz="1800">
                <a:latin typeface="Source Code Pro"/>
                <a:ea typeface="Source Code Pro"/>
                <a:cs typeface="Source Code Pro"/>
                <a:sym typeface="Source Code Pro"/>
              </a:rPr>
              <a:t>Aplicar as previsões para criar sistemas de alerta baseados nas características de ataques mais propensos a serem fatais.</a:t>
            </a:r>
            <a:endParaRPr sz="1800">
              <a:latin typeface="Source Code Pro"/>
              <a:ea typeface="Source Code Pro"/>
              <a:cs typeface="Source Code Pro"/>
              <a:sym typeface="Source Code Pro"/>
            </a:endParaRPr>
          </a:p>
          <a:p>
            <a:pPr indent="-342900" lvl="1" marL="914400" marR="0" rtl="0" algn="just">
              <a:lnSpc>
                <a:spcPct val="100000"/>
              </a:lnSpc>
              <a:spcBef>
                <a:spcPts val="0"/>
              </a:spcBef>
              <a:spcAft>
                <a:spcPts val="0"/>
              </a:spcAft>
              <a:buSzPts val="1800"/>
              <a:buFont typeface="Source Code Pro"/>
              <a:buChar char="○"/>
            </a:pPr>
            <a:r>
              <a:rPr lang="pt-BR" sz="1800">
                <a:latin typeface="Source Code Pro"/>
                <a:ea typeface="Source Code Pro"/>
                <a:cs typeface="Source Code Pro"/>
                <a:sym typeface="Source Code Pro"/>
              </a:rPr>
              <a:t>Por exemplo, alertar surfistas e banhistas em regiões e horários de maior risco ou durante atividades específicas.</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None/>
            </a:pPr>
            <a:r>
              <a:t/>
            </a:r>
            <a:endParaRPr sz="1800">
              <a:latin typeface="Source Code Pro"/>
              <a:ea typeface="Source Code Pro"/>
              <a:cs typeface="Source Code Pro"/>
              <a:sym typeface="Source Code Pro"/>
            </a:endParaRPr>
          </a:p>
          <a:p>
            <a:pPr indent="0" lvl="0" marL="0" marR="0" rtl="0" algn="just">
              <a:lnSpc>
                <a:spcPct val="100000"/>
              </a:lnSpc>
              <a:spcBef>
                <a:spcPts val="0"/>
              </a:spcBef>
              <a:spcAft>
                <a:spcPts val="0"/>
              </a:spcAft>
              <a:buNone/>
            </a:pPr>
            <a:r>
              <a:rPr lang="pt-BR" sz="1800">
                <a:latin typeface="Source Code Pro"/>
                <a:ea typeface="Source Code Pro"/>
                <a:cs typeface="Source Code Pro"/>
                <a:sym typeface="Source Code Pro"/>
              </a:rPr>
              <a:t>Essa abordagem baseada em IA não só identifica os fatores de risco, mas também oferece suporte para </a:t>
            </a:r>
            <a:r>
              <a:rPr lang="pt-BR" sz="1800">
                <a:latin typeface="Source Code Pro"/>
                <a:ea typeface="Source Code Pro"/>
                <a:cs typeface="Source Code Pro"/>
                <a:sym typeface="Source Code Pro"/>
              </a:rPr>
              <a:t>intervenções preventivas, como campanhas de conscientização e alocação eficiente de recursos de segurança.</a:t>
            </a:r>
            <a:endParaRPr sz="1800">
              <a:latin typeface="Source Code Pro"/>
              <a:ea typeface="Source Code Pro"/>
              <a:cs typeface="Source Code Pro"/>
              <a:sym typeface="Source Code Pro"/>
            </a:endParaRPr>
          </a:p>
        </p:txBody>
      </p:sp>
      <p:sp>
        <p:nvSpPr>
          <p:cNvPr id="206" name="Google Shape;206;p21"/>
          <p:cNvSpPr txBox="1"/>
          <p:nvPr>
            <p:ph idx="1" type="body"/>
          </p:nvPr>
        </p:nvSpPr>
        <p:spPr>
          <a:xfrm>
            <a:off x="271200" y="234650"/>
            <a:ext cx="8601600" cy="59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b="1" lang="pt-BR" sz="3100">
                <a:solidFill>
                  <a:srgbClr val="000000"/>
                </a:solidFill>
                <a:latin typeface="Amatic SC"/>
                <a:ea typeface="Amatic SC"/>
                <a:cs typeface="Amatic SC"/>
                <a:sym typeface="Amatic SC"/>
              </a:rPr>
              <a:t>Solução do problema</a:t>
            </a:r>
            <a:endParaRPr b="1" sz="3100">
              <a:solidFill>
                <a:srgbClr val="000000"/>
              </a:solidFill>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