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5" r:id="rId9"/>
    <p:sldId id="264"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FF99FF"/>
    <a:srgbClr val="AF8B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Style moyen 4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3" autoAdjust="0"/>
    <p:restoredTop sz="94660"/>
  </p:normalViewPr>
  <p:slideViewPr>
    <p:cSldViewPr snapToGrid="0">
      <p:cViewPr varScale="1">
        <p:scale>
          <a:sx n="67" d="100"/>
          <a:sy n="67" d="100"/>
        </p:scale>
        <p:origin x="78"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1175ABBF-B63E-4C48-8734-3375BDE8359C}" type="datetimeFigureOut">
              <a:rPr lang="fr-FR" smtClean="0"/>
              <a:t>10/11/2023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7B28519-0B1B-491E-9B1E-9381941F52C3}" type="slidenum">
              <a:rPr lang="fr-FR" smtClean="0"/>
              <a:t>‹N°›</a:t>
            </a:fld>
            <a:endParaRPr lang="fr-FR"/>
          </a:p>
        </p:txBody>
      </p:sp>
    </p:spTree>
    <p:extLst>
      <p:ext uri="{BB962C8B-B14F-4D97-AF65-F5344CB8AC3E}">
        <p14:creationId xmlns:p14="http://schemas.microsoft.com/office/powerpoint/2010/main" val="1780988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175ABBF-B63E-4C48-8734-3375BDE8359C}" type="datetimeFigureOut">
              <a:rPr lang="fr-FR" smtClean="0"/>
              <a:t>10/11/2023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7B28519-0B1B-491E-9B1E-9381941F52C3}" type="slidenum">
              <a:rPr lang="fr-FR" smtClean="0"/>
              <a:t>‹N°›</a:t>
            </a:fld>
            <a:endParaRPr lang="fr-FR"/>
          </a:p>
        </p:txBody>
      </p:sp>
    </p:spTree>
    <p:extLst>
      <p:ext uri="{BB962C8B-B14F-4D97-AF65-F5344CB8AC3E}">
        <p14:creationId xmlns:p14="http://schemas.microsoft.com/office/powerpoint/2010/main" val="2083676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175ABBF-B63E-4C48-8734-3375BDE8359C}" type="datetimeFigureOut">
              <a:rPr lang="fr-FR" smtClean="0"/>
              <a:t>10/11/2023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7B28519-0B1B-491E-9B1E-9381941F52C3}" type="slidenum">
              <a:rPr lang="fr-FR" smtClean="0"/>
              <a:t>‹N°›</a:t>
            </a:fld>
            <a:endParaRPr lang="fr-FR"/>
          </a:p>
        </p:txBody>
      </p:sp>
    </p:spTree>
    <p:extLst>
      <p:ext uri="{BB962C8B-B14F-4D97-AF65-F5344CB8AC3E}">
        <p14:creationId xmlns:p14="http://schemas.microsoft.com/office/powerpoint/2010/main" val="3882591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175ABBF-B63E-4C48-8734-3375BDE8359C}" type="datetimeFigureOut">
              <a:rPr lang="fr-FR" smtClean="0"/>
              <a:t>10/11/2023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7B28519-0B1B-491E-9B1E-9381941F52C3}" type="slidenum">
              <a:rPr lang="fr-FR" smtClean="0"/>
              <a:t>‹N°›</a:t>
            </a:fld>
            <a:endParaRPr lang="fr-FR"/>
          </a:p>
        </p:txBody>
      </p:sp>
    </p:spTree>
    <p:extLst>
      <p:ext uri="{BB962C8B-B14F-4D97-AF65-F5344CB8AC3E}">
        <p14:creationId xmlns:p14="http://schemas.microsoft.com/office/powerpoint/2010/main" val="126877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1175ABBF-B63E-4C48-8734-3375BDE8359C}" type="datetimeFigureOut">
              <a:rPr lang="fr-FR" smtClean="0"/>
              <a:t>10/11/2023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7B28519-0B1B-491E-9B1E-9381941F52C3}" type="slidenum">
              <a:rPr lang="fr-FR" smtClean="0"/>
              <a:t>‹N°›</a:t>
            </a:fld>
            <a:endParaRPr lang="fr-FR"/>
          </a:p>
        </p:txBody>
      </p:sp>
    </p:spTree>
    <p:extLst>
      <p:ext uri="{BB962C8B-B14F-4D97-AF65-F5344CB8AC3E}">
        <p14:creationId xmlns:p14="http://schemas.microsoft.com/office/powerpoint/2010/main" val="2609545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1175ABBF-B63E-4C48-8734-3375BDE8359C}" type="datetimeFigureOut">
              <a:rPr lang="fr-FR" smtClean="0"/>
              <a:t>10/11/2023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7B28519-0B1B-491E-9B1E-9381941F52C3}" type="slidenum">
              <a:rPr lang="fr-FR" smtClean="0"/>
              <a:t>‹N°›</a:t>
            </a:fld>
            <a:endParaRPr lang="fr-FR"/>
          </a:p>
        </p:txBody>
      </p:sp>
    </p:spTree>
    <p:extLst>
      <p:ext uri="{BB962C8B-B14F-4D97-AF65-F5344CB8AC3E}">
        <p14:creationId xmlns:p14="http://schemas.microsoft.com/office/powerpoint/2010/main" val="4064519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1175ABBF-B63E-4C48-8734-3375BDE8359C}" type="datetimeFigureOut">
              <a:rPr lang="fr-FR" smtClean="0"/>
              <a:t>10/11/2023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67B28519-0B1B-491E-9B1E-9381941F52C3}" type="slidenum">
              <a:rPr lang="fr-FR" smtClean="0"/>
              <a:t>‹N°›</a:t>
            </a:fld>
            <a:endParaRPr lang="fr-FR"/>
          </a:p>
        </p:txBody>
      </p:sp>
    </p:spTree>
    <p:extLst>
      <p:ext uri="{BB962C8B-B14F-4D97-AF65-F5344CB8AC3E}">
        <p14:creationId xmlns:p14="http://schemas.microsoft.com/office/powerpoint/2010/main" val="586402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1175ABBF-B63E-4C48-8734-3375BDE8359C}" type="datetimeFigureOut">
              <a:rPr lang="fr-FR" smtClean="0"/>
              <a:t>10/11/2023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67B28519-0B1B-491E-9B1E-9381941F52C3}" type="slidenum">
              <a:rPr lang="fr-FR" smtClean="0"/>
              <a:t>‹N°›</a:t>
            </a:fld>
            <a:endParaRPr lang="fr-FR"/>
          </a:p>
        </p:txBody>
      </p:sp>
    </p:spTree>
    <p:extLst>
      <p:ext uri="{BB962C8B-B14F-4D97-AF65-F5344CB8AC3E}">
        <p14:creationId xmlns:p14="http://schemas.microsoft.com/office/powerpoint/2010/main" val="784951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175ABBF-B63E-4C48-8734-3375BDE8359C}" type="datetimeFigureOut">
              <a:rPr lang="fr-FR" smtClean="0"/>
              <a:t>10/11/2023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67B28519-0B1B-491E-9B1E-9381941F52C3}" type="slidenum">
              <a:rPr lang="fr-FR" smtClean="0"/>
              <a:t>‹N°›</a:t>
            </a:fld>
            <a:endParaRPr lang="fr-FR"/>
          </a:p>
        </p:txBody>
      </p:sp>
    </p:spTree>
    <p:extLst>
      <p:ext uri="{BB962C8B-B14F-4D97-AF65-F5344CB8AC3E}">
        <p14:creationId xmlns:p14="http://schemas.microsoft.com/office/powerpoint/2010/main" val="1584891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1175ABBF-B63E-4C48-8734-3375BDE8359C}" type="datetimeFigureOut">
              <a:rPr lang="fr-FR" smtClean="0"/>
              <a:t>10/11/2023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7B28519-0B1B-491E-9B1E-9381941F52C3}" type="slidenum">
              <a:rPr lang="fr-FR" smtClean="0"/>
              <a:t>‹N°›</a:t>
            </a:fld>
            <a:endParaRPr lang="fr-FR"/>
          </a:p>
        </p:txBody>
      </p:sp>
    </p:spTree>
    <p:extLst>
      <p:ext uri="{BB962C8B-B14F-4D97-AF65-F5344CB8AC3E}">
        <p14:creationId xmlns:p14="http://schemas.microsoft.com/office/powerpoint/2010/main" val="3000778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1175ABBF-B63E-4C48-8734-3375BDE8359C}" type="datetimeFigureOut">
              <a:rPr lang="fr-FR" smtClean="0"/>
              <a:t>10/11/2023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7B28519-0B1B-491E-9B1E-9381941F52C3}" type="slidenum">
              <a:rPr lang="fr-FR" smtClean="0"/>
              <a:t>‹N°›</a:t>
            </a:fld>
            <a:endParaRPr lang="fr-FR"/>
          </a:p>
        </p:txBody>
      </p:sp>
    </p:spTree>
    <p:extLst>
      <p:ext uri="{BB962C8B-B14F-4D97-AF65-F5344CB8AC3E}">
        <p14:creationId xmlns:p14="http://schemas.microsoft.com/office/powerpoint/2010/main" val="2646822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75ABBF-B63E-4C48-8734-3375BDE8359C}" type="datetimeFigureOut">
              <a:rPr lang="fr-FR" smtClean="0"/>
              <a:t>10/11/2023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B28519-0B1B-491E-9B1E-9381941F52C3}" type="slidenum">
              <a:rPr lang="fr-FR" smtClean="0"/>
              <a:t>‹N°›</a:t>
            </a:fld>
            <a:endParaRPr lang="fr-FR"/>
          </a:p>
        </p:txBody>
      </p:sp>
    </p:spTree>
    <p:extLst>
      <p:ext uri="{BB962C8B-B14F-4D97-AF65-F5344CB8AC3E}">
        <p14:creationId xmlns:p14="http://schemas.microsoft.com/office/powerpoint/2010/main" val="2981157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4584526"/>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ctrTitle"/>
          </p:nvPr>
        </p:nvSpPr>
        <p:spPr/>
        <p:txBody>
          <a:bodyPr/>
          <a:lstStyle/>
          <a:p>
            <a:r>
              <a:rPr lang="fr-FR" dirty="0" smtClean="0"/>
              <a:t>Rapport d’Audit et Stratégie Marketing Digital</a:t>
            </a:r>
            <a:endParaRPr lang="fr-FR" dirty="0"/>
          </a:p>
        </p:txBody>
      </p:sp>
      <p:pic>
        <p:nvPicPr>
          <p:cNvPr id="9" name="Image 8"/>
          <p:cNvPicPr>
            <a:picLocks noChangeAspect="1"/>
          </p:cNvPicPr>
          <p:nvPr/>
        </p:nvPicPr>
        <p:blipFill>
          <a:blip r:embed="rId2">
            <a:extLst>
              <a:ext uri="{BEBA8EAE-BF5A-486C-A8C5-ECC9F3942E4B}">
                <a14:imgProps xmlns:a14="http://schemas.microsoft.com/office/drawing/2010/main">
                  <a14:imgLayer r:embed="rId3">
                    <a14:imgEffect>
                      <a14:backgroundRemoval t="1524" b="100000" l="3023" r="98489">
                        <a14:foregroundMark x1="47859" y1="48476" x2="47859" y2="48476"/>
                        <a14:foregroundMark x1="42821" y1="44207" x2="42821" y2="44207"/>
                        <a14:foregroundMark x1="20907" y1="38110" x2="20907" y2="38110"/>
                        <a14:foregroundMark x1="20907" y1="45732" x2="20907" y2="45732"/>
                        <a14:foregroundMark x1="54156" y1="14024" x2="54156" y2="14024"/>
                        <a14:foregroundMark x1="53401" y1="6098" x2="53401" y2="6098"/>
                        <a14:foregroundMark x1="62720" y1="2134" x2="62720" y2="2134"/>
                        <a14:foregroundMark x1="91436" y1="49695" x2="91436" y2="49695"/>
                        <a14:foregroundMark x1="89169" y1="47561" x2="89169" y2="47561"/>
                        <a14:foregroundMark x1="81864" y1="77439" x2="81864" y2="77439"/>
                        <a14:foregroundMark x1="37280" y1="79878" x2="37280" y2="79878"/>
                        <a14:foregroundMark x1="39798" y1="10366" x2="39798" y2="10366"/>
                        <a14:foregroundMark x1="35516" y1="14939" x2="35516" y2="14939"/>
                        <a14:foregroundMark x1="30479" y1="16463" x2="30479" y2="16463"/>
                        <a14:foregroundMark x1="26952" y1="20732" x2="26952" y2="20732"/>
                        <a14:foregroundMark x1="24685" y1="25305" x2="24685" y2="25305"/>
                        <a14:foregroundMark x1="21662" y1="30793" x2="21662" y2="30793"/>
                        <a14:foregroundMark x1="72544" y1="17683" x2="72544" y2="17683"/>
                        <a14:foregroundMark x1="75819" y1="23171" x2="75819" y2="23171"/>
                        <a14:foregroundMark x1="79849" y1="28049" x2="79849" y2="28049"/>
                        <a14:foregroundMark x1="81612" y1="33537" x2="81612" y2="33537"/>
                        <a14:foregroundMark x1="83879" y1="61280" x2="83879" y2="61280"/>
                        <a14:foregroundMark x1="82620" y1="67683" x2="82620" y2="67683"/>
                        <a14:foregroundMark x1="79597" y1="72866" x2="79597" y2="72866"/>
                        <a14:foregroundMark x1="75819" y1="77744" x2="75819" y2="77744"/>
                        <a14:foregroundMark x1="59446" y1="89024" x2="59446" y2="89024"/>
                        <a14:foregroundMark x1="53149" y1="90854" x2="53149" y2="90854"/>
                        <a14:foregroundMark x1="48866" y1="91463" x2="48866" y2="91463"/>
                        <a14:foregroundMark x1="43577" y1="89329" x2="43577" y2="89329"/>
                        <a14:foregroundMark x1="23678" y1="73780" x2="23678" y2="73780"/>
                        <a14:foregroundMark x1="20655" y1="68598" x2="20655" y2="68598"/>
                        <a14:foregroundMark x1="18892" y1="62195" x2="18892" y2="62195"/>
                        <a14:foregroundMark x1="30982" y1="86280" x2="30982" y2="86280"/>
                        <a14:foregroundMark x1="30982" y1="89329" x2="30982" y2="89329"/>
                        <a14:foregroundMark x1="31990" y1="93293" x2="31990" y2="93293"/>
                        <a14:foregroundMark x1="31486" y1="84451" x2="31486" y2="84451"/>
                      </a14:backgroundRemoval>
                    </a14:imgEffect>
                  </a14:imgLayer>
                </a14:imgProps>
              </a:ext>
            </a:extLst>
          </a:blip>
          <a:stretch>
            <a:fillRect/>
          </a:stretch>
        </p:blipFill>
        <p:spPr>
          <a:xfrm>
            <a:off x="8410047" y="3633156"/>
            <a:ext cx="3781953" cy="3124636"/>
          </a:xfrm>
          <a:prstGeom prst="rect">
            <a:avLst/>
          </a:prstGeom>
        </p:spPr>
      </p:pic>
      <p:sp>
        <p:nvSpPr>
          <p:cNvPr id="10" name="ZoneTexte 9"/>
          <p:cNvSpPr txBox="1"/>
          <p:nvPr/>
        </p:nvSpPr>
        <p:spPr>
          <a:xfrm>
            <a:off x="851771" y="5887233"/>
            <a:ext cx="5924810" cy="646331"/>
          </a:xfrm>
          <a:prstGeom prst="rect">
            <a:avLst/>
          </a:prstGeom>
          <a:noFill/>
        </p:spPr>
        <p:txBody>
          <a:bodyPr wrap="square" rtlCol="0">
            <a:spAutoFit/>
          </a:bodyPr>
          <a:lstStyle/>
          <a:p>
            <a:r>
              <a:rPr lang="fr-FR" dirty="0" smtClean="0"/>
              <a:t>Une présentation par RAFARANIARIVELO </a:t>
            </a:r>
            <a:r>
              <a:rPr lang="fr-FR" dirty="0" err="1" smtClean="0"/>
              <a:t>Tantely</a:t>
            </a:r>
            <a:r>
              <a:rPr lang="fr-FR" dirty="0" smtClean="0"/>
              <a:t> Florence</a:t>
            </a:r>
          </a:p>
          <a:p>
            <a:r>
              <a:rPr lang="fr-FR" dirty="0" smtClean="0"/>
              <a:t>Novembre 2023</a:t>
            </a:r>
            <a:endParaRPr lang="fr-FR" dirty="0"/>
          </a:p>
        </p:txBody>
      </p:sp>
    </p:spTree>
    <p:extLst>
      <p:ext uri="{BB962C8B-B14F-4D97-AF65-F5344CB8AC3E}">
        <p14:creationId xmlns:p14="http://schemas.microsoft.com/office/powerpoint/2010/main" val="39552296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3147" y="814285"/>
            <a:ext cx="1116781" cy="461665"/>
          </a:xfrm>
          <a:prstGeom prst="rect">
            <a:avLst/>
          </a:prstGeom>
        </p:spPr>
        <p:txBody>
          <a:bodyPr wrap="none">
            <a:spAutoFit/>
          </a:bodyPr>
          <a:lstStyle/>
          <a:p>
            <a:r>
              <a:rPr lang="fr-FR" sz="2400" dirty="0">
                <a:latin typeface="Arial Rounded MT Bold" panose="020F0704030504030204" pitchFamily="34" charset="0"/>
                <a:ea typeface="SimSun" panose="02010600030101010101" pitchFamily="2" charset="-122"/>
              </a:rPr>
              <a:t>Cibles</a:t>
            </a:r>
            <a:endParaRPr lang="fr-FR" sz="2400" dirty="0">
              <a:latin typeface="Arial Rounded MT Bold" panose="020F0704030504030204" pitchFamily="34" charset="0"/>
            </a:endParaRPr>
          </a:p>
        </p:txBody>
      </p:sp>
      <p:pic>
        <p:nvPicPr>
          <p:cNvPr id="3" name="Image 2" descr="C:\Users\TOSHIBA\Downloads\gat.png"/>
          <p:cNvPicPr/>
          <p:nvPr/>
        </p:nvPicPr>
        <p:blipFill rotWithShape="1">
          <a:blip r:embed="rId2">
            <a:extLst>
              <a:ext uri="{28A0092B-C50C-407E-A947-70E740481C1C}">
                <a14:useLocalDpi xmlns:a14="http://schemas.microsoft.com/office/drawing/2010/main" val="0"/>
              </a:ext>
            </a:extLst>
          </a:blip>
          <a:srcRect t="8204" b="19960"/>
          <a:stretch/>
        </p:blipFill>
        <p:spPr bwMode="auto">
          <a:xfrm>
            <a:off x="569208" y="1628384"/>
            <a:ext cx="5167714" cy="4577935"/>
          </a:xfrm>
          <a:prstGeom prst="rect">
            <a:avLst/>
          </a:prstGeom>
          <a:noFill/>
          <a:ln>
            <a:noFill/>
          </a:ln>
          <a:extLst>
            <a:ext uri="{53640926-AAD7-44D8-BBD7-CCE9431645EC}">
              <a14:shadowObscured xmlns:a14="http://schemas.microsoft.com/office/drawing/2010/main"/>
            </a:ext>
          </a:extLst>
        </p:spPr>
      </p:pic>
      <p:grpSp>
        <p:nvGrpSpPr>
          <p:cNvPr id="4" name="Groupe 3"/>
          <p:cNvGrpSpPr/>
          <p:nvPr/>
        </p:nvGrpSpPr>
        <p:grpSpPr>
          <a:xfrm>
            <a:off x="6187857" y="1665962"/>
            <a:ext cx="5749447" cy="4833089"/>
            <a:chOff x="0" y="0"/>
            <a:chExt cx="5638800" cy="4286250"/>
          </a:xfrm>
        </p:grpSpPr>
        <p:pic>
          <p:nvPicPr>
            <p:cNvPr id="5" name="Image 4" descr="C:\Users\TOSHIBA\Downloads\Gateaux2.png"/>
            <p:cNvPicPr/>
            <p:nvPr/>
          </p:nvPicPr>
          <p:blipFill>
            <a:blip r:embed="rId3">
              <a:extLst>
                <a:ext uri="{28A0092B-C50C-407E-A947-70E740481C1C}">
                  <a14:useLocalDpi xmlns:a14="http://schemas.microsoft.com/office/drawing/2010/main" val="0"/>
                </a:ext>
              </a:extLst>
            </a:blip>
            <a:srcRect t="8777" b="20689"/>
            <a:stretch>
              <a:fillRect/>
            </a:stretch>
          </p:blipFill>
          <p:spPr bwMode="auto">
            <a:xfrm>
              <a:off x="0" y="0"/>
              <a:ext cx="5638800" cy="4286250"/>
            </a:xfrm>
            <a:prstGeom prst="rect">
              <a:avLst/>
            </a:prstGeom>
            <a:noFill/>
            <a:ln>
              <a:noFill/>
            </a:ln>
          </p:spPr>
        </p:pic>
        <p:sp>
          <p:nvSpPr>
            <p:cNvPr id="6" name="ZoneTexte 4"/>
            <p:cNvSpPr txBox="1"/>
            <p:nvPr/>
          </p:nvSpPr>
          <p:spPr>
            <a:xfrm>
              <a:off x="50260" y="37086"/>
              <a:ext cx="2169268" cy="369332"/>
            </a:xfrm>
            <a:prstGeom prst="rect">
              <a:avLst/>
            </a:prstGeom>
            <a:solidFill>
              <a:srgbClr val="8648E0"/>
            </a:solidFill>
          </p:spPr>
          <p:txBody>
            <a:bodyPr wrap="square" rtlCol="0">
              <a:spAutoFit/>
            </a:bodyPr>
            <a:lstStyle/>
            <a:p>
              <a:pPr>
                <a:spcAft>
                  <a:spcPts val="0"/>
                </a:spcAft>
              </a:pPr>
              <a:r>
                <a:rPr lang="fr-FR" sz="1800" kern="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Marie Lou</a:t>
              </a:r>
              <a:endParaRPr lang="fr-FR" sz="1200" dirty="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35069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5321" y="202620"/>
            <a:ext cx="4254673" cy="5975995"/>
          </a:xfrm>
          <a:prstGeom prst="rect">
            <a:avLst/>
          </a:prstGeom>
          <a:ln w="57150">
            <a:solidFill>
              <a:srgbClr val="FFCCCC"/>
            </a:solidFill>
            <a:prstDash val="lgDashDotDot"/>
          </a:ln>
        </p:spPr>
        <p:txBody>
          <a:bodyPr wrap="square">
            <a:spAutoFit/>
          </a:bodyPr>
          <a:lstStyle/>
          <a:p>
            <a:pPr algn="just">
              <a:lnSpc>
                <a:spcPct val="150000"/>
              </a:lnSpc>
              <a:spcAft>
                <a:spcPts val="1000"/>
              </a:spcAft>
            </a:pPr>
            <a:r>
              <a:rPr lang="fr-FR" dirty="0">
                <a:latin typeface="Times New Roman" panose="02020603050405020304" pitchFamily="18" charset="0"/>
                <a:ea typeface="SimSun" panose="02010600030101010101" pitchFamily="2" charset="-122"/>
              </a:rPr>
              <a:t>Objectifs avec le client :</a:t>
            </a:r>
          </a:p>
          <a:p>
            <a:pPr algn="just">
              <a:lnSpc>
                <a:spcPct val="150000"/>
              </a:lnSpc>
              <a:spcAft>
                <a:spcPts val="1000"/>
              </a:spcAft>
            </a:pPr>
            <a:r>
              <a:rPr lang="fr-FR" dirty="0">
                <a:latin typeface="Times New Roman" panose="02020603050405020304" pitchFamily="18" charset="0"/>
                <a:ea typeface="SimSun" panose="02010600030101010101" pitchFamily="2" charset="-122"/>
              </a:rPr>
              <a:t>   </a:t>
            </a:r>
            <a:r>
              <a:rPr lang="fr-FR" dirty="0" err="1">
                <a:latin typeface="Times New Roman" panose="02020603050405020304" pitchFamily="18" charset="0"/>
                <a:ea typeface="SimSun" panose="02010600030101010101" pitchFamily="2" charset="-122"/>
              </a:rPr>
              <a:t>Owned</a:t>
            </a:r>
            <a:r>
              <a:rPr lang="fr-FR" dirty="0">
                <a:latin typeface="Times New Roman" panose="02020603050405020304" pitchFamily="18" charset="0"/>
                <a:ea typeface="SimSun" panose="02010600030101010101" pitchFamily="2" charset="-122"/>
              </a:rPr>
              <a:t> Media :</a:t>
            </a:r>
          </a:p>
          <a:p>
            <a:pPr algn="just">
              <a:lnSpc>
                <a:spcPct val="150000"/>
              </a:lnSpc>
              <a:spcAft>
                <a:spcPts val="1000"/>
              </a:spcAft>
            </a:pPr>
            <a:r>
              <a:rPr lang="fr-FR" dirty="0">
                <a:latin typeface="Times New Roman" panose="02020603050405020304" pitchFamily="18" charset="0"/>
                <a:ea typeface="SimSun" panose="02010600030101010101" pitchFamily="2" charset="-122"/>
              </a:rPr>
              <a:t>   - Créer une page web informative sur les produits et services.</a:t>
            </a:r>
          </a:p>
          <a:p>
            <a:pPr algn="just">
              <a:lnSpc>
                <a:spcPct val="150000"/>
              </a:lnSpc>
              <a:spcAft>
                <a:spcPts val="1000"/>
              </a:spcAft>
            </a:pPr>
            <a:r>
              <a:rPr lang="fr-FR" dirty="0">
                <a:latin typeface="Times New Roman" panose="02020603050405020304" pitchFamily="18" charset="0"/>
                <a:ea typeface="SimSun" panose="02010600030101010101" pitchFamily="2" charset="-122"/>
              </a:rPr>
              <a:t>   - Mettre en place une page Facebook professionnelle pour renforcer la présence.</a:t>
            </a:r>
          </a:p>
          <a:p>
            <a:pPr algn="just">
              <a:lnSpc>
                <a:spcPct val="150000"/>
              </a:lnSpc>
              <a:spcAft>
                <a:spcPts val="1000"/>
              </a:spcAft>
            </a:pPr>
            <a:r>
              <a:rPr lang="fr-FR" dirty="0">
                <a:latin typeface="Times New Roman" panose="02020603050405020304" pitchFamily="18" charset="0"/>
                <a:ea typeface="SimSun" panose="02010600030101010101" pitchFamily="2" charset="-122"/>
              </a:rPr>
              <a:t>   </a:t>
            </a:r>
            <a:r>
              <a:rPr lang="fr-FR" dirty="0" err="1">
                <a:latin typeface="Times New Roman" panose="02020603050405020304" pitchFamily="18" charset="0"/>
                <a:ea typeface="SimSun" panose="02010600030101010101" pitchFamily="2" charset="-122"/>
              </a:rPr>
              <a:t>Paid</a:t>
            </a:r>
            <a:r>
              <a:rPr lang="fr-FR" dirty="0">
                <a:latin typeface="Times New Roman" panose="02020603050405020304" pitchFamily="18" charset="0"/>
                <a:ea typeface="SimSun" panose="02010600030101010101" pitchFamily="2" charset="-122"/>
              </a:rPr>
              <a:t> Media :</a:t>
            </a:r>
          </a:p>
          <a:p>
            <a:pPr algn="just">
              <a:lnSpc>
                <a:spcPct val="150000"/>
              </a:lnSpc>
              <a:spcAft>
                <a:spcPts val="1000"/>
              </a:spcAft>
            </a:pPr>
            <a:r>
              <a:rPr lang="fr-FR" dirty="0">
                <a:latin typeface="Times New Roman" panose="02020603050405020304" pitchFamily="18" charset="0"/>
                <a:ea typeface="SimSun" panose="02010600030101010101" pitchFamily="2" charset="-122"/>
              </a:rPr>
              <a:t>   - Lancer des campagnes publicitaires sur Facebook pour augmenter la visibilité.</a:t>
            </a:r>
          </a:p>
          <a:p>
            <a:pPr algn="just">
              <a:lnSpc>
                <a:spcPct val="150000"/>
              </a:lnSpc>
              <a:spcAft>
                <a:spcPts val="1000"/>
              </a:spcAft>
            </a:pPr>
            <a:r>
              <a:rPr lang="fr-FR" dirty="0">
                <a:latin typeface="Times New Roman" panose="02020603050405020304" pitchFamily="18" charset="0"/>
                <a:ea typeface="SimSun" panose="02010600030101010101" pitchFamily="2" charset="-122"/>
              </a:rPr>
              <a:t>   </a:t>
            </a:r>
            <a:r>
              <a:rPr lang="fr-FR" dirty="0" err="1">
                <a:latin typeface="Times New Roman" panose="02020603050405020304" pitchFamily="18" charset="0"/>
                <a:ea typeface="SimSun" panose="02010600030101010101" pitchFamily="2" charset="-122"/>
              </a:rPr>
              <a:t>Earned</a:t>
            </a:r>
            <a:r>
              <a:rPr lang="fr-FR" dirty="0">
                <a:latin typeface="Times New Roman" panose="02020603050405020304" pitchFamily="18" charset="0"/>
                <a:ea typeface="SimSun" panose="02010600030101010101" pitchFamily="2" charset="-122"/>
              </a:rPr>
              <a:t> Media :</a:t>
            </a:r>
          </a:p>
          <a:p>
            <a:pPr algn="just">
              <a:lnSpc>
                <a:spcPct val="150000"/>
              </a:lnSpc>
              <a:spcAft>
                <a:spcPts val="1000"/>
              </a:spcAft>
            </a:pPr>
            <a:r>
              <a:rPr lang="fr-FR" dirty="0">
                <a:latin typeface="Times New Roman" panose="02020603050405020304" pitchFamily="18" charset="0"/>
                <a:ea typeface="SimSun" panose="02010600030101010101" pitchFamily="2" charset="-122"/>
              </a:rPr>
              <a:t>   - Encourager les clients satisfaits à laisser des avis positifs sur les réseaux sociaux</a:t>
            </a:r>
            <a:r>
              <a:rPr lang="fr-FR" dirty="0" smtClean="0">
                <a:latin typeface="Times New Roman" panose="02020603050405020304" pitchFamily="18" charset="0"/>
                <a:ea typeface="SimSun" panose="02010600030101010101" pitchFamily="2" charset="-122"/>
              </a:rPr>
              <a:t>.</a:t>
            </a:r>
            <a:endParaRPr lang="fr-FR" dirty="0">
              <a:latin typeface="Times New Roman" panose="02020603050405020304" pitchFamily="18" charset="0"/>
              <a:ea typeface="SimSun" panose="02010600030101010101" pitchFamily="2" charset="-122"/>
            </a:endParaRPr>
          </a:p>
        </p:txBody>
      </p:sp>
      <p:sp>
        <p:nvSpPr>
          <p:cNvPr id="3" name="Rectangle 2"/>
          <p:cNvSpPr/>
          <p:nvPr/>
        </p:nvSpPr>
        <p:spPr>
          <a:xfrm>
            <a:off x="6288064" y="185288"/>
            <a:ext cx="4221273" cy="6391493"/>
          </a:xfrm>
          <a:prstGeom prst="rect">
            <a:avLst/>
          </a:prstGeom>
          <a:noFill/>
          <a:ln w="57150">
            <a:solidFill>
              <a:srgbClr val="FFCCCC"/>
            </a:solidFill>
            <a:prstDash val="lgDashDotDot"/>
          </a:ln>
        </p:spPr>
        <p:txBody>
          <a:bodyPr wrap="square">
            <a:spAutoFit/>
          </a:bodyPr>
          <a:lstStyle/>
          <a:p>
            <a:pPr algn="just">
              <a:lnSpc>
                <a:spcPct val="150000"/>
              </a:lnSpc>
              <a:spcAft>
                <a:spcPts val="1000"/>
              </a:spcAft>
            </a:pPr>
            <a:r>
              <a:rPr lang="fr-FR" dirty="0" smtClean="0">
                <a:latin typeface="Times New Roman" panose="02020603050405020304" pitchFamily="18" charset="0"/>
                <a:ea typeface="SimSun" panose="02010600030101010101" pitchFamily="2" charset="-122"/>
              </a:rPr>
              <a:t> </a:t>
            </a:r>
            <a:r>
              <a:rPr lang="fr-FR" dirty="0">
                <a:latin typeface="Times New Roman" panose="02020603050405020304" pitchFamily="18" charset="0"/>
                <a:ea typeface="SimSun" panose="02010600030101010101" pitchFamily="2" charset="-122"/>
              </a:rPr>
              <a:t>Moyens de communication :</a:t>
            </a:r>
          </a:p>
          <a:p>
            <a:pPr algn="just">
              <a:lnSpc>
                <a:spcPct val="150000"/>
              </a:lnSpc>
              <a:spcAft>
                <a:spcPts val="1000"/>
              </a:spcAft>
            </a:pPr>
            <a:r>
              <a:rPr lang="fr-FR" dirty="0">
                <a:latin typeface="Times New Roman" panose="02020603050405020304" pitchFamily="18" charset="0"/>
                <a:ea typeface="SimSun" panose="02010600030101010101" pitchFamily="2" charset="-122"/>
              </a:rPr>
              <a:t>   </a:t>
            </a:r>
            <a:r>
              <a:rPr lang="fr-FR" dirty="0" err="1">
                <a:latin typeface="Times New Roman" panose="02020603050405020304" pitchFamily="18" charset="0"/>
                <a:ea typeface="SimSun" panose="02010600030101010101" pitchFamily="2" charset="-122"/>
              </a:rPr>
              <a:t>Owned</a:t>
            </a:r>
            <a:r>
              <a:rPr lang="fr-FR" dirty="0">
                <a:latin typeface="Times New Roman" panose="02020603050405020304" pitchFamily="18" charset="0"/>
                <a:ea typeface="SimSun" panose="02010600030101010101" pitchFamily="2" charset="-122"/>
              </a:rPr>
              <a:t> Media :</a:t>
            </a:r>
          </a:p>
          <a:p>
            <a:pPr algn="just">
              <a:lnSpc>
                <a:spcPct val="150000"/>
              </a:lnSpc>
              <a:spcAft>
                <a:spcPts val="1000"/>
              </a:spcAft>
            </a:pPr>
            <a:r>
              <a:rPr lang="fr-FR" dirty="0">
                <a:latin typeface="Times New Roman" panose="02020603050405020304" pitchFamily="18" charset="0"/>
                <a:ea typeface="SimSun" panose="02010600030101010101" pitchFamily="2" charset="-122"/>
              </a:rPr>
              <a:t>   - Site web pour présenter les produits et services de manière détaillée.</a:t>
            </a:r>
          </a:p>
          <a:p>
            <a:pPr algn="just">
              <a:lnSpc>
                <a:spcPct val="150000"/>
              </a:lnSpc>
              <a:spcAft>
                <a:spcPts val="1000"/>
              </a:spcAft>
            </a:pPr>
            <a:r>
              <a:rPr lang="fr-FR" dirty="0">
                <a:latin typeface="Times New Roman" panose="02020603050405020304" pitchFamily="18" charset="0"/>
                <a:ea typeface="SimSun" panose="02010600030101010101" pitchFamily="2" charset="-122"/>
              </a:rPr>
              <a:t>   - Page Facebook pour interagir avec les clients et partager des actualités.</a:t>
            </a:r>
          </a:p>
          <a:p>
            <a:pPr algn="just">
              <a:lnSpc>
                <a:spcPct val="150000"/>
              </a:lnSpc>
              <a:spcAft>
                <a:spcPts val="1000"/>
              </a:spcAft>
            </a:pPr>
            <a:r>
              <a:rPr lang="fr-FR" dirty="0">
                <a:latin typeface="Times New Roman" panose="02020603050405020304" pitchFamily="18" charset="0"/>
                <a:ea typeface="SimSun" panose="02010600030101010101" pitchFamily="2" charset="-122"/>
              </a:rPr>
              <a:t>   </a:t>
            </a:r>
            <a:r>
              <a:rPr lang="fr-FR" dirty="0" err="1">
                <a:latin typeface="Times New Roman" panose="02020603050405020304" pitchFamily="18" charset="0"/>
                <a:ea typeface="SimSun" panose="02010600030101010101" pitchFamily="2" charset="-122"/>
              </a:rPr>
              <a:t>Paid</a:t>
            </a:r>
            <a:r>
              <a:rPr lang="fr-FR" dirty="0">
                <a:latin typeface="Times New Roman" panose="02020603050405020304" pitchFamily="18" charset="0"/>
                <a:ea typeface="SimSun" panose="02010600030101010101" pitchFamily="2" charset="-122"/>
              </a:rPr>
              <a:t> Media :</a:t>
            </a:r>
          </a:p>
          <a:p>
            <a:pPr algn="just">
              <a:lnSpc>
                <a:spcPct val="150000"/>
              </a:lnSpc>
              <a:spcAft>
                <a:spcPts val="1000"/>
              </a:spcAft>
            </a:pPr>
            <a:r>
              <a:rPr lang="fr-FR" dirty="0">
                <a:latin typeface="Times New Roman" panose="02020603050405020304" pitchFamily="18" charset="0"/>
                <a:ea typeface="SimSun" panose="02010600030101010101" pitchFamily="2" charset="-122"/>
              </a:rPr>
              <a:t>   - Publicité sur Facebook pour toucher une audience plus large.</a:t>
            </a:r>
          </a:p>
          <a:p>
            <a:pPr algn="just">
              <a:lnSpc>
                <a:spcPct val="150000"/>
              </a:lnSpc>
              <a:spcAft>
                <a:spcPts val="1000"/>
              </a:spcAft>
            </a:pPr>
            <a:r>
              <a:rPr lang="fr-FR" dirty="0">
                <a:latin typeface="Times New Roman" panose="02020603050405020304" pitchFamily="18" charset="0"/>
                <a:ea typeface="SimSun" panose="02010600030101010101" pitchFamily="2" charset="-122"/>
              </a:rPr>
              <a:t>   </a:t>
            </a:r>
            <a:r>
              <a:rPr lang="fr-FR" dirty="0" err="1">
                <a:latin typeface="Times New Roman" panose="02020603050405020304" pitchFamily="18" charset="0"/>
                <a:ea typeface="SimSun" panose="02010600030101010101" pitchFamily="2" charset="-122"/>
              </a:rPr>
              <a:t>Earned</a:t>
            </a:r>
            <a:r>
              <a:rPr lang="fr-FR" dirty="0">
                <a:latin typeface="Times New Roman" panose="02020603050405020304" pitchFamily="18" charset="0"/>
                <a:ea typeface="SimSun" panose="02010600030101010101" pitchFamily="2" charset="-122"/>
              </a:rPr>
              <a:t> Media :</a:t>
            </a:r>
          </a:p>
          <a:p>
            <a:pPr algn="just">
              <a:lnSpc>
                <a:spcPct val="150000"/>
              </a:lnSpc>
              <a:spcAft>
                <a:spcPts val="1000"/>
              </a:spcAft>
            </a:pPr>
            <a:r>
              <a:rPr lang="fr-FR" dirty="0">
                <a:latin typeface="Times New Roman" panose="02020603050405020304" pitchFamily="18" charset="0"/>
                <a:ea typeface="SimSun" panose="02010600030101010101" pitchFamily="2" charset="-122"/>
              </a:rPr>
              <a:t>   - Encourager les clients à partager leurs expériences sur les réseaux sociaux pour un bouche-à-oreille positif.</a:t>
            </a:r>
            <a:endParaRPr lang="fr-FR"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533318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0312" y="200416"/>
            <a:ext cx="5473874" cy="6450905"/>
          </a:xfrm>
          <a:prstGeom prst="rect">
            <a:avLst/>
          </a:prstGeom>
          <a:solidFill>
            <a:srgbClr val="FFCCCC"/>
          </a:solidFill>
          <a:ln>
            <a:solidFill>
              <a:srgbClr val="FF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680580" y="1297820"/>
            <a:ext cx="4404987" cy="3847207"/>
          </a:xfrm>
          <a:prstGeom prst="rect">
            <a:avLst/>
          </a:prstGeom>
        </p:spPr>
        <p:txBody>
          <a:bodyPr wrap="square">
            <a:spAutoFit/>
          </a:bodyPr>
          <a:lstStyle/>
          <a:p>
            <a:pPr algn="just">
              <a:lnSpc>
                <a:spcPct val="150000"/>
              </a:lnSpc>
              <a:spcAft>
                <a:spcPts val="1000"/>
              </a:spcAft>
            </a:pPr>
            <a:r>
              <a:rPr lang="fr-FR" sz="2000" dirty="0">
                <a:latin typeface="Tw Cen MT Condensed Extra Bold" panose="020B0803020202020204" pitchFamily="34" charset="0"/>
                <a:ea typeface="SimSun" panose="02010600030101010101" pitchFamily="2" charset="-122"/>
              </a:rPr>
              <a:t>Tunnel de conversion d'</a:t>
            </a:r>
            <a:r>
              <a:rPr lang="fr-FR" sz="2000" dirty="0" err="1">
                <a:latin typeface="Tw Cen MT Condensed Extra Bold" panose="020B0803020202020204" pitchFamily="34" charset="0"/>
                <a:ea typeface="SimSun" panose="02010600030101010101" pitchFamily="2" charset="-122"/>
              </a:rPr>
              <a:t>Inbound</a:t>
            </a:r>
            <a:r>
              <a:rPr lang="fr-FR" sz="2000" dirty="0">
                <a:latin typeface="Tw Cen MT Condensed Extra Bold" panose="020B0803020202020204" pitchFamily="34" charset="0"/>
                <a:ea typeface="SimSun" panose="02010600030101010101" pitchFamily="2" charset="-122"/>
              </a:rPr>
              <a:t> Marketing </a:t>
            </a:r>
            <a:r>
              <a:rPr lang="fr-FR" dirty="0">
                <a:latin typeface="Times New Roman" panose="02020603050405020304" pitchFamily="18" charset="0"/>
                <a:ea typeface="SimSun" panose="02010600030101010101" pitchFamily="2" charset="-122"/>
              </a:rPr>
              <a:t>:</a:t>
            </a:r>
          </a:p>
          <a:p>
            <a:pPr algn="just">
              <a:lnSpc>
                <a:spcPct val="150000"/>
              </a:lnSpc>
              <a:spcAft>
                <a:spcPts val="1000"/>
              </a:spcAft>
            </a:pPr>
            <a:r>
              <a:rPr lang="fr-FR" dirty="0">
                <a:latin typeface="Times New Roman" panose="02020603050405020304" pitchFamily="18" charset="0"/>
                <a:ea typeface="SimSun" panose="02010600030101010101" pitchFamily="2" charset="-122"/>
              </a:rPr>
              <a:t>   - Phase 1 (Prise de conscience) : Publicités Facebook et articles de blog sur la personnalisation des gâteaux.</a:t>
            </a:r>
          </a:p>
          <a:p>
            <a:pPr algn="just">
              <a:lnSpc>
                <a:spcPct val="150000"/>
              </a:lnSpc>
              <a:spcAft>
                <a:spcPts val="1000"/>
              </a:spcAft>
            </a:pPr>
            <a:r>
              <a:rPr lang="fr-FR" dirty="0">
                <a:latin typeface="Times New Roman" panose="02020603050405020304" pitchFamily="18" charset="0"/>
                <a:ea typeface="SimSun" panose="02010600030101010101" pitchFamily="2" charset="-122"/>
              </a:rPr>
              <a:t>   - Phase 2 (Considération) : Newsletter et témoignages clients sur le site.</a:t>
            </a:r>
          </a:p>
          <a:p>
            <a:pPr algn="just">
              <a:lnSpc>
                <a:spcPct val="150000"/>
              </a:lnSpc>
              <a:spcAft>
                <a:spcPts val="1000"/>
              </a:spcAft>
            </a:pPr>
            <a:r>
              <a:rPr lang="fr-FR" dirty="0">
                <a:latin typeface="Times New Roman" panose="02020603050405020304" pitchFamily="18" charset="0"/>
                <a:ea typeface="SimSun" panose="02010600030101010101" pitchFamily="2" charset="-122"/>
              </a:rPr>
              <a:t>   - Phase 3 (Décision) : Offres spéciales et incitations à l'achat sur la page Facebook.</a:t>
            </a:r>
            <a:endParaRPr lang="fr-FR" dirty="0">
              <a:effectLst/>
              <a:latin typeface="Times New Roman" panose="02020603050405020304" pitchFamily="18" charset="0"/>
              <a:ea typeface="SimSun" panose="02010600030101010101" pitchFamily="2" charset="-122"/>
            </a:endParaRPr>
          </a:p>
        </p:txBody>
      </p:sp>
      <p:sp>
        <p:nvSpPr>
          <p:cNvPr id="4" name="Rectangle 3"/>
          <p:cNvSpPr/>
          <p:nvPr/>
        </p:nvSpPr>
        <p:spPr>
          <a:xfrm>
            <a:off x="5791200" y="260372"/>
            <a:ext cx="4192044" cy="3929281"/>
          </a:xfrm>
          <a:prstGeom prst="rect">
            <a:avLst/>
          </a:prstGeom>
          <a:solidFill>
            <a:srgbClr val="FFCCCC"/>
          </a:solidFill>
        </p:spPr>
        <p:txBody>
          <a:bodyPr wrap="square">
            <a:spAutoFit/>
          </a:bodyPr>
          <a:lstStyle/>
          <a:p>
            <a:pPr algn="just">
              <a:lnSpc>
                <a:spcPct val="150000"/>
              </a:lnSpc>
              <a:spcAft>
                <a:spcPts val="1000"/>
              </a:spcAft>
            </a:pPr>
            <a:r>
              <a:rPr lang="fr-FR" dirty="0">
                <a:latin typeface="Tw Cen MT Condensed Extra Bold" panose="020B0803020202020204" pitchFamily="34" charset="0"/>
                <a:ea typeface="SimSun" panose="02010600030101010101" pitchFamily="2" charset="-122"/>
              </a:rPr>
              <a:t>Calendrier éditorial sur 2 mois </a:t>
            </a:r>
            <a:r>
              <a:rPr lang="fr-FR" dirty="0">
                <a:latin typeface="Times New Roman" panose="02020603050405020304" pitchFamily="18" charset="0"/>
                <a:ea typeface="SimSun" panose="02010600030101010101" pitchFamily="2" charset="-122"/>
              </a:rPr>
              <a:t>:</a:t>
            </a:r>
          </a:p>
          <a:p>
            <a:pPr algn="just">
              <a:lnSpc>
                <a:spcPct val="150000"/>
              </a:lnSpc>
              <a:spcAft>
                <a:spcPts val="1000"/>
              </a:spcAft>
            </a:pPr>
            <a:r>
              <a:rPr lang="fr-FR" dirty="0">
                <a:latin typeface="Times New Roman" panose="02020603050405020304" pitchFamily="18" charset="0"/>
                <a:ea typeface="SimSun" panose="02010600030101010101" pitchFamily="2" charset="-122"/>
              </a:rPr>
              <a:t>   - Semaine 1-2 : Création du site web.</a:t>
            </a:r>
          </a:p>
          <a:p>
            <a:pPr algn="just">
              <a:lnSpc>
                <a:spcPct val="150000"/>
              </a:lnSpc>
              <a:spcAft>
                <a:spcPts val="1000"/>
              </a:spcAft>
            </a:pPr>
            <a:r>
              <a:rPr lang="fr-FR" dirty="0">
                <a:latin typeface="Times New Roman" panose="02020603050405020304" pitchFamily="18" charset="0"/>
                <a:ea typeface="SimSun" panose="02010600030101010101" pitchFamily="2" charset="-122"/>
              </a:rPr>
              <a:t>   - Semaine 3-4 : </a:t>
            </a:r>
            <a:r>
              <a:rPr lang="fr-FR" dirty="0" err="1">
                <a:latin typeface="Times New Roman" panose="02020603050405020304" pitchFamily="18" charset="0"/>
                <a:ea typeface="SimSun" panose="02010600030101010101" pitchFamily="2" charset="-122"/>
              </a:rPr>
              <a:t>Relancement</a:t>
            </a:r>
            <a:r>
              <a:rPr lang="fr-FR" dirty="0">
                <a:latin typeface="Times New Roman" panose="02020603050405020304" pitchFamily="18" charset="0"/>
                <a:ea typeface="SimSun" panose="02010600030101010101" pitchFamily="2" charset="-122"/>
              </a:rPr>
              <a:t> de la page Facebook et des campagnes publicitaires.</a:t>
            </a:r>
          </a:p>
          <a:p>
            <a:pPr algn="just">
              <a:lnSpc>
                <a:spcPct val="150000"/>
              </a:lnSpc>
              <a:spcAft>
                <a:spcPts val="1000"/>
              </a:spcAft>
            </a:pPr>
            <a:r>
              <a:rPr lang="fr-FR" dirty="0">
                <a:latin typeface="Times New Roman" panose="02020603050405020304" pitchFamily="18" charset="0"/>
                <a:ea typeface="SimSun" panose="02010600030101010101" pitchFamily="2" charset="-122"/>
              </a:rPr>
              <a:t>   - Semaine 5-6 : Publication d'articles de blog et de recettes.</a:t>
            </a:r>
          </a:p>
          <a:p>
            <a:pPr algn="just">
              <a:lnSpc>
                <a:spcPct val="150000"/>
              </a:lnSpc>
              <a:spcAft>
                <a:spcPts val="1000"/>
              </a:spcAft>
            </a:pPr>
            <a:r>
              <a:rPr lang="fr-FR" dirty="0">
                <a:latin typeface="Times New Roman" panose="02020603050405020304" pitchFamily="18" charset="0"/>
                <a:ea typeface="SimSun" panose="02010600030101010101" pitchFamily="2" charset="-122"/>
              </a:rPr>
              <a:t>   - Semaine 7-8 : Envoi de la première newsletter et promotion spéciale</a:t>
            </a:r>
            <a:r>
              <a:rPr lang="fr-FR" dirty="0" smtClean="0">
                <a:latin typeface="Times New Roman" panose="02020603050405020304" pitchFamily="18" charset="0"/>
                <a:ea typeface="SimSun" panose="02010600030101010101" pitchFamily="2" charset="-122"/>
              </a:rPr>
              <a:t>.</a:t>
            </a:r>
            <a:endParaRPr lang="fr-FR" dirty="0">
              <a:latin typeface="Times New Roman" panose="02020603050405020304" pitchFamily="18" charset="0"/>
              <a:ea typeface="SimSun" panose="02010600030101010101" pitchFamily="2" charset="-122"/>
            </a:endParaRPr>
          </a:p>
        </p:txBody>
      </p:sp>
      <p:sp>
        <p:nvSpPr>
          <p:cNvPr id="5" name="Rectangle 4"/>
          <p:cNvSpPr/>
          <p:nvPr/>
        </p:nvSpPr>
        <p:spPr>
          <a:xfrm>
            <a:off x="5803727" y="4412319"/>
            <a:ext cx="6096000" cy="2139047"/>
          </a:xfrm>
          <a:prstGeom prst="rect">
            <a:avLst/>
          </a:prstGeom>
          <a:solidFill>
            <a:srgbClr val="FFCCCC"/>
          </a:solidFill>
        </p:spPr>
        <p:txBody>
          <a:bodyPr>
            <a:spAutoFit/>
          </a:bodyPr>
          <a:lstStyle/>
          <a:p>
            <a:pPr algn="just">
              <a:spcAft>
                <a:spcPts val="1000"/>
              </a:spcAft>
            </a:pPr>
            <a:r>
              <a:rPr lang="fr-FR" dirty="0">
                <a:latin typeface="Tw Cen MT Condensed Extra Bold" panose="020B0803020202020204" pitchFamily="34" charset="0"/>
                <a:ea typeface="SimSun" panose="02010600030101010101" pitchFamily="2" charset="-122"/>
              </a:rPr>
              <a:t>Types de contenus </a:t>
            </a:r>
            <a:r>
              <a:rPr lang="fr-FR" dirty="0">
                <a:latin typeface="Times New Roman" panose="02020603050405020304" pitchFamily="18" charset="0"/>
                <a:ea typeface="SimSun" panose="02010600030101010101" pitchFamily="2" charset="-122"/>
              </a:rPr>
              <a:t>:</a:t>
            </a:r>
          </a:p>
          <a:p>
            <a:pPr algn="just">
              <a:spcAft>
                <a:spcPts val="1000"/>
              </a:spcAft>
            </a:pPr>
            <a:r>
              <a:rPr lang="fr-FR" dirty="0">
                <a:latin typeface="Times New Roman" panose="02020603050405020304" pitchFamily="18" charset="0"/>
                <a:ea typeface="SimSun" panose="02010600030101010101" pitchFamily="2" charset="-122"/>
              </a:rPr>
              <a:t>   - Vidéos : Témoignages clients et présentation des produits.</a:t>
            </a:r>
          </a:p>
          <a:p>
            <a:pPr algn="just">
              <a:spcAft>
                <a:spcPts val="1000"/>
              </a:spcAft>
            </a:pPr>
            <a:r>
              <a:rPr lang="fr-FR" dirty="0">
                <a:latin typeface="Times New Roman" panose="02020603050405020304" pitchFamily="18" charset="0"/>
                <a:ea typeface="SimSun" panose="02010600030101010101" pitchFamily="2" charset="-122"/>
              </a:rPr>
              <a:t>   - Newsletter : Actualités, offres spéciales et astuces de pâtisserie.</a:t>
            </a:r>
          </a:p>
          <a:p>
            <a:r>
              <a:rPr lang="fr-FR" dirty="0">
                <a:latin typeface="Times New Roman" panose="02020603050405020304" pitchFamily="18" charset="0"/>
                <a:ea typeface="SimSun" panose="02010600030101010101" pitchFamily="2" charset="-122"/>
              </a:rPr>
              <a:t>   - </a:t>
            </a:r>
            <a:r>
              <a:rPr lang="fr-FR" dirty="0" err="1">
                <a:latin typeface="Times New Roman" panose="02020603050405020304" pitchFamily="18" charset="0"/>
                <a:ea typeface="SimSun" panose="02010600030101010101" pitchFamily="2" charset="-122"/>
              </a:rPr>
              <a:t>Posts</a:t>
            </a:r>
            <a:r>
              <a:rPr lang="fr-FR" dirty="0">
                <a:latin typeface="Times New Roman" panose="02020603050405020304" pitchFamily="18" charset="0"/>
                <a:ea typeface="SimSun" panose="02010600030101010101" pitchFamily="2" charset="-122"/>
              </a:rPr>
              <a:t> et stories : Photos de produits, recettes, histoires de clients</a:t>
            </a:r>
            <a:endParaRPr lang="fr-FR" dirty="0"/>
          </a:p>
        </p:txBody>
      </p:sp>
    </p:spTree>
    <p:extLst>
      <p:ext uri="{BB962C8B-B14F-4D97-AF65-F5344CB8AC3E}">
        <p14:creationId xmlns:p14="http://schemas.microsoft.com/office/powerpoint/2010/main" val="26155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2562836221"/>
              </p:ext>
            </p:extLst>
          </p:nvPr>
        </p:nvGraphicFramePr>
        <p:xfrm>
          <a:off x="275574" y="1289879"/>
          <a:ext cx="11761938" cy="5349240"/>
        </p:xfrm>
        <a:graphic>
          <a:graphicData uri="http://schemas.openxmlformats.org/drawingml/2006/table">
            <a:tbl>
              <a:tblPr firstRow="1" firstCol="1" bandRow="1">
                <a:tableStyleId>{5DA37D80-6434-44D0-A028-1B22A696006F}</a:tableStyleId>
              </a:tblPr>
              <a:tblGrid>
                <a:gridCol w="2409974"/>
                <a:gridCol w="3397841"/>
                <a:gridCol w="2985840"/>
                <a:gridCol w="2968283"/>
              </a:tblGrid>
              <a:tr h="361950">
                <a:tc>
                  <a:txBody>
                    <a:bodyPr/>
                    <a:lstStyle/>
                    <a:p>
                      <a:pPr algn="just">
                        <a:lnSpc>
                          <a:spcPct val="150000"/>
                        </a:lnSpc>
                        <a:spcAft>
                          <a:spcPts val="0"/>
                        </a:spcAft>
                      </a:pPr>
                      <a:r>
                        <a:rPr lang="fr-FR" sz="1800" dirty="0">
                          <a:effectLst/>
                        </a:rPr>
                        <a:t>MOYEN DE</a:t>
                      </a:r>
                      <a:br>
                        <a:rPr lang="fr-FR" sz="1800" dirty="0">
                          <a:effectLst/>
                        </a:rPr>
                      </a:br>
                      <a:r>
                        <a:rPr lang="fr-FR" sz="1800" dirty="0">
                          <a:effectLst/>
                        </a:rPr>
                        <a:t>COMMUNICATION</a:t>
                      </a:r>
                      <a:endParaRPr lang="fr-FR"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450" marR="44450" marT="0" marB="0" anchor="ctr"/>
                </a:tc>
                <a:tc>
                  <a:txBody>
                    <a:bodyPr/>
                    <a:lstStyle/>
                    <a:p>
                      <a:pPr algn="just">
                        <a:lnSpc>
                          <a:spcPct val="150000"/>
                        </a:lnSpc>
                        <a:spcAft>
                          <a:spcPts val="0"/>
                        </a:spcAft>
                      </a:pPr>
                      <a:r>
                        <a:rPr lang="fr-FR" sz="1800" dirty="0">
                          <a:effectLst/>
                        </a:rPr>
                        <a:t>ACTION RÉALISÉE</a:t>
                      </a:r>
                      <a:endParaRPr lang="fr-FR"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450" marR="44450" marT="0" marB="0" anchor="ctr"/>
                </a:tc>
                <a:tc>
                  <a:txBody>
                    <a:bodyPr/>
                    <a:lstStyle/>
                    <a:p>
                      <a:pPr algn="just">
                        <a:lnSpc>
                          <a:spcPct val="150000"/>
                        </a:lnSpc>
                        <a:spcAft>
                          <a:spcPts val="0"/>
                        </a:spcAft>
                      </a:pPr>
                      <a:r>
                        <a:rPr lang="fr-FR" sz="1800">
                          <a:effectLst/>
                        </a:rPr>
                        <a:t>OBJECTIF SMART </a:t>
                      </a:r>
                      <a:endParaRPr lang="fr-FR"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44450" marR="44450" marT="0" marB="0" anchor="ctr"/>
                </a:tc>
                <a:tc>
                  <a:txBody>
                    <a:bodyPr/>
                    <a:lstStyle/>
                    <a:p>
                      <a:pPr algn="just">
                        <a:lnSpc>
                          <a:spcPct val="150000"/>
                        </a:lnSpc>
                        <a:spcAft>
                          <a:spcPts val="0"/>
                        </a:spcAft>
                      </a:pPr>
                      <a:r>
                        <a:rPr lang="fr-FR" sz="1800">
                          <a:effectLst/>
                        </a:rPr>
                        <a:t>KPI</a:t>
                      </a:r>
                      <a:endParaRPr lang="fr-FR"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44450" marR="44450" marT="0" marB="0" anchor="ctr"/>
                </a:tc>
              </a:tr>
              <a:tr h="1000125">
                <a:tc>
                  <a:txBody>
                    <a:bodyPr/>
                    <a:lstStyle/>
                    <a:p>
                      <a:pPr algn="just">
                        <a:lnSpc>
                          <a:spcPct val="150000"/>
                        </a:lnSpc>
                        <a:spcAft>
                          <a:spcPts val="0"/>
                        </a:spcAft>
                      </a:pPr>
                      <a:r>
                        <a:rPr lang="fr-FR" sz="1800" dirty="0">
                          <a:effectLst/>
                        </a:rPr>
                        <a:t>Publicités Facebook et articles de blog </a:t>
                      </a:r>
                      <a:endParaRPr lang="fr-FR"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450" marR="44450" marT="0" marB="0" anchor="b"/>
                </a:tc>
                <a:tc>
                  <a:txBody>
                    <a:bodyPr/>
                    <a:lstStyle/>
                    <a:p>
                      <a:pPr algn="just">
                        <a:lnSpc>
                          <a:spcPct val="150000"/>
                        </a:lnSpc>
                        <a:spcAft>
                          <a:spcPts val="0"/>
                        </a:spcAft>
                      </a:pPr>
                      <a:r>
                        <a:rPr lang="fr-FR" sz="1800">
                          <a:effectLst/>
                        </a:rPr>
                        <a:t>Publicités Facebook et articles de blog sur la personnalisation des gâteaux.</a:t>
                      </a:r>
                      <a:endParaRPr lang="fr-FR"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44450" marR="44450" marT="0" marB="0" anchor="ctr"/>
                </a:tc>
                <a:tc>
                  <a:txBody>
                    <a:bodyPr/>
                    <a:lstStyle/>
                    <a:p>
                      <a:pPr algn="just">
                        <a:lnSpc>
                          <a:spcPct val="150000"/>
                        </a:lnSpc>
                        <a:spcAft>
                          <a:spcPts val="0"/>
                        </a:spcAft>
                      </a:pPr>
                      <a:r>
                        <a:rPr lang="fr-FR" sz="1800" dirty="0">
                          <a:effectLst/>
                        </a:rPr>
                        <a:t>Augmenter le trafic sur le site web de 30% en 2 mois en utilisant des publicités Facebook</a:t>
                      </a:r>
                      <a:endParaRPr lang="fr-FR"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450" marR="44450" marT="0" marB="0" anchor="b"/>
                </a:tc>
                <a:tc>
                  <a:txBody>
                    <a:bodyPr/>
                    <a:lstStyle/>
                    <a:p>
                      <a:pPr algn="just">
                        <a:lnSpc>
                          <a:spcPct val="150000"/>
                        </a:lnSpc>
                        <a:spcAft>
                          <a:spcPts val="0"/>
                        </a:spcAft>
                      </a:pPr>
                      <a:r>
                        <a:rPr lang="fr-FR" sz="1800">
                          <a:effectLst/>
                        </a:rPr>
                        <a:t>Taux de clics (CTR) des publicités Facebook</a:t>
                      </a:r>
                      <a:endParaRPr lang="fr-FR"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44450" marR="44450" marT="0" marB="0" anchor="b"/>
                </a:tc>
              </a:tr>
              <a:tr h="800100">
                <a:tc>
                  <a:txBody>
                    <a:bodyPr/>
                    <a:lstStyle/>
                    <a:p>
                      <a:pPr algn="just">
                        <a:lnSpc>
                          <a:spcPct val="150000"/>
                        </a:lnSpc>
                        <a:spcAft>
                          <a:spcPts val="0"/>
                        </a:spcAft>
                      </a:pPr>
                      <a:r>
                        <a:rPr lang="fr-FR" sz="1800" dirty="0" err="1">
                          <a:effectLst/>
                        </a:rPr>
                        <a:t>Newletter</a:t>
                      </a:r>
                      <a:endParaRPr lang="fr-FR"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450" marR="44450" marT="0" marB="0" anchor="b"/>
                </a:tc>
                <a:tc>
                  <a:txBody>
                    <a:bodyPr/>
                    <a:lstStyle/>
                    <a:p>
                      <a:pPr algn="just">
                        <a:lnSpc>
                          <a:spcPct val="150000"/>
                        </a:lnSpc>
                        <a:spcAft>
                          <a:spcPts val="0"/>
                        </a:spcAft>
                      </a:pPr>
                      <a:r>
                        <a:rPr lang="fr-FR" sz="1800" dirty="0">
                          <a:effectLst/>
                        </a:rPr>
                        <a:t>Newsletter et témoignages clients sur le site.</a:t>
                      </a:r>
                      <a:endParaRPr lang="fr-FR"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450" marR="44450" marT="0" marB="0" anchor="b"/>
                </a:tc>
                <a:tc>
                  <a:txBody>
                    <a:bodyPr/>
                    <a:lstStyle/>
                    <a:p>
                      <a:pPr algn="just">
                        <a:lnSpc>
                          <a:spcPct val="150000"/>
                        </a:lnSpc>
                        <a:spcAft>
                          <a:spcPts val="0"/>
                        </a:spcAft>
                      </a:pPr>
                      <a:r>
                        <a:rPr lang="fr-FR" sz="1800" dirty="0">
                          <a:effectLst/>
                        </a:rPr>
                        <a:t>Obtenir 50 abonnés à la newsletter en 2 mois</a:t>
                      </a:r>
                      <a:endParaRPr lang="fr-FR"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450" marR="44450" marT="0" marB="0" anchor="b"/>
                </a:tc>
                <a:tc>
                  <a:txBody>
                    <a:bodyPr/>
                    <a:lstStyle/>
                    <a:p>
                      <a:pPr algn="just">
                        <a:lnSpc>
                          <a:spcPct val="150000"/>
                        </a:lnSpc>
                        <a:spcAft>
                          <a:spcPts val="0"/>
                        </a:spcAft>
                      </a:pPr>
                      <a:r>
                        <a:rPr lang="fr-FR" sz="1800">
                          <a:effectLst/>
                        </a:rPr>
                        <a:t>Taux de conversion des visiteurs du site en abonnés à la newsletter</a:t>
                      </a:r>
                      <a:endParaRPr lang="fr-FR"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44450" marR="44450" marT="0" marB="0" anchor="b"/>
                </a:tc>
              </a:tr>
              <a:tr h="1200150">
                <a:tc>
                  <a:txBody>
                    <a:bodyPr/>
                    <a:lstStyle/>
                    <a:p>
                      <a:pPr algn="just">
                        <a:lnSpc>
                          <a:spcPct val="150000"/>
                        </a:lnSpc>
                        <a:spcAft>
                          <a:spcPts val="0"/>
                        </a:spcAft>
                      </a:pPr>
                      <a:r>
                        <a:rPr lang="fr-FR" sz="1800" dirty="0">
                          <a:effectLst/>
                        </a:rPr>
                        <a:t>Avis sur Facebook</a:t>
                      </a:r>
                      <a:endParaRPr lang="fr-FR"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450" marR="44450" marT="0" marB="0" anchor="b"/>
                </a:tc>
                <a:tc>
                  <a:txBody>
                    <a:bodyPr/>
                    <a:lstStyle/>
                    <a:p>
                      <a:pPr algn="just">
                        <a:lnSpc>
                          <a:spcPct val="150000"/>
                        </a:lnSpc>
                        <a:spcAft>
                          <a:spcPts val="0"/>
                        </a:spcAft>
                      </a:pPr>
                      <a:r>
                        <a:rPr lang="fr-FR" sz="1800">
                          <a:effectLst/>
                        </a:rPr>
                        <a:t>Offres spéciales et incitations à l'achat sur la page Facebook.</a:t>
                      </a:r>
                      <a:endParaRPr lang="fr-FR"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44450" marR="44450" marT="0" marB="0" anchor="b"/>
                </a:tc>
                <a:tc>
                  <a:txBody>
                    <a:bodyPr/>
                    <a:lstStyle/>
                    <a:p>
                      <a:pPr algn="just">
                        <a:lnSpc>
                          <a:spcPct val="150000"/>
                        </a:lnSpc>
                        <a:spcAft>
                          <a:spcPts val="0"/>
                        </a:spcAft>
                      </a:pPr>
                      <a:r>
                        <a:rPr lang="fr-FR" sz="1800" dirty="0">
                          <a:effectLst/>
                        </a:rPr>
                        <a:t>Augmenter les avis positifs sur la page Facebook de 20% en incitant les clients à partager leurs expériences</a:t>
                      </a:r>
                      <a:endParaRPr lang="fr-FR"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450" marR="44450" marT="0" marB="0" anchor="b"/>
                </a:tc>
                <a:tc>
                  <a:txBody>
                    <a:bodyPr/>
                    <a:lstStyle/>
                    <a:p>
                      <a:pPr algn="just">
                        <a:lnSpc>
                          <a:spcPct val="150000"/>
                        </a:lnSpc>
                        <a:spcAft>
                          <a:spcPts val="0"/>
                        </a:spcAft>
                      </a:pPr>
                      <a:r>
                        <a:rPr lang="fr-FR" sz="1800" dirty="0">
                          <a:effectLst/>
                        </a:rPr>
                        <a:t>Taux de conversion des visiteurs de la page Facebook en clients.</a:t>
                      </a:r>
                      <a:endParaRPr lang="fr-FR"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450" marR="44450" marT="0" marB="0" anchor="ctr"/>
                </a:tc>
              </a:tr>
            </a:tbl>
          </a:graphicData>
        </a:graphic>
      </p:graphicFrame>
      <p:sp>
        <p:nvSpPr>
          <p:cNvPr id="3" name="Rectangle 2"/>
          <p:cNvSpPr/>
          <p:nvPr/>
        </p:nvSpPr>
        <p:spPr>
          <a:xfrm>
            <a:off x="4421737" y="501134"/>
            <a:ext cx="2116477" cy="461665"/>
          </a:xfrm>
          <a:prstGeom prst="rect">
            <a:avLst/>
          </a:prstGeom>
        </p:spPr>
        <p:txBody>
          <a:bodyPr wrap="none">
            <a:spAutoFit/>
          </a:bodyPr>
          <a:lstStyle/>
          <a:p>
            <a:pPr algn="ctr"/>
            <a:r>
              <a:rPr lang="fr-FR" sz="2400" dirty="0">
                <a:latin typeface="+mj-lt"/>
                <a:ea typeface="SimSun" panose="02010600030101010101" pitchFamily="2" charset="-122"/>
              </a:rPr>
              <a:t>Actions SMART </a:t>
            </a:r>
            <a:endParaRPr lang="fr-FR" sz="2400" dirty="0">
              <a:latin typeface="+mj-lt"/>
            </a:endParaRPr>
          </a:p>
        </p:txBody>
      </p:sp>
    </p:spTree>
    <p:extLst>
      <p:ext uri="{BB962C8B-B14F-4D97-AF65-F5344CB8AC3E}">
        <p14:creationId xmlns:p14="http://schemas.microsoft.com/office/powerpoint/2010/main" val="623331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07286" y="2304788"/>
            <a:ext cx="6400800" cy="2642992"/>
          </a:xfrm>
          <a:prstGeom prst="rect">
            <a:avLst/>
          </a:prstGeom>
          <a:solidFill>
            <a:srgbClr val="FFCCCC"/>
          </a:solidFill>
          <a:ln>
            <a:solidFill>
              <a:srgbClr val="FF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633444" y="607250"/>
            <a:ext cx="1505540" cy="660630"/>
          </a:xfrm>
          <a:prstGeom prst="rect">
            <a:avLst/>
          </a:prstGeom>
          <a:solidFill>
            <a:schemeClr val="bg2">
              <a:lumMod val="50000"/>
            </a:schemeClr>
          </a:solidFill>
        </p:spPr>
        <p:txBody>
          <a:bodyPr wrap="none">
            <a:spAutoFit/>
          </a:bodyPr>
          <a:lstStyle/>
          <a:p>
            <a:pPr algn="just">
              <a:lnSpc>
                <a:spcPct val="150000"/>
              </a:lnSpc>
              <a:spcAft>
                <a:spcPts val="1000"/>
              </a:spcAft>
            </a:pPr>
            <a:r>
              <a:rPr lang="fr-FR" sz="2800" b="1" dirty="0">
                <a:solidFill>
                  <a:srgbClr val="FF99FF"/>
                </a:solidFill>
                <a:latin typeface="Tw Cen MT Condensed Extra Bold" panose="020B0803020202020204" pitchFamily="34" charset="0"/>
                <a:ea typeface="SimSun" panose="02010600030101010101" pitchFamily="2" charset="-122"/>
              </a:rPr>
              <a:t>Audit SEO</a:t>
            </a:r>
            <a:endParaRPr lang="fr-FR" sz="1600" b="1" dirty="0">
              <a:solidFill>
                <a:srgbClr val="FF99FF"/>
              </a:solidFill>
              <a:effectLst/>
              <a:latin typeface="Tw Cen MT Condensed Extra Bold" panose="020B0803020202020204" pitchFamily="34" charset="0"/>
              <a:ea typeface="SimSun" panose="02010600030101010101" pitchFamily="2" charset="-122"/>
            </a:endParaRPr>
          </a:p>
        </p:txBody>
      </p:sp>
      <p:sp>
        <p:nvSpPr>
          <p:cNvPr id="3" name="Rectangle 2"/>
          <p:cNvSpPr/>
          <p:nvPr/>
        </p:nvSpPr>
        <p:spPr>
          <a:xfrm>
            <a:off x="154488" y="1591036"/>
            <a:ext cx="4931079" cy="2277547"/>
          </a:xfrm>
          <a:prstGeom prst="rect">
            <a:avLst/>
          </a:prstGeom>
          <a:ln w="57150">
            <a:solidFill>
              <a:srgbClr val="FFCCCC"/>
            </a:solidFill>
          </a:ln>
        </p:spPr>
        <p:txBody>
          <a:bodyPr wrap="square">
            <a:spAutoFit/>
          </a:bodyPr>
          <a:lstStyle/>
          <a:p>
            <a:pPr algn="just">
              <a:lnSpc>
                <a:spcPct val="150000"/>
              </a:lnSpc>
              <a:spcAft>
                <a:spcPts val="1000"/>
              </a:spcAft>
            </a:pPr>
            <a:r>
              <a:rPr lang="fr-FR" b="1" dirty="0">
                <a:latin typeface="Times New Roman" panose="02020603050405020304" pitchFamily="18" charset="0"/>
                <a:ea typeface="SimSun" panose="02010600030101010101" pitchFamily="2" charset="-122"/>
              </a:rPr>
              <a:t>Site Web :</a:t>
            </a:r>
            <a:endParaRPr lang="fr-FR" dirty="0">
              <a:latin typeface="Times New Roman" panose="02020603050405020304" pitchFamily="18" charset="0"/>
              <a:ea typeface="SimSun" panose="02010600030101010101" pitchFamily="2" charset="-122"/>
            </a:endParaRPr>
          </a:p>
          <a:p>
            <a:pPr algn="just">
              <a:spcAft>
                <a:spcPts val="1000"/>
              </a:spcAft>
            </a:pPr>
            <a:r>
              <a:rPr lang="fr-FR" dirty="0">
                <a:latin typeface="Times New Roman" panose="02020603050405020304" pitchFamily="18" charset="0"/>
                <a:ea typeface="SimSun" panose="02010600030101010101" pitchFamily="2" charset="-122"/>
              </a:rPr>
              <a:t>   - </a:t>
            </a:r>
            <a:r>
              <a:rPr lang="fr-FR" dirty="0">
                <a:ea typeface="SimSun" panose="02010600030101010101" pitchFamily="2" charset="-122"/>
              </a:rPr>
              <a:t>Création d’un site web dynamique et complet offrant </a:t>
            </a:r>
            <a:r>
              <a:rPr lang="fr-FR" dirty="0" smtClean="0">
                <a:ea typeface="SimSun" panose="02010600030101010101" pitchFamily="2" charset="-122"/>
              </a:rPr>
              <a:t>    une </a:t>
            </a:r>
            <a:r>
              <a:rPr lang="fr-FR" dirty="0">
                <a:ea typeface="SimSun" panose="02010600030101010101" pitchFamily="2" charset="-122"/>
              </a:rPr>
              <a:t>plateforme conviviale et </a:t>
            </a:r>
            <a:r>
              <a:rPr lang="fr-FR" dirty="0" smtClean="0">
                <a:ea typeface="SimSun" panose="02010600030101010101" pitchFamily="2" charset="-122"/>
              </a:rPr>
              <a:t>interactive</a:t>
            </a:r>
          </a:p>
          <a:p>
            <a:pPr algn="just">
              <a:spcAft>
                <a:spcPts val="1000"/>
              </a:spcAft>
            </a:pPr>
            <a:r>
              <a:rPr lang="fr-FR" dirty="0" smtClean="0">
                <a:effectLst/>
                <a:ea typeface="SimSun" panose="02010600030101010101" pitchFamily="2" charset="-122"/>
              </a:rPr>
              <a:t>-</a:t>
            </a:r>
            <a:r>
              <a:rPr lang="fr-FR" dirty="0"/>
              <a:t>Publication régulièrement du contenu </a:t>
            </a:r>
            <a:endParaRPr lang="fr-FR" dirty="0" smtClean="0"/>
          </a:p>
          <a:p>
            <a:pPr algn="just">
              <a:spcAft>
                <a:spcPts val="1000"/>
              </a:spcAft>
            </a:pPr>
            <a:r>
              <a:rPr lang="fr-FR" dirty="0"/>
              <a:t>Intégrer des visuels attrayants des créations pâtissières </a:t>
            </a:r>
            <a:endParaRPr lang="fr-FR" dirty="0">
              <a:effectLst/>
              <a:ea typeface="SimSun" panose="02010600030101010101" pitchFamily="2" charset="-122"/>
            </a:endParaRPr>
          </a:p>
        </p:txBody>
      </p:sp>
      <p:sp>
        <p:nvSpPr>
          <p:cNvPr id="5" name="Rectangle 4"/>
          <p:cNvSpPr/>
          <p:nvPr/>
        </p:nvSpPr>
        <p:spPr>
          <a:xfrm>
            <a:off x="5665939" y="3722025"/>
            <a:ext cx="6096000" cy="2841804"/>
          </a:xfrm>
          <a:prstGeom prst="rect">
            <a:avLst/>
          </a:prstGeom>
          <a:ln w="57150">
            <a:solidFill>
              <a:srgbClr val="FFCCCC"/>
            </a:solidFill>
            <a:prstDash val="solid"/>
          </a:ln>
        </p:spPr>
        <p:txBody>
          <a:bodyPr>
            <a:spAutoFit/>
          </a:bodyPr>
          <a:lstStyle/>
          <a:p>
            <a:pPr algn="r">
              <a:lnSpc>
                <a:spcPct val="150000"/>
              </a:lnSpc>
              <a:spcAft>
                <a:spcPts val="1000"/>
              </a:spcAft>
            </a:pPr>
            <a:r>
              <a:rPr lang="fr-FR" b="1" dirty="0" smtClean="0">
                <a:latin typeface="Times New Roman" panose="02020603050405020304" pitchFamily="18" charset="0"/>
                <a:ea typeface="SimSun" panose="02010600030101010101" pitchFamily="2" charset="-122"/>
              </a:rPr>
              <a:t>Facebook:</a:t>
            </a:r>
            <a:endParaRPr lang="fr-FR" dirty="0">
              <a:latin typeface="Times New Roman" panose="02020603050405020304" pitchFamily="18" charset="0"/>
              <a:ea typeface="SimSun" panose="02010600030101010101" pitchFamily="2" charset="-122"/>
            </a:endParaRPr>
          </a:p>
          <a:p>
            <a:pPr>
              <a:lnSpc>
                <a:spcPct val="150000"/>
              </a:lnSpc>
              <a:spcAft>
                <a:spcPts val="1000"/>
              </a:spcAft>
            </a:pPr>
            <a:r>
              <a:rPr lang="fr-FR" dirty="0">
                <a:latin typeface="Times New Roman" panose="02020603050405020304" pitchFamily="18" charset="0"/>
                <a:ea typeface="SimSun" panose="02010600030101010101" pitchFamily="2" charset="-122"/>
              </a:rPr>
              <a:t>   - </a:t>
            </a:r>
            <a:r>
              <a:rPr lang="fr-FR" dirty="0" smtClean="0">
                <a:latin typeface="Times New Roman" panose="02020603050405020304" pitchFamily="18" charset="0"/>
                <a:ea typeface="SimSun" panose="02010600030101010101" pitchFamily="2" charset="-122"/>
              </a:rPr>
              <a:t>Publication </a:t>
            </a:r>
            <a:r>
              <a:rPr lang="fr-FR" dirty="0">
                <a:latin typeface="Times New Roman" panose="02020603050405020304" pitchFamily="18" charset="0"/>
                <a:ea typeface="SimSun" panose="02010600030101010101" pitchFamily="2" charset="-122"/>
              </a:rPr>
              <a:t>régulièrement du contenu engageant, des vidéos de recettes, des photos attrayantes des  produits, </a:t>
            </a:r>
            <a:endParaRPr lang="fr-FR" dirty="0" smtClean="0">
              <a:latin typeface="Times New Roman" panose="02020603050405020304" pitchFamily="18" charset="0"/>
              <a:ea typeface="SimSun" panose="02010600030101010101" pitchFamily="2" charset="-122"/>
            </a:endParaRPr>
          </a:p>
          <a:p>
            <a:pPr>
              <a:lnSpc>
                <a:spcPct val="150000"/>
              </a:lnSpc>
              <a:spcAft>
                <a:spcPts val="1000"/>
              </a:spcAft>
            </a:pPr>
            <a:r>
              <a:rPr lang="fr-FR" dirty="0" smtClean="0">
                <a:latin typeface="Times New Roman" panose="02020603050405020304" pitchFamily="18" charset="0"/>
                <a:ea typeface="SimSun" panose="02010600030101010101" pitchFamily="2" charset="-122"/>
              </a:rPr>
              <a:t>- </a:t>
            </a:r>
            <a:r>
              <a:rPr lang="fr-FR" dirty="0">
                <a:latin typeface="Times New Roman" panose="02020603050405020304" pitchFamily="18" charset="0"/>
                <a:ea typeface="SimSun" panose="02010600030101010101" pitchFamily="2" charset="-122"/>
              </a:rPr>
              <a:t>Encourager l'interaction : Organisation des concours, des sondages ou des événements en ligne pour engager l’audience et recueillir des avis sur les produits.</a:t>
            </a:r>
            <a:endParaRPr lang="fr-FR"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431984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07286" y="2304788"/>
            <a:ext cx="6400800" cy="2642992"/>
          </a:xfrm>
          <a:prstGeom prst="rect">
            <a:avLst/>
          </a:prstGeom>
          <a:solidFill>
            <a:srgbClr val="FFCCCC"/>
          </a:solidFill>
          <a:ln>
            <a:solidFill>
              <a:srgbClr val="FF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p:cNvSpPr/>
          <p:nvPr/>
        </p:nvSpPr>
        <p:spPr>
          <a:xfrm>
            <a:off x="106058" y="607250"/>
            <a:ext cx="2560316" cy="738664"/>
          </a:xfrm>
          <a:prstGeom prst="rect">
            <a:avLst/>
          </a:prstGeom>
          <a:solidFill>
            <a:schemeClr val="bg2">
              <a:lumMod val="50000"/>
            </a:schemeClr>
          </a:solidFill>
        </p:spPr>
        <p:txBody>
          <a:bodyPr wrap="none">
            <a:spAutoFit/>
          </a:bodyPr>
          <a:lstStyle/>
          <a:p>
            <a:pPr algn="just">
              <a:lnSpc>
                <a:spcPct val="150000"/>
              </a:lnSpc>
              <a:spcAft>
                <a:spcPts val="1000"/>
              </a:spcAft>
            </a:pPr>
            <a:r>
              <a:rPr lang="fr-FR" sz="2800" b="1" dirty="0" smtClean="0">
                <a:solidFill>
                  <a:srgbClr val="FF99FF"/>
                </a:solidFill>
                <a:latin typeface="Tw Cen MT Condensed Extra Bold" panose="020B0803020202020204" pitchFamily="34" charset="0"/>
                <a:ea typeface="SimSun" panose="02010600030101010101" pitchFamily="2" charset="-122"/>
              </a:rPr>
              <a:t>Après l’Audit </a:t>
            </a:r>
            <a:r>
              <a:rPr lang="fr-FR" sz="2800" b="1" dirty="0">
                <a:solidFill>
                  <a:srgbClr val="FF99FF"/>
                </a:solidFill>
                <a:latin typeface="Tw Cen MT Condensed Extra Bold" panose="020B0803020202020204" pitchFamily="34" charset="0"/>
                <a:ea typeface="SimSun" panose="02010600030101010101" pitchFamily="2" charset="-122"/>
              </a:rPr>
              <a:t>SEO</a:t>
            </a:r>
            <a:endParaRPr lang="fr-FR" sz="1600" b="1" dirty="0">
              <a:solidFill>
                <a:srgbClr val="FF99FF"/>
              </a:solidFill>
              <a:effectLst/>
              <a:latin typeface="Tw Cen MT Condensed Extra Bold" panose="020B0803020202020204" pitchFamily="34" charset="0"/>
              <a:ea typeface="SimSun" panose="02010600030101010101" pitchFamily="2" charset="-122"/>
            </a:endParaRPr>
          </a:p>
        </p:txBody>
      </p:sp>
      <p:sp>
        <p:nvSpPr>
          <p:cNvPr id="4" name="Rectangle 3"/>
          <p:cNvSpPr/>
          <p:nvPr/>
        </p:nvSpPr>
        <p:spPr>
          <a:xfrm>
            <a:off x="467640" y="1647876"/>
            <a:ext cx="6271364" cy="1605568"/>
          </a:xfrm>
          <a:prstGeom prst="rect">
            <a:avLst/>
          </a:prstGeom>
          <a:noFill/>
          <a:ln w="57150">
            <a:solidFill>
              <a:srgbClr val="FFCCCC"/>
            </a:solidFill>
          </a:ln>
        </p:spPr>
        <p:txBody>
          <a:bodyPr wrap="square">
            <a:spAutoFit/>
          </a:bodyPr>
          <a:lstStyle/>
          <a:p>
            <a:pPr algn="just">
              <a:spcAft>
                <a:spcPts val="1000"/>
              </a:spcAft>
            </a:pPr>
            <a:r>
              <a:rPr lang="fr-FR" b="1" dirty="0">
                <a:latin typeface="Times New Roman" panose="02020603050405020304" pitchFamily="18" charset="0"/>
                <a:ea typeface="SimSun" panose="02010600030101010101" pitchFamily="2" charset="-122"/>
              </a:rPr>
              <a:t>Stratégie de Contenu :</a:t>
            </a:r>
            <a:endParaRPr lang="fr-FR" dirty="0">
              <a:latin typeface="Times New Roman" panose="02020603050405020304" pitchFamily="18" charset="0"/>
              <a:ea typeface="SimSun" panose="02010600030101010101" pitchFamily="2" charset="-122"/>
            </a:endParaRPr>
          </a:p>
          <a:p>
            <a:pPr algn="just">
              <a:spcAft>
                <a:spcPts val="1000"/>
              </a:spcAft>
            </a:pPr>
            <a:r>
              <a:rPr lang="fr-FR" dirty="0">
                <a:latin typeface="Times New Roman" panose="02020603050405020304" pitchFamily="18" charset="0"/>
                <a:ea typeface="SimSun" panose="02010600030101010101" pitchFamily="2" charset="-122"/>
              </a:rPr>
              <a:t>   - Création d’un contenu riche et pertinent : Partage des articles, des vidéos de qualité sur les recettes, les coulisses de la fabrication de vos gâteaux, et des conseils de décoration. Cela renforcera la crédibilité et votre autorité dans le domaine</a:t>
            </a:r>
            <a:r>
              <a:rPr lang="fr-FR" dirty="0" smtClean="0">
                <a:latin typeface="Times New Roman" panose="02020603050405020304" pitchFamily="18" charset="0"/>
                <a:ea typeface="SimSun" panose="02010600030101010101" pitchFamily="2" charset="-122"/>
              </a:rPr>
              <a:t>.</a:t>
            </a:r>
            <a:endParaRPr lang="fr-FR" dirty="0">
              <a:latin typeface="Times New Roman" panose="02020603050405020304" pitchFamily="18" charset="0"/>
              <a:ea typeface="SimSun" panose="02010600030101010101" pitchFamily="2" charset="-122"/>
            </a:endParaRPr>
          </a:p>
        </p:txBody>
      </p:sp>
      <p:sp>
        <p:nvSpPr>
          <p:cNvPr id="5" name="Rectangle 4"/>
          <p:cNvSpPr/>
          <p:nvPr/>
        </p:nvSpPr>
        <p:spPr>
          <a:xfrm>
            <a:off x="6037545" y="4462315"/>
            <a:ext cx="5636713" cy="2010807"/>
          </a:xfrm>
          <a:prstGeom prst="rect">
            <a:avLst/>
          </a:prstGeom>
          <a:ln w="57150">
            <a:solidFill>
              <a:srgbClr val="FFCCCC"/>
            </a:solidFill>
          </a:ln>
        </p:spPr>
        <p:txBody>
          <a:bodyPr wrap="square">
            <a:spAutoFit/>
          </a:bodyPr>
          <a:lstStyle/>
          <a:p>
            <a:pPr algn="r">
              <a:spcAft>
                <a:spcPts val="1000"/>
              </a:spcAft>
            </a:pPr>
            <a:r>
              <a:rPr lang="fr-FR" b="1" dirty="0" smtClean="0">
                <a:latin typeface="Times New Roman" panose="02020603050405020304" pitchFamily="18" charset="0"/>
                <a:ea typeface="SimSun" panose="02010600030101010101" pitchFamily="2" charset="-122"/>
              </a:rPr>
              <a:t>Stratégie </a:t>
            </a:r>
            <a:r>
              <a:rPr lang="fr-FR" b="1" dirty="0">
                <a:latin typeface="Times New Roman" panose="02020603050405020304" pitchFamily="18" charset="0"/>
                <a:ea typeface="SimSun" panose="02010600030101010101" pitchFamily="2" charset="-122"/>
              </a:rPr>
              <a:t>de Communication :</a:t>
            </a:r>
            <a:endParaRPr lang="fr-FR" dirty="0">
              <a:latin typeface="Times New Roman" panose="02020603050405020304" pitchFamily="18" charset="0"/>
              <a:ea typeface="SimSun" panose="02010600030101010101" pitchFamily="2" charset="-122"/>
            </a:endParaRPr>
          </a:p>
          <a:p>
            <a:pPr algn="just">
              <a:spcAft>
                <a:spcPts val="1000"/>
              </a:spcAft>
            </a:pPr>
            <a:r>
              <a:rPr lang="fr-FR" dirty="0" smtClean="0">
                <a:latin typeface="Times New Roman" panose="02020603050405020304" pitchFamily="18" charset="0"/>
                <a:ea typeface="SimSun" panose="02010600030101010101" pitchFamily="2" charset="-122"/>
              </a:rPr>
              <a:t>- Répondre </a:t>
            </a:r>
            <a:r>
              <a:rPr lang="fr-FR" dirty="0">
                <a:latin typeface="Times New Roman" panose="02020603050405020304" pitchFamily="18" charset="0"/>
                <a:ea typeface="SimSun" panose="02010600030101010101" pitchFamily="2" charset="-122"/>
              </a:rPr>
              <a:t>rapidement aux commentaires, messages privés et avis des clients sur les réseaux </a:t>
            </a:r>
            <a:r>
              <a:rPr lang="fr-FR" dirty="0" smtClean="0">
                <a:latin typeface="Times New Roman" panose="02020603050405020304" pitchFamily="18" charset="0"/>
                <a:ea typeface="SimSun" panose="02010600030101010101" pitchFamily="2" charset="-122"/>
              </a:rPr>
              <a:t>sociaux</a:t>
            </a:r>
            <a:endParaRPr lang="fr-FR" dirty="0">
              <a:latin typeface="Times New Roman" panose="02020603050405020304" pitchFamily="18" charset="0"/>
              <a:ea typeface="SimSun" panose="02010600030101010101" pitchFamily="2" charset="-122"/>
            </a:endParaRPr>
          </a:p>
          <a:p>
            <a:pPr algn="just">
              <a:spcAft>
                <a:spcPts val="1000"/>
              </a:spcAft>
            </a:pPr>
            <a:r>
              <a:rPr lang="fr-FR" dirty="0">
                <a:latin typeface="Times New Roman" panose="02020603050405020304" pitchFamily="18" charset="0"/>
                <a:ea typeface="SimSun" panose="02010600030101010101" pitchFamily="2" charset="-122"/>
              </a:rPr>
              <a:t>   - Personnalisation des interactions : Interagir de manière personnalisée avec votre audience, en répondant aux questions individuelles et en montrant le côté humain.</a:t>
            </a:r>
            <a:endParaRPr lang="fr-FR"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4222500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668" y="607250"/>
            <a:ext cx="2549096" cy="738664"/>
          </a:xfrm>
          <a:prstGeom prst="rect">
            <a:avLst/>
          </a:prstGeom>
          <a:solidFill>
            <a:schemeClr val="bg2">
              <a:lumMod val="50000"/>
            </a:schemeClr>
          </a:solidFill>
        </p:spPr>
        <p:txBody>
          <a:bodyPr wrap="none">
            <a:spAutoFit/>
          </a:bodyPr>
          <a:lstStyle/>
          <a:p>
            <a:pPr algn="just">
              <a:lnSpc>
                <a:spcPct val="150000"/>
              </a:lnSpc>
              <a:spcAft>
                <a:spcPts val="1000"/>
              </a:spcAft>
            </a:pPr>
            <a:r>
              <a:rPr lang="fr-FR" sz="2800" b="1" dirty="0" smtClean="0">
                <a:solidFill>
                  <a:srgbClr val="FF99FF"/>
                </a:solidFill>
                <a:latin typeface="Tw Cen MT Condensed Extra Bold" panose="020B0803020202020204" pitchFamily="34" charset="0"/>
                <a:ea typeface="SimSun" panose="02010600030101010101" pitchFamily="2" charset="-122"/>
              </a:rPr>
              <a:t>Après l’Audit SEA</a:t>
            </a:r>
            <a:endParaRPr lang="fr-FR" sz="1600" b="1" dirty="0">
              <a:solidFill>
                <a:srgbClr val="FF99FF"/>
              </a:solidFill>
              <a:effectLst/>
              <a:latin typeface="Tw Cen MT Condensed Extra Bold" panose="020B0803020202020204" pitchFamily="34" charset="0"/>
              <a:ea typeface="SimSun" panose="02010600030101010101" pitchFamily="2" charset="-122"/>
            </a:endParaRPr>
          </a:p>
        </p:txBody>
      </p:sp>
      <p:sp>
        <p:nvSpPr>
          <p:cNvPr id="3" name="Rectangle 2"/>
          <p:cNvSpPr/>
          <p:nvPr/>
        </p:nvSpPr>
        <p:spPr>
          <a:xfrm>
            <a:off x="342378" y="1953441"/>
            <a:ext cx="6096000" cy="646331"/>
          </a:xfrm>
          <a:prstGeom prst="rect">
            <a:avLst/>
          </a:prstGeom>
        </p:spPr>
        <p:txBody>
          <a:bodyPr>
            <a:spAutoFit/>
          </a:bodyPr>
          <a:lstStyle/>
          <a:p>
            <a:pPr marL="285750" indent="-285750" algn="just">
              <a:buFont typeface="Wingdings" panose="05000000000000000000" pitchFamily="2" charset="2"/>
              <a:buChar char="Ø"/>
            </a:pPr>
            <a:r>
              <a:rPr lang="fr-FR" dirty="0">
                <a:ea typeface="SimSun" panose="02010600030101010101" pitchFamily="2" charset="-122"/>
              </a:rPr>
              <a:t>Pour une entreprise de pâtisserie comme mon client, une campagne sur le réseau de recherche serait appropriée </a:t>
            </a:r>
            <a:endParaRPr lang="fr-FR" dirty="0"/>
          </a:p>
        </p:txBody>
      </p:sp>
      <p:sp>
        <p:nvSpPr>
          <p:cNvPr id="4" name="Rectangle 3"/>
          <p:cNvSpPr/>
          <p:nvPr/>
        </p:nvSpPr>
        <p:spPr>
          <a:xfrm>
            <a:off x="972855" y="2746369"/>
            <a:ext cx="6096000" cy="3944670"/>
          </a:xfrm>
          <a:prstGeom prst="rect">
            <a:avLst/>
          </a:prstGeom>
          <a:solidFill>
            <a:srgbClr val="FFCCCC"/>
          </a:solidFill>
        </p:spPr>
        <p:txBody>
          <a:bodyPr>
            <a:spAutoFit/>
          </a:bodyPr>
          <a:lstStyle/>
          <a:p>
            <a:pPr algn="just">
              <a:spcAft>
                <a:spcPts val="1000"/>
              </a:spcAft>
            </a:pPr>
            <a:r>
              <a:rPr lang="fr-FR" sz="2400" dirty="0"/>
              <a:t>Meilleurs mots-clés :</a:t>
            </a:r>
            <a:endParaRPr lang="fr-FR" sz="2400" dirty="0" smtClean="0">
              <a:ea typeface="SimSun" panose="02010600030101010101" pitchFamily="2" charset="-122"/>
            </a:endParaRPr>
          </a:p>
          <a:p>
            <a:pPr algn="just">
              <a:spcAft>
                <a:spcPts val="1000"/>
              </a:spcAft>
            </a:pPr>
            <a:r>
              <a:rPr lang="fr-FR" sz="2400" dirty="0" smtClean="0">
                <a:ea typeface="SimSun" panose="02010600030101010101" pitchFamily="2" charset="-122"/>
              </a:rPr>
              <a:t>- </a:t>
            </a:r>
            <a:r>
              <a:rPr lang="fr-FR" sz="2400" dirty="0">
                <a:ea typeface="SimSun" panose="02010600030101010101" pitchFamily="2" charset="-122"/>
              </a:rPr>
              <a:t>"Gâteaux personnalisés Toliara"</a:t>
            </a:r>
          </a:p>
          <a:p>
            <a:pPr algn="just">
              <a:spcAft>
                <a:spcPts val="1000"/>
              </a:spcAft>
            </a:pPr>
            <a:r>
              <a:rPr lang="fr-FR" sz="2400" dirty="0">
                <a:ea typeface="SimSun" panose="02010600030101010101" pitchFamily="2" charset="-122"/>
              </a:rPr>
              <a:t>   - "Cupcakes Toliara"</a:t>
            </a:r>
          </a:p>
          <a:p>
            <a:pPr algn="just">
              <a:spcAft>
                <a:spcPts val="1000"/>
              </a:spcAft>
            </a:pPr>
            <a:r>
              <a:rPr lang="fr-FR" sz="2400" dirty="0">
                <a:ea typeface="SimSun" panose="02010600030101010101" pitchFamily="2" charset="-122"/>
              </a:rPr>
              <a:t>   - "Pâtisseries sur mesure Toliara"</a:t>
            </a:r>
          </a:p>
          <a:p>
            <a:pPr algn="just">
              <a:spcAft>
                <a:spcPts val="1000"/>
              </a:spcAft>
            </a:pPr>
            <a:r>
              <a:rPr lang="fr-FR" sz="2400" dirty="0">
                <a:ea typeface="SimSun" panose="02010600030101010101" pitchFamily="2" charset="-122"/>
              </a:rPr>
              <a:t>   - "Commande de gâteaux d'anniversaire"</a:t>
            </a:r>
          </a:p>
          <a:p>
            <a:pPr algn="just">
              <a:spcAft>
                <a:spcPts val="1000"/>
              </a:spcAft>
            </a:pPr>
            <a:r>
              <a:rPr lang="fr-FR" sz="2400" dirty="0">
                <a:ea typeface="SimSun" panose="02010600030101010101" pitchFamily="2" charset="-122"/>
              </a:rPr>
              <a:t>   - "Pâtisserie en ligne Toliara"</a:t>
            </a:r>
          </a:p>
          <a:p>
            <a:pPr algn="just">
              <a:spcAft>
                <a:spcPts val="1000"/>
              </a:spcAft>
            </a:pPr>
            <a:r>
              <a:rPr lang="fr-FR" sz="2400" dirty="0">
                <a:ea typeface="SimSun" panose="02010600030101010101" pitchFamily="2" charset="-122"/>
              </a:rPr>
              <a:t>   - "Livraison de gâteaux à domicile"</a:t>
            </a:r>
          </a:p>
          <a:p>
            <a:pPr algn="just">
              <a:spcAft>
                <a:spcPts val="1000"/>
              </a:spcAft>
            </a:pPr>
            <a:r>
              <a:rPr lang="fr-FR" sz="2400" dirty="0">
                <a:ea typeface="SimSun" panose="02010600030101010101" pitchFamily="2" charset="-122"/>
              </a:rPr>
              <a:t>   - "Meilleure pâtisserie Toliara"</a:t>
            </a:r>
            <a:endParaRPr lang="fr-FR" sz="2400" dirty="0">
              <a:effectLst/>
              <a:ea typeface="SimSun" panose="02010600030101010101" pitchFamily="2" charset="-122"/>
            </a:endParaRPr>
          </a:p>
        </p:txBody>
      </p:sp>
    </p:spTree>
    <p:extLst>
      <p:ext uri="{BB962C8B-B14F-4D97-AF65-F5344CB8AC3E}">
        <p14:creationId xmlns:p14="http://schemas.microsoft.com/office/powerpoint/2010/main" val="51503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4129088" y="2471738"/>
            <a:ext cx="3829050" cy="1446550"/>
          </a:xfrm>
          <a:prstGeom prst="rect">
            <a:avLst/>
          </a:prstGeom>
          <a:noFill/>
        </p:spPr>
        <p:txBody>
          <a:bodyPr wrap="square" rtlCol="0">
            <a:spAutoFit/>
          </a:bodyPr>
          <a:lstStyle/>
          <a:p>
            <a:r>
              <a:rPr lang="fr-FR" sz="8800" b="1" dirty="0" smtClean="0">
                <a:solidFill>
                  <a:srgbClr val="FFCCCC"/>
                </a:solidFill>
                <a:effectLst>
                  <a:outerShdw blurRad="38100" dist="38100" dir="2700000" algn="tl">
                    <a:srgbClr val="000000">
                      <a:alpha val="43137"/>
                    </a:srgbClr>
                  </a:outerShdw>
                </a:effectLst>
                <a:latin typeface="Showcard Gothic" panose="04020904020102020604" pitchFamily="82" charset="0"/>
              </a:rPr>
              <a:t>MERCI</a:t>
            </a:r>
            <a:endParaRPr lang="fr-FR" sz="8800" b="1" dirty="0">
              <a:solidFill>
                <a:srgbClr val="FFCCCC"/>
              </a:solidFill>
              <a:effectLst>
                <a:outerShdw blurRad="38100" dist="38100" dir="2700000" algn="tl">
                  <a:srgbClr val="000000">
                    <a:alpha val="43137"/>
                  </a:srgbClr>
                </a:outerShdw>
              </a:effectLst>
              <a:latin typeface="Showcard Gothic" panose="04020904020102020604" pitchFamily="82" charset="0"/>
            </a:endParaRPr>
          </a:p>
        </p:txBody>
      </p:sp>
    </p:spTree>
    <p:extLst>
      <p:ext uri="{BB962C8B-B14F-4D97-AF65-F5344CB8AC3E}">
        <p14:creationId xmlns:p14="http://schemas.microsoft.com/office/powerpoint/2010/main" val="3062767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8411" y="250521"/>
            <a:ext cx="11010378" cy="3331923"/>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p:cNvSpPr txBox="1"/>
          <p:nvPr/>
        </p:nvSpPr>
        <p:spPr>
          <a:xfrm>
            <a:off x="4133589" y="400832"/>
            <a:ext cx="5411244" cy="584775"/>
          </a:xfrm>
          <a:prstGeom prst="rect">
            <a:avLst/>
          </a:prstGeom>
          <a:noFill/>
        </p:spPr>
        <p:txBody>
          <a:bodyPr wrap="square" rtlCol="0">
            <a:spAutoFit/>
          </a:bodyPr>
          <a:lstStyle/>
          <a:p>
            <a:r>
              <a:rPr lang="fr-FR" sz="3200" b="1" dirty="0" smtClean="0">
                <a:latin typeface="+mj-lt"/>
              </a:rPr>
              <a:t>QUI NOUS SOMMES ?</a:t>
            </a:r>
            <a:endParaRPr lang="fr-FR" sz="3200" b="1" dirty="0">
              <a:latin typeface="+mj-lt"/>
            </a:endParaRPr>
          </a:p>
        </p:txBody>
      </p:sp>
      <p:sp>
        <p:nvSpPr>
          <p:cNvPr id="5" name="Rectangle 4"/>
          <p:cNvSpPr/>
          <p:nvPr/>
        </p:nvSpPr>
        <p:spPr>
          <a:xfrm>
            <a:off x="589769" y="4515913"/>
            <a:ext cx="4399350" cy="1456809"/>
          </a:xfrm>
          <a:prstGeom prst="rect">
            <a:avLst/>
          </a:prstGeom>
        </p:spPr>
        <p:txBody>
          <a:bodyPr wrap="square">
            <a:spAutoFit/>
          </a:bodyPr>
          <a:lstStyle/>
          <a:p>
            <a:pPr algn="just">
              <a:spcAft>
                <a:spcPts val="1000"/>
              </a:spcAft>
            </a:pPr>
            <a:r>
              <a:rPr lang="fr-FR" sz="2400" dirty="0" err="1">
                <a:ea typeface="SimSun" panose="02010600030101010101" pitchFamily="2" charset="-122"/>
              </a:rPr>
              <a:t>Tantely</a:t>
            </a:r>
            <a:r>
              <a:rPr lang="fr-FR" sz="2400" dirty="0">
                <a:ea typeface="SimSun" panose="02010600030101010101" pitchFamily="2" charset="-122"/>
              </a:rPr>
              <a:t> </a:t>
            </a:r>
            <a:r>
              <a:rPr lang="fr-FR" sz="2400" dirty="0" smtClean="0">
                <a:ea typeface="SimSun" panose="02010600030101010101" pitchFamily="2" charset="-122"/>
              </a:rPr>
              <a:t>RAFARANIARIVELO</a:t>
            </a:r>
            <a:endParaRPr lang="fr-FR" sz="2400" b="1" dirty="0" smtClean="0">
              <a:effectLst/>
              <a:ea typeface="SimSun" panose="02010600030101010101" pitchFamily="2" charset="-122"/>
            </a:endParaRPr>
          </a:p>
          <a:p>
            <a:pPr algn="just">
              <a:spcAft>
                <a:spcPts val="1000"/>
              </a:spcAft>
            </a:pPr>
            <a:r>
              <a:rPr lang="fr-FR" sz="2400" b="1" dirty="0" smtClean="0">
                <a:effectLst/>
                <a:ea typeface="SimSun" panose="02010600030101010101" pitchFamily="2" charset="-122"/>
              </a:rPr>
              <a:t>Directeur de </a:t>
            </a:r>
            <a:r>
              <a:rPr lang="fr-FR" sz="2400" b="1" dirty="0" smtClean="0">
                <a:effectLst/>
                <a:ea typeface="SimSun" panose="02010600030101010101" pitchFamily="2" charset="-122"/>
              </a:rPr>
              <a:t>Projet</a:t>
            </a:r>
          </a:p>
          <a:p>
            <a:pPr algn="just">
              <a:spcAft>
                <a:spcPts val="1000"/>
              </a:spcAft>
            </a:pPr>
            <a:r>
              <a:rPr lang="fr-FR" sz="2400" b="1" dirty="0" smtClean="0">
                <a:ea typeface="SimSun" panose="02010600030101010101" pitchFamily="2" charset="-122"/>
              </a:rPr>
              <a:t>Gestionnaire </a:t>
            </a:r>
            <a:r>
              <a:rPr lang="fr-FR" sz="2400" b="1" dirty="0">
                <a:ea typeface="SimSun" panose="02010600030101010101" pitchFamily="2" charset="-122"/>
              </a:rPr>
              <a:t>de Projet</a:t>
            </a:r>
            <a:endParaRPr lang="fr-FR" sz="2400" dirty="0" smtClean="0">
              <a:effectLst/>
              <a:ea typeface="SimSun" panose="02010600030101010101" pitchFamily="2" charset="-122"/>
            </a:endParaRPr>
          </a:p>
        </p:txBody>
      </p:sp>
      <p:sp>
        <p:nvSpPr>
          <p:cNvPr id="6" name="Rectangle 5"/>
          <p:cNvSpPr/>
          <p:nvPr/>
        </p:nvSpPr>
        <p:spPr>
          <a:xfrm>
            <a:off x="4901851" y="4430815"/>
            <a:ext cx="4179519" cy="959237"/>
          </a:xfrm>
          <a:prstGeom prst="rect">
            <a:avLst/>
          </a:prstGeom>
        </p:spPr>
        <p:txBody>
          <a:bodyPr wrap="square">
            <a:spAutoFit/>
          </a:bodyPr>
          <a:lstStyle/>
          <a:p>
            <a:pPr algn="just">
              <a:spcAft>
                <a:spcPts val="1000"/>
              </a:spcAft>
            </a:pPr>
            <a:r>
              <a:rPr lang="fr-FR" sz="2400" b="1" dirty="0" smtClean="0">
                <a:effectLst/>
                <a:ea typeface="SimSun" panose="02010600030101010101" pitchFamily="2" charset="-122"/>
              </a:rPr>
              <a:t>  </a:t>
            </a:r>
            <a:r>
              <a:rPr lang="fr-FR" sz="2400" dirty="0" err="1">
                <a:ea typeface="SimSun" panose="02010600030101010101" pitchFamily="2" charset="-122"/>
              </a:rPr>
              <a:t>Sitraka</a:t>
            </a:r>
            <a:r>
              <a:rPr lang="fr-FR" sz="2400" dirty="0">
                <a:ea typeface="SimSun" panose="02010600030101010101" pitchFamily="2" charset="-122"/>
              </a:rPr>
              <a:t> </a:t>
            </a:r>
            <a:r>
              <a:rPr lang="fr-FR" sz="2400" dirty="0" smtClean="0">
                <a:ea typeface="SimSun" panose="02010600030101010101" pitchFamily="2" charset="-122"/>
              </a:rPr>
              <a:t>RANDRIA</a:t>
            </a:r>
            <a:endParaRPr lang="fr-FR" sz="2400" b="1" dirty="0" smtClean="0">
              <a:effectLst/>
              <a:ea typeface="SimSun" panose="02010600030101010101" pitchFamily="2" charset="-122"/>
            </a:endParaRPr>
          </a:p>
          <a:p>
            <a:pPr algn="just">
              <a:spcAft>
                <a:spcPts val="1000"/>
              </a:spcAft>
            </a:pPr>
            <a:r>
              <a:rPr lang="fr-FR" sz="2400" b="1" dirty="0" smtClean="0">
                <a:effectLst/>
                <a:ea typeface="SimSun" panose="02010600030101010101" pitchFamily="2" charset="-122"/>
              </a:rPr>
              <a:t> Cheffe Créative</a:t>
            </a:r>
            <a:endParaRPr lang="fr-FR" dirty="0" smtClean="0">
              <a:effectLst/>
              <a:ea typeface="SimSun" panose="02010600030101010101" pitchFamily="2" charset="-122"/>
            </a:endParaRPr>
          </a:p>
        </p:txBody>
      </p:sp>
      <p:sp>
        <p:nvSpPr>
          <p:cNvPr id="7" name="Rectangle 6"/>
          <p:cNvSpPr/>
          <p:nvPr/>
        </p:nvSpPr>
        <p:spPr>
          <a:xfrm>
            <a:off x="8208721" y="4434444"/>
            <a:ext cx="4342357" cy="959237"/>
          </a:xfrm>
          <a:prstGeom prst="rect">
            <a:avLst/>
          </a:prstGeom>
        </p:spPr>
        <p:txBody>
          <a:bodyPr wrap="square">
            <a:spAutoFit/>
          </a:bodyPr>
          <a:lstStyle/>
          <a:p>
            <a:pPr algn="just">
              <a:spcAft>
                <a:spcPts val="1000"/>
              </a:spcAft>
            </a:pPr>
            <a:r>
              <a:rPr lang="fr-FR" sz="2400" dirty="0" err="1" smtClean="0">
                <a:effectLst/>
                <a:ea typeface="SimSun" panose="02010600030101010101" pitchFamily="2" charset="-122"/>
              </a:rPr>
              <a:t>Fanomezana</a:t>
            </a:r>
            <a:r>
              <a:rPr lang="fr-FR" sz="2400" dirty="0" smtClean="0">
                <a:effectLst/>
                <a:ea typeface="SimSun" panose="02010600030101010101" pitchFamily="2" charset="-122"/>
              </a:rPr>
              <a:t> RAKOTONDRAINY</a:t>
            </a:r>
          </a:p>
          <a:p>
            <a:pPr algn="just">
              <a:spcAft>
                <a:spcPts val="1000"/>
              </a:spcAft>
            </a:pPr>
            <a:r>
              <a:rPr lang="fr-FR" sz="2400" b="1" dirty="0">
                <a:ea typeface="SimSun" panose="02010600030101010101" pitchFamily="2" charset="-122"/>
              </a:rPr>
              <a:t>Stratège </a:t>
            </a:r>
            <a:r>
              <a:rPr lang="fr-FR" sz="2400" b="1" dirty="0" smtClean="0">
                <a:ea typeface="SimSun" panose="02010600030101010101" pitchFamily="2" charset="-122"/>
              </a:rPr>
              <a:t>Marketing</a:t>
            </a:r>
            <a:endParaRPr lang="fr-FR" sz="2400" dirty="0">
              <a:ea typeface="SimSun" panose="02010600030101010101" pitchFamily="2" charset="-122"/>
            </a:endParaRPr>
          </a:p>
        </p:txBody>
      </p:sp>
      <p:pic>
        <p:nvPicPr>
          <p:cNvPr id="1028" name="Picture 4" descr="Aucune description de photo disponibl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016" b="26652"/>
          <a:stretch/>
        </p:blipFill>
        <p:spPr bwMode="auto">
          <a:xfrm>
            <a:off x="8912109" y="2561851"/>
            <a:ext cx="1495080" cy="159426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ucune description de photo disponibl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9601"/>
          <a:stretch/>
        </p:blipFill>
        <p:spPr bwMode="auto">
          <a:xfrm>
            <a:off x="5198682" y="2556434"/>
            <a:ext cx="1503456" cy="167481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ucune description de photo disponible."/>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9433"/>
          <a:stretch/>
        </p:blipFill>
        <p:spPr bwMode="auto">
          <a:xfrm>
            <a:off x="979551" y="2604736"/>
            <a:ext cx="1387072" cy="167496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299921" y="1403008"/>
            <a:ext cx="3316934" cy="523220"/>
          </a:xfrm>
          <a:prstGeom prst="rect">
            <a:avLst/>
          </a:prstGeom>
        </p:spPr>
        <p:txBody>
          <a:bodyPr wrap="none">
            <a:spAutoFit/>
          </a:bodyPr>
          <a:lstStyle/>
          <a:p>
            <a:r>
              <a:rPr lang="fr-FR" sz="2800" dirty="0" err="1">
                <a:latin typeface="Bauhaus 93" panose="04030905020B02020C02" pitchFamily="82" charset="0"/>
                <a:ea typeface="SimSun" panose="02010600030101010101" pitchFamily="2" charset="-122"/>
              </a:rPr>
              <a:t>StratégiX</a:t>
            </a:r>
            <a:r>
              <a:rPr lang="fr-FR" sz="2800" dirty="0">
                <a:latin typeface="Bauhaus 93" panose="04030905020B02020C02" pitchFamily="82" charset="0"/>
                <a:ea typeface="SimSun" panose="02010600030101010101" pitchFamily="2" charset="-122"/>
              </a:rPr>
              <a:t> Marketing</a:t>
            </a:r>
            <a:endParaRPr lang="fr-FR" sz="2800" dirty="0">
              <a:latin typeface="Bauhaus 93" panose="04030905020B02020C02" pitchFamily="82" charset="0"/>
            </a:endParaRPr>
          </a:p>
        </p:txBody>
      </p:sp>
    </p:spTree>
    <p:extLst>
      <p:ext uri="{BB962C8B-B14F-4D97-AF65-F5344CB8AC3E}">
        <p14:creationId xmlns:p14="http://schemas.microsoft.com/office/powerpoint/2010/main" val="1706611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animEffect transition="in" filter="fade">
                                      <p:cBhvr>
                                        <p:cTn id="7" dur="1000"/>
                                        <p:tgtEl>
                                          <p:spTgt spid="1032"/>
                                        </p:tgtEl>
                                      </p:cBhvr>
                                    </p:animEffect>
                                    <p:anim calcmode="lin" valueType="num">
                                      <p:cBhvr>
                                        <p:cTn id="8" dur="1000" fill="hold"/>
                                        <p:tgtEl>
                                          <p:spTgt spid="1032"/>
                                        </p:tgtEl>
                                        <p:attrNameLst>
                                          <p:attrName>ppt_x</p:attrName>
                                        </p:attrNameLst>
                                      </p:cBhvr>
                                      <p:tavLst>
                                        <p:tav tm="0">
                                          <p:val>
                                            <p:strVal val="#ppt_x"/>
                                          </p:val>
                                        </p:tav>
                                        <p:tav tm="100000">
                                          <p:val>
                                            <p:strVal val="#ppt_x"/>
                                          </p:val>
                                        </p:tav>
                                      </p:tavLst>
                                    </p:anim>
                                    <p:anim calcmode="lin" valueType="num">
                                      <p:cBhvr>
                                        <p:cTn id="9" dur="1000" fill="hold"/>
                                        <p:tgtEl>
                                          <p:spTgt spid="103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30"/>
                                        </p:tgtEl>
                                        <p:attrNameLst>
                                          <p:attrName>style.visibility</p:attrName>
                                        </p:attrNameLst>
                                      </p:cBhvr>
                                      <p:to>
                                        <p:strVal val="visible"/>
                                      </p:to>
                                    </p:set>
                                    <p:animEffect transition="in" filter="fade">
                                      <p:cBhvr>
                                        <p:cTn id="19" dur="1000"/>
                                        <p:tgtEl>
                                          <p:spTgt spid="1030"/>
                                        </p:tgtEl>
                                      </p:cBhvr>
                                    </p:animEffect>
                                    <p:anim calcmode="lin" valueType="num">
                                      <p:cBhvr>
                                        <p:cTn id="20" dur="1000" fill="hold"/>
                                        <p:tgtEl>
                                          <p:spTgt spid="1030"/>
                                        </p:tgtEl>
                                        <p:attrNameLst>
                                          <p:attrName>ppt_x</p:attrName>
                                        </p:attrNameLst>
                                      </p:cBhvr>
                                      <p:tavLst>
                                        <p:tav tm="0">
                                          <p:val>
                                            <p:strVal val="#ppt_x"/>
                                          </p:val>
                                        </p:tav>
                                        <p:tav tm="100000">
                                          <p:val>
                                            <p:strVal val="#ppt_x"/>
                                          </p:val>
                                        </p:tav>
                                      </p:tavLst>
                                    </p:anim>
                                    <p:anim calcmode="lin" valueType="num">
                                      <p:cBhvr>
                                        <p:cTn id="21" dur="1000" fill="hold"/>
                                        <p:tgtEl>
                                          <p:spTgt spid="103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028"/>
                                        </p:tgtEl>
                                        <p:attrNameLst>
                                          <p:attrName>style.visibility</p:attrName>
                                        </p:attrNameLst>
                                      </p:cBhvr>
                                      <p:to>
                                        <p:strVal val="visible"/>
                                      </p:to>
                                    </p:set>
                                    <p:animEffect transition="in" filter="fade">
                                      <p:cBhvr>
                                        <p:cTn id="31" dur="1000"/>
                                        <p:tgtEl>
                                          <p:spTgt spid="1028"/>
                                        </p:tgtEl>
                                      </p:cBhvr>
                                    </p:animEffect>
                                    <p:anim calcmode="lin" valueType="num">
                                      <p:cBhvr>
                                        <p:cTn id="32" dur="1000" fill="hold"/>
                                        <p:tgtEl>
                                          <p:spTgt spid="1028"/>
                                        </p:tgtEl>
                                        <p:attrNameLst>
                                          <p:attrName>ppt_x</p:attrName>
                                        </p:attrNameLst>
                                      </p:cBhvr>
                                      <p:tavLst>
                                        <p:tav tm="0">
                                          <p:val>
                                            <p:strVal val="#ppt_x"/>
                                          </p:val>
                                        </p:tav>
                                        <p:tav tm="100000">
                                          <p:val>
                                            <p:strVal val="#ppt_x"/>
                                          </p:val>
                                        </p:tav>
                                      </p:tavLst>
                                    </p:anim>
                                    <p:anim calcmode="lin" valueType="num">
                                      <p:cBhvr>
                                        <p:cTn id="33" dur="1000" fill="hold"/>
                                        <p:tgtEl>
                                          <p:spTgt spid="1028"/>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1000"/>
                                        <p:tgtEl>
                                          <p:spTgt spid="7"/>
                                        </p:tgtEl>
                                      </p:cBhvr>
                                    </p:animEffect>
                                    <p:anim calcmode="lin" valueType="num">
                                      <p:cBhvr>
                                        <p:cTn id="37" dur="1000" fill="hold"/>
                                        <p:tgtEl>
                                          <p:spTgt spid="7"/>
                                        </p:tgtEl>
                                        <p:attrNameLst>
                                          <p:attrName>ppt_x</p:attrName>
                                        </p:attrNameLst>
                                      </p:cBhvr>
                                      <p:tavLst>
                                        <p:tav tm="0">
                                          <p:val>
                                            <p:strVal val="#ppt_x"/>
                                          </p:val>
                                        </p:tav>
                                        <p:tav tm="100000">
                                          <p:val>
                                            <p:strVal val="#ppt_x"/>
                                          </p:val>
                                        </p:tav>
                                      </p:tavLst>
                                    </p:anim>
                                    <p:anim calcmode="lin" valueType="num">
                                      <p:cBhvr>
                                        <p:cTn id="3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523" y="1372383"/>
            <a:ext cx="1684751" cy="1770868"/>
          </a:xfrm>
          <a:prstGeom prst="rect">
            <a:avLst/>
          </a:prstGeom>
        </p:spPr>
      </p:pic>
      <p:sp>
        <p:nvSpPr>
          <p:cNvPr id="3" name="Rectangle 2"/>
          <p:cNvSpPr/>
          <p:nvPr/>
        </p:nvSpPr>
        <p:spPr>
          <a:xfrm>
            <a:off x="922810" y="2931183"/>
            <a:ext cx="776495" cy="369332"/>
          </a:xfrm>
          <a:prstGeom prst="rect">
            <a:avLst/>
          </a:prstGeom>
        </p:spPr>
        <p:txBody>
          <a:bodyPr wrap="none">
            <a:spAutoFit/>
          </a:bodyPr>
          <a:lstStyle/>
          <a:p>
            <a:r>
              <a:rPr lang="fr-FR" dirty="0">
                <a:ea typeface="SimSun" panose="02010600030101010101" pitchFamily="2" charset="-122"/>
              </a:rPr>
              <a:t>Teams</a:t>
            </a:r>
            <a:endParaRPr lang="fr-FR" dirty="0"/>
          </a:p>
        </p:txBody>
      </p:sp>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1264" y="3709128"/>
            <a:ext cx="969854" cy="770498"/>
          </a:xfrm>
          <a:prstGeom prst="rect">
            <a:avLst/>
          </a:prstGeom>
        </p:spPr>
      </p:pic>
      <p:sp>
        <p:nvSpPr>
          <p:cNvPr id="5" name="Rectangle 4"/>
          <p:cNvSpPr/>
          <p:nvPr/>
        </p:nvSpPr>
        <p:spPr>
          <a:xfrm>
            <a:off x="828819" y="4609671"/>
            <a:ext cx="939424" cy="369332"/>
          </a:xfrm>
          <a:prstGeom prst="rect">
            <a:avLst/>
          </a:prstGeom>
        </p:spPr>
        <p:txBody>
          <a:bodyPr wrap="none">
            <a:spAutoFit/>
          </a:bodyPr>
          <a:lstStyle/>
          <a:p>
            <a:r>
              <a:rPr lang="fr-FR" dirty="0">
                <a:ea typeface="SimSun" panose="02010600030101010101" pitchFamily="2" charset="-122"/>
              </a:rPr>
              <a:t>Discord </a:t>
            </a:r>
            <a:endParaRPr lang="fr-FR" dirty="0"/>
          </a:p>
        </p:txBody>
      </p:sp>
      <p:sp>
        <p:nvSpPr>
          <p:cNvPr id="6" name="Rectangle 5"/>
          <p:cNvSpPr/>
          <p:nvPr/>
        </p:nvSpPr>
        <p:spPr>
          <a:xfrm>
            <a:off x="480329" y="6213003"/>
            <a:ext cx="1461041" cy="369332"/>
          </a:xfrm>
          <a:prstGeom prst="rect">
            <a:avLst/>
          </a:prstGeom>
        </p:spPr>
        <p:txBody>
          <a:bodyPr wrap="none">
            <a:spAutoFit/>
          </a:bodyPr>
          <a:lstStyle/>
          <a:p>
            <a:r>
              <a:rPr lang="fr-FR" dirty="0">
                <a:ea typeface="SimSun" panose="02010600030101010101" pitchFamily="2" charset="-122"/>
              </a:rPr>
              <a:t>Google </a:t>
            </a:r>
            <a:r>
              <a:rPr lang="fr-FR" dirty="0" err="1">
                <a:ea typeface="SimSun" panose="02010600030101010101" pitchFamily="2" charset="-122"/>
              </a:rPr>
              <a:t>Meet</a:t>
            </a:r>
            <a:r>
              <a:rPr lang="fr-FR" dirty="0">
                <a:ea typeface="SimSun" panose="02010600030101010101" pitchFamily="2" charset="-122"/>
              </a:rPr>
              <a:t> </a:t>
            </a:r>
            <a:endParaRPr lang="fr-FR" dirty="0"/>
          </a:p>
        </p:txBody>
      </p:sp>
      <p:pic>
        <p:nvPicPr>
          <p:cNvPr id="7" name="Image 6"/>
          <p:cNvPicPr>
            <a:picLocks noChangeAspect="1"/>
          </p:cNvPicPr>
          <p:nvPr/>
        </p:nvPicPr>
        <p:blipFill rotWithShape="1">
          <a:blip r:embed="rId4">
            <a:extLst>
              <a:ext uri="{28A0092B-C50C-407E-A947-70E740481C1C}">
                <a14:useLocalDpi xmlns:a14="http://schemas.microsoft.com/office/drawing/2010/main" val="0"/>
              </a:ext>
            </a:extLst>
          </a:blip>
          <a:srcRect b="36229"/>
          <a:stretch/>
        </p:blipFill>
        <p:spPr>
          <a:xfrm>
            <a:off x="552645" y="5253977"/>
            <a:ext cx="1351311" cy="905802"/>
          </a:xfrm>
          <a:prstGeom prst="rect">
            <a:avLst/>
          </a:prstGeom>
        </p:spPr>
      </p:pic>
      <p:sp>
        <p:nvSpPr>
          <p:cNvPr id="8" name="Rectangle 7"/>
          <p:cNvSpPr/>
          <p:nvPr/>
        </p:nvSpPr>
        <p:spPr>
          <a:xfrm>
            <a:off x="2887290" y="3532433"/>
            <a:ext cx="755656" cy="369332"/>
          </a:xfrm>
          <a:prstGeom prst="rect">
            <a:avLst/>
          </a:prstGeom>
        </p:spPr>
        <p:txBody>
          <a:bodyPr wrap="none">
            <a:spAutoFit/>
          </a:bodyPr>
          <a:lstStyle/>
          <a:p>
            <a:r>
              <a:rPr lang="fr-FR" dirty="0" err="1">
                <a:ea typeface="SimSun" panose="02010600030101010101" pitchFamily="2" charset="-122"/>
              </a:rPr>
              <a:t>Trello</a:t>
            </a:r>
            <a:r>
              <a:rPr lang="fr-FR" dirty="0">
                <a:ea typeface="SimSun" panose="02010600030101010101" pitchFamily="2" charset="-122"/>
              </a:rPr>
              <a:t> </a:t>
            </a:r>
            <a:endParaRPr lang="fr-FR" dirty="0"/>
          </a:p>
        </p:txBody>
      </p:sp>
      <p:pic>
        <p:nvPicPr>
          <p:cNvPr id="9" name="Image 8"/>
          <p:cNvPicPr>
            <a:picLocks noChangeAspect="1"/>
          </p:cNvPicPr>
          <p:nvPr/>
        </p:nvPicPr>
        <p:blipFill rotWithShape="1">
          <a:blip r:embed="rId5" cstate="print">
            <a:extLst>
              <a:ext uri="{28A0092B-C50C-407E-A947-70E740481C1C}">
                <a14:useLocalDpi xmlns:a14="http://schemas.microsoft.com/office/drawing/2010/main" val="0"/>
              </a:ext>
            </a:extLst>
          </a:blip>
          <a:srcRect l="36487" r="36554" b="53153"/>
          <a:stretch/>
        </p:blipFill>
        <p:spPr>
          <a:xfrm>
            <a:off x="2843408" y="2705621"/>
            <a:ext cx="901874" cy="881532"/>
          </a:xfrm>
          <a:prstGeom prst="rect">
            <a:avLst/>
          </a:prstGeom>
        </p:spPr>
      </p:pic>
      <p:sp>
        <p:nvSpPr>
          <p:cNvPr id="10" name="Rectangle 9"/>
          <p:cNvSpPr/>
          <p:nvPr/>
        </p:nvSpPr>
        <p:spPr>
          <a:xfrm>
            <a:off x="111099" y="1152487"/>
            <a:ext cx="2597955" cy="369332"/>
          </a:xfrm>
          <a:prstGeom prst="rect">
            <a:avLst/>
          </a:prstGeom>
        </p:spPr>
        <p:txBody>
          <a:bodyPr wrap="none">
            <a:spAutoFit/>
          </a:bodyPr>
          <a:lstStyle/>
          <a:p>
            <a:r>
              <a:rPr lang="fr-FR" dirty="0">
                <a:latin typeface="Arial Rounded MT Bold" panose="020F0704030504030204" pitchFamily="34" charset="0"/>
                <a:ea typeface="SimSun" panose="02010600030101010101" pitchFamily="2" charset="-122"/>
              </a:rPr>
              <a:t>LA COMMUNICATION</a:t>
            </a:r>
            <a:endParaRPr lang="fr-FR" dirty="0">
              <a:latin typeface="Arial Rounded MT Bold" panose="020F0704030504030204" pitchFamily="34" charset="0"/>
            </a:endParaRPr>
          </a:p>
        </p:txBody>
      </p:sp>
      <p:sp>
        <p:nvSpPr>
          <p:cNvPr id="11" name="Rectangle 10"/>
          <p:cNvSpPr/>
          <p:nvPr/>
        </p:nvSpPr>
        <p:spPr>
          <a:xfrm>
            <a:off x="2419351" y="2217200"/>
            <a:ext cx="2985304" cy="369332"/>
          </a:xfrm>
          <a:prstGeom prst="rect">
            <a:avLst/>
          </a:prstGeom>
        </p:spPr>
        <p:txBody>
          <a:bodyPr wrap="none">
            <a:spAutoFit/>
          </a:bodyPr>
          <a:lstStyle/>
          <a:p>
            <a:r>
              <a:rPr lang="fr-FR" dirty="0">
                <a:latin typeface="Arial Rounded MT Bold" panose="020F0704030504030204" pitchFamily="34" charset="0"/>
                <a:ea typeface="SimSun" panose="02010600030101010101" pitchFamily="2" charset="-122"/>
              </a:rPr>
              <a:t>LA GESTION DE PROJET</a:t>
            </a:r>
            <a:endParaRPr lang="fr-FR" dirty="0">
              <a:latin typeface="Arial Rounded MT Bold" panose="020F0704030504030204" pitchFamily="34" charset="0"/>
            </a:endParaRPr>
          </a:p>
        </p:txBody>
      </p:sp>
      <p:sp>
        <p:nvSpPr>
          <p:cNvPr id="12" name="ZoneTexte 11"/>
          <p:cNvSpPr txBox="1"/>
          <p:nvPr/>
        </p:nvSpPr>
        <p:spPr>
          <a:xfrm>
            <a:off x="7252570" y="501041"/>
            <a:ext cx="4108537" cy="5837129"/>
          </a:xfrm>
          <a:prstGeom prst="rect">
            <a:avLst/>
          </a:prstGeom>
          <a:solidFill>
            <a:srgbClr val="FFCCCC"/>
          </a:solidFill>
          <a:ln>
            <a:noFill/>
          </a:ln>
        </p:spPr>
        <p:txBody>
          <a:bodyPr wrap="square" rtlCol="0">
            <a:spAutoFit/>
          </a:bodyPr>
          <a:lstStyle/>
          <a:p>
            <a:endParaRPr lang="fr-FR" dirty="0"/>
          </a:p>
        </p:txBody>
      </p:sp>
      <p:sp>
        <p:nvSpPr>
          <p:cNvPr id="13" name="Rectangle 12"/>
          <p:cNvSpPr/>
          <p:nvPr/>
        </p:nvSpPr>
        <p:spPr>
          <a:xfrm>
            <a:off x="7551537" y="1728684"/>
            <a:ext cx="3559049" cy="2062103"/>
          </a:xfrm>
          <a:prstGeom prst="rect">
            <a:avLst/>
          </a:prstGeom>
        </p:spPr>
        <p:txBody>
          <a:bodyPr wrap="square">
            <a:spAutoFit/>
          </a:bodyPr>
          <a:lstStyle/>
          <a:p>
            <a:r>
              <a:rPr lang="fr-FR" sz="3200" dirty="0">
                <a:ea typeface="SimSun" panose="02010600030101010101" pitchFamily="2" charset="-122"/>
              </a:rPr>
              <a:t>Outils de communication, gestion de projet et d'organisation </a:t>
            </a:r>
            <a:endParaRPr lang="fr-FR" sz="3200" dirty="0"/>
          </a:p>
        </p:txBody>
      </p:sp>
    </p:spTree>
    <p:extLst>
      <p:ext uri="{BB962C8B-B14F-4D97-AF65-F5344CB8AC3E}">
        <p14:creationId xmlns:p14="http://schemas.microsoft.com/office/powerpoint/2010/main" val="939472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1000"/>
                                        <p:tgtEl>
                                          <p:spTgt spid="6"/>
                                        </p:tgtEl>
                                      </p:cBhvr>
                                    </p:animEffect>
                                    <p:anim calcmode="lin" valueType="num">
                                      <p:cBhvr>
                                        <p:cTn id="34" dur="1000" fill="hold"/>
                                        <p:tgtEl>
                                          <p:spTgt spid="6"/>
                                        </p:tgtEl>
                                        <p:attrNameLst>
                                          <p:attrName>ppt_x</p:attrName>
                                        </p:attrNameLst>
                                      </p:cBhvr>
                                      <p:tavLst>
                                        <p:tav tm="0">
                                          <p:val>
                                            <p:strVal val="#ppt_x"/>
                                          </p:val>
                                        </p:tav>
                                        <p:tav tm="100000">
                                          <p:val>
                                            <p:strVal val="#ppt_x"/>
                                          </p:val>
                                        </p:tav>
                                      </p:tavLst>
                                    </p:anim>
                                    <p:anim calcmode="lin" valueType="num">
                                      <p:cBhvr>
                                        <p:cTn id="35" dur="1000" fill="hold"/>
                                        <p:tgtEl>
                                          <p:spTgt spid="6"/>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1000"/>
                                        <p:tgtEl>
                                          <p:spTgt spid="3"/>
                                        </p:tgtEl>
                                      </p:cBhvr>
                                    </p:animEffect>
                                    <p:anim calcmode="lin" valueType="num">
                                      <p:cBhvr>
                                        <p:cTn id="39" dur="1000" fill="hold"/>
                                        <p:tgtEl>
                                          <p:spTgt spid="3"/>
                                        </p:tgtEl>
                                        <p:attrNameLst>
                                          <p:attrName>ppt_x</p:attrName>
                                        </p:attrNameLst>
                                      </p:cBhvr>
                                      <p:tavLst>
                                        <p:tav tm="0">
                                          <p:val>
                                            <p:strVal val="#ppt_x"/>
                                          </p:val>
                                        </p:tav>
                                        <p:tav tm="100000">
                                          <p:val>
                                            <p:strVal val="#ppt_x"/>
                                          </p:val>
                                        </p:tav>
                                      </p:tavLst>
                                    </p:anim>
                                    <p:anim calcmode="lin" valueType="num">
                                      <p:cBhvr>
                                        <p:cTn id="40" dur="1000" fill="hold"/>
                                        <p:tgtEl>
                                          <p:spTgt spid="3"/>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1000"/>
                                        <p:tgtEl>
                                          <p:spTgt spid="2"/>
                                        </p:tgtEl>
                                      </p:cBhvr>
                                    </p:animEffect>
                                    <p:anim calcmode="lin" valueType="num">
                                      <p:cBhvr>
                                        <p:cTn id="44" dur="1000" fill="hold"/>
                                        <p:tgtEl>
                                          <p:spTgt spid="2"/>
                                        </p:tgtEl>
                                        <p:attrNameLst>
                                          <p:attrName>ppt_x</p:attrName>
                                        </p:attrNameLst>
                                      </p:cBhvr>
                                      <p:tavLst>
                                        <p:tav tm="0">
                                          <p:val>
                                            <p:strVal val="#ppt_x"/>
                                          </p:val>
                                        </p:tav>
                                        <p:tav tm="100000">
                                          <p:val>
                                            <p:strVal val="#ppt_x"/>
                                          </p:val>
                                        </p:tav>
                                      </p:tavLst>
                                    </p:anim>
                                    <p:anim calcmode="lin" valueType="num">
                                      <p:cBhvr>
                                        <p:cTn id="4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1000"/>
                                        <p:tgtEl>
                                          <p:spTgt spid="11"/>
                                        </p:tgtEl>
                                      </p:cBhvr>
                                    </p:animEffect>
                                    <p:anim calcmode="lin" valueType="num">
                                      <p:cBhvr>
                                        <p:cTn id="51" dur="1000" fill="hold"/>
                                        <p:tgtEl>
                                          <p:spTgt spid="11"/>
                                        </p:tgtEl>
                                        <p:attrNameLst>
                                          <p:attrName>ppt_x</p:attrName>
                                        </p:attrNameLst>
                                      </p:cBhvr>
                                      <p:tavLst>
                                        <p:tav tm="0">
                                          <p:val>
                                            <p:strVal val="#ppt_x"/>
                                          </p:val>
                                        </p:tav>
                                        <p:tav tm="100000">
                                          <p:val>
                                            <p:strVal val="#ppt_x"/>
                                          </p:val>
                                        </p:tav>
                                      </p:tavLst>
                                    </p:anim>
                                    <p:anim calcmode="lin" valueType="num">
                                      <p:cBhvr>
                                        <p:cTn id="52" dur="1000" fill="hold"/>
                                        <p:tgtEl>
                                          <p:spTgt spid="11"/>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1000"/>
                                        <p:tgtEl>
                                          <p:spTgt spid="9"/>
                                        </p:tgtEl>
                                      </p:cBhvr>
                                    </p:animEffect>
                                    <p:anim calcmode="lin" valueType="num">
                                      <p:cBhvr>
                                        <p:cTn id="56" dur="1000" fill="hold"/>
                                        <p:tgtEl>
                                          <p:spTgt spid="9"/>
                                        </p:tgtEl>
                                        <p:attrNameLst>
                                          <p:attrName>ppt_x</p:attrName>
                                        </p:attrNameLst>
                                      </p:cBhvr>
                                      <p:tavLst>
                                        <p:tav tm="0">
                                          <p:val>
                                            <p:strVal val="#ppt_x"/>
                                          </p:val>
                                        </p:tav>
                                        <p:tav tm="100000">
                                          <p:val>
                                            <p:strVal val="#ppt_x"/>
                                          </p:val>
                                        </p:tav>
                                      </p:tavLst>
                                    </p:anim>
                                    <p:anim calcmode="lin" valueType="num">
                                      <p:cBhvr>
                                        <p:cTn id="57" dur="1000" fill="hold"/>
                                        <p:tgtEl>
                                          <p:spTgt spid="9"/>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fade">
                                      <p:cBhvr>
                                        <p:cTn id="60" dur="1000"/>
                                        <p:tgtEl>
                                          <p:spTgt spid="8"/>
                                        </p:tgtEl>
                                      </p:cBhvr>
                                    </p:animEffect>
                                    <p:anim calcmode="lin" valueType="num">
                                      <p:cBhvr>
                                        <p:cTn id="61" dur="1000" fill="hold"/>
                                        <p:tgtEl>
                                          <p:spTgt spid="8"/>
                                        </p:tgtEl>
                                        <p:attrNameLst>
                                          <p:attrName>ppt_x</p:attrName>
                                        </p:attrNameLst>
                                      </p:cBhvr>
                                      <p:tavLst>
                                        <p:tav tm="0">
                                          <p:val>
                                            <p:strVal val="#ppt_x"/>
                                          </p:val>
                                        </p:tav>
                                        <p:tav tm="100000">
                                          <p:val>
                                            <p:strVal val="#ppt_x"/>
                                          </p:val>
                                        </p:tav>
                                      </p:tavLst>
                                    </p:anim>
                                    <p:anim calcmode="lin" valueType="num">
                                      <p:cBhvr>
                                        <p:cTn id="6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8" grpId="0"/>
      <p:bldP spid="10" grpId="0"/>
      <p:bldP spid="11"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79748" y="236661"/>
            <a:ext cx="3027123" cy="738664"/>
          </a:xfrm>
          <a:prstGeom prst="rect">
            <a:avLst/>
          </a:prstGeom>
        </p:spPr>
        <p:txBody>
          <a:bodyPr wrap="square">
            <a:spAutoFit/>
          </a:bodyPr>
          <a:lstStyle/>
          <a:p>
            <a:pPr algn="just">
              <a:lnSpc>
                <a:spcPct val="150000"/>
              </a:lnSpc>
              <a:spcAft>
                <a:spcPts val="1000"/>
              </a:spcAft>
            </a:pPr>
            <a:r>
              <a:rPr lang="fr-FR" sz="2800" dirty="0" smtClean="0">
                <a:effectLst/>
                <a:latin typeface="Arial Rounded MT Bold" panose="020F0704030504030204" pitchFamily="34" charset="0"/>
                <a:ea typeface="SimSun" panose="02010600030101010101" pitchFamily="2" charset="-122"/>
              </a:rPr>
              <a:t>Profil du client</a:t>
            </a:r>
            <a:endParaRPr lang="fr-FR" sz="2800" dirty="0">
              <a:effectLst/>
              <a:latin typeface="Arial Rounded MT Bold" panose="020F0704030504030204" pitchFamily="34" charset="0"/>
              <a:ea typeface="SimSun" panose="02010600030101010101" pitchFamily="2" charset="-122"/>
            </a:endParaRPr>
          </a:p>
        </p:txBody>
      </p:sp>
      <p:grpSp>
        <p:nvGrpSpPr>
          <p:cNvPr id="16" name="Groupe 15"/>
          <p:cNvGrpSpPr/>
          <p:nvPr/>
        </p:nvGrpSpPr>
        <p:grpSpPr>
          <a:xfrm>
            <a:off x="413356" y="1027134"/>
            <a:ext cx="3720234" cy="5273457"/>
            <a:chOff x="864293" y="939452"/>
            <a:chExt cx="3720234" cy="5273457"/>
          </a:xfrm>
        </p:grpSpPr>
        <p:sp>
          <p:nvSpPr>
            <p:cNvPr id="7" name="Rectangle à coins arrondis 6"/>
            <p:cNvSpPr/>
            <p:nvPr/>
          </p:nvSpPr>
          <p:spPr>
            <a:xfrm>
              <a:off x="864293" y="939452"/>
              <a:ext cx="3156559" cy="5273457"/>
            </a:xfrm>
            <a:prstGeom prst="round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1206806" y="1165013"/>
              <a:ext cx="2056973" cy="369332"/>
            </a:xfrm>
            <a:prstGeom prst="rect">
              <a:avLst/>
            </a:prstGeom>
          </p:spPr>
          <p:txBody>
            <a:bodyPr wrap="none">
              <a:spAutoFit/>
            </a:bodyPr>
            <a:lstStyle/>
            <a:p>
              <a:r>
                <a:rPr lang="fr-FR" b="1" dirty="0" smtClean="0">
                  <a:latin typeface="Castellar" panose="020A0402060406010301" pitchFamily="18" charset="0"/>
                  <a:ea typeface="SimSun-ExtB" panose="02010609060101010101" pitchFamily="49" charset="-122"/>
                </a:rPr>
                <a:t>« </a:t>
              </a:r>
              <a:r>
                <a:rPr lang="fr-FR" b="1" dirty="0" err="1" smtClean="0">
                  <a:latin typeface="Castellar" panose="020A0402060406010301" pitchFamily="18" charset="0"/>
                  <a:ea typeface="SimSun-ExtB" panose="02010609060101010101" pitchFamily="49" charset="-122"/>
                </a:rPr>
                <a:t>Mofomafy</a:t>
              </a:r>
              <a:r>
                <a:rPr lang="fr-FR" b="1" dirty="0" smtClean="0">
                  <a:latin typeface="Castellar" panose="020A0402060406010301" pitchFamily="18" charset="0"/>
                  <a:ea typeface="SimSun-ExtB" panose="02010609060101010101" pitchFamily="49" charset="-122"/>
                </a:rPr>
                <a:t> »</a:t>
              </a:r>
              <a:endParaRPr lang="fr-FR" dirty="0">
                <a:latin typeface="Castellar" panose="020A0402060406010301" pitchFamily="18" charset="0"/>
                <a:ea typeface="SimSun-ExtB" panose="02010609060101010101" pitchFamily="49" charset="-122"/>
              </a:endParaRPr>
            </a:p>
          </p:txBody>
        </p:sp>
        <p:sp>
          <p:nvSpPr>
            <p:cNvPr id="3" name="Rectangle 2"/>
            <p:cNvSpPr/>
            <p:nvPr/>
          </p:nvSpPr>
          <p:spPr>
            <a:xfrm>
              <a:off x="1026239" y="1716159"/>
              <a:ext cx="2668940" cy="646331"/>
            </a:xfrm>
            <a:prstGeom prst="rect">
              <a:avLst/>
            </a:prstGeom>
          </p:spPr>
          <p:txBody>
            <a:bodyPr wrap="square">
              <a:spAutoFit/>
            </a:bodyPr>
            <a:lstStyle/>
            <a:p>
              <a:r>
                <a:rPr lang="fr-FR" dirty="0">
                  <a:ea typeface="SimSun" panose="02010600030101010101" pitchFamily="2" charset="-122"/>
                </a:rPr>
                <a:t>une entreprise de pâtisserie basée à Toliara</a:t>
              </a:r>
              <a:endParaRPr lang="fr-FR" dirty="0"/>
            </a:p>
          </p:txBody>
        </p:sp>
        <p:sp>
          <p:nvSpPr>
            <p:cNvPr id="4" name="Rectangle 3"/>
            <p:cNvSpPr/>
            <p:nvPr/>
          </p:nvSpPr>
          <p:spPr>
            <a:xfrm>
              <a:off x="1032344" y="2392564"/>
              <a:ext cx="2210862" cy="369332"/>
            </a:xfrm>
            <a:prstGeom prst="rect">
              <a:avLst/>
            </a:prstGeom>
          </p:spPr>
          <p:txBody>
            <a:bodyPr wrap="none">
              <a:spAutoFit/>
            </a:bodyPr>
            <a:lstStyle/>
            <a:p>
              <a:r>
                <a:rPr lang="fr-FR" dirty="0">
                  <a:ea typeface="SimSun" panose="02010600030101010101" pitchFamily="2" charset="-122"/>
                </a:rPr>
                <a:t>fondée il y a cinq ans </a:t>
              </a:r>
              <a:endParaRPr lang="fr-FR" dirty="0"/>
            </a:p>
          </p:txBody>
        </p:sp>
        <p:sp>
          <p:nvSpPr>
            <p:cNvPr id="5" name="Rectangle 4"/>
            <p:cNvSpPr/>
            <p:nvPr/>
          </p:nvSpPr>
          <p:spPr>
            <a:xfrm>
              <a:off x="1018783" y="2817022"/>
              <a:ext cx="2951967" cy="923330"/>
            </a:xfrm>
            <a:prstGeom prst="rect">
              <a:avLst/>
            </a:prstGeom>
          </p:spPr>
          <p:txBody>
            <a:bodyPr wrap="square">
              <a:spAutoFit/>
            </a:bodyPr>
            <a:lstStyle/>
            <a:p>
              <a:pPr algn="just"/>
              <a:r>
                <a:rPr lang="fr-FR" dirty="0">
                  <a:ea typeface="SimSun" panose="02010600030101010101" pitchFamily="2" charset="-122"/>
                </a:rPr>
                <a:t>spécialise dans la fabrication de gâteaux personnalisés pour divers </a:t>
              </a:r>
              <a:r>
                <a:rPr lang="fr-FR" dirty="0" smtClean="0">
                  <a:ea typeface="SimSun" panose="02010600030101010101" pitchFamily="2" charset="-122"/>
                </a:rPr>
                <a:t>événements</a:t>
              </a:r>
              <a:endParaRPr lang="fr-FR" dirty="0"/>
            </a:p>
          </p:txBody>
        </p:sp>
        <p:sp>
          <p:nvSpPr>
            <p:cNvPr id="6" name="Rectangle 5"/>
            <p:cNvSpPr/>
            <p:nvPr/>
          </p:nvSpPr>
          <p:spPr>
            <a:xfrm>
              <a:off x="981206" y="3844157"/>
              <a:ext cx="2688921" cy="923330"/>
            </a:xfrm>
            <a:prstGeom prst="rect">
              <a:avLst/>
            </a:prstGeom>
          </p:spPr>
          <p:txBody>
            <a:bodyPr wrap="square">
              <a:spAutoFit/>
            </a:bodyPr>
            <a:lstStyle/>
            <a:p>
              <a:pPr algn="just">
                <a:spcAft>
                  <a:spcPts val="1000"/>
                </a:spcAft>
              </a:pPr>
              <a:r>
                <a:rPr lang="fr-FR" dirty="0" smtClean="0">
                  <a:ea typeface="SimSun" panose="02010600030101010101" pitchFamily="2" charset="-122"/>
                </a:rPr>
                <a:t>Autres propositions: des </a:t>
              </a:r>
              <a:r>
                <a:rPr lang="fr-FR" dirty="0">
                  <a:ea typeface="SimSun" panose="02010600030101010101" pitchFamily="2" charset="-122"/>
                </a:rPr>
                <a:t>cupcakes et des pâtisseries spéciales pour les fêtes.</a:t>
              </a:r>
              <a:endParaRPr lang="fr-FR" dirty="0">
                <a:effectLst/>
                <a:ea typeface="SimSun" panose="02010600030101010101" pitchFamily="2" charset="-122"/>
              </a:endParaRPr>
            </a:p>
          </p:txBody>
        </p:sp>
        <p:sp>
          <p:nvSpPr>
            <p:cNvPr id="9" name="Rectangle 8"/>
            <p:cNvSpPr/>
            <p:nvPr/>
          </p:nvSpPr>
          <p:spPr>
            <a:xfrm>
              <a:off x="1031309" y="4858764"/>
              <a:ext cx="3553218" cy="646331"/>
            </a:xfrm>
            <a:prstGeom prst="rect">
              <a:avLst/>
            </a:prstGeom>
          </p:spPr>
          <p:txBody>
            <a:bodyPr wrap="square">
              <a:spAutoFit/>
            </a:bodyPr>
            <a:lstStyle/>
            <a:p>
              <a:r>
                <a:rPr lang="fr-FR" dirty="0" smtClean="0">
                  <a:ea typeface="SimSun" panose="02010600030101010101" pitchFamily="2" charset="-122"/>
                </a:rPr>
                <a:t>une </a:t>
              </a:r>
              <a:r>
                <a:rPr lang="fr-FR" dirty="0">
                  <a:ea typeface="SimSun" panose="02010600030101010101" pitchFamily="2" charset="-122"/>
                </a:rPr>
                <a:t>augmentation </a:t>
              </a:r>
              <a:r>
                <a:rPr lang="fr-FR" dirty="0" smtClean="0">
                  <a:ea typeface="SimSun" panose="02010600030101010101" pitchFamily="2" charset="-122"/>
                </a:rPr>
                <a:t>annuelle du  </a:t>
              </a:r>
              <a:r>
                <a:rPr lang="fr-FR" dirty="0">
                  <a:ea typeface="SimSun" panose="02010600030101010101" pitchFamily="2" charset="-122"/>
                </a:rPr>
                <a:t>chiffre </a:t>
              </a:r>
              <a:r>
                <a:rPr lang="fr-FR" dirty="0" smtClean="0">
                  <a:ea typeface="SimSun" panose="02010600030101010101" pitchFamily="2" charset="-122"/>
                </a:rPr>
                <a:t>d'affaires</a:t>
              </a:r>
              <a:endParaRPr lang="fr-FR" dirty="0"/>
            </a:p>
          </p:txBody>
        </p:sp>
        <p:sp>
          <p:nvSpPr>
            <p:cNvPr id="10" name="Rectangle 9"/>
            <p:cNvSpPr/>
            <p:nvPr/>
          </p:nvSpPr>
          <p:spPr>
            <a:xfrm>
              <a:off x="2472673" y="5173342"/>
              <a:ext cx="1595309" cy="1015663"/>
            </a:xfrm>
            <a:prstGeom prst="rect">
              <a:avLst/>
            </a:prstGeom>
          </p:spPr>
          <p:txBody>
            <a:bodyPr wrap="none">
              <a:spAutoFit/>
            </a:bodyPr>
            <a:lstStyle/>
            <a:p>
              <a:r>
                <a:rPr lang="fr-FR" sz="6000" dirty="0">
                  <a:latin typeface="Showcard Gothic" panose="04020904020102020604" pitchFamily="82" charset="0"/>
                  <a:ea typeface="SimSun" panose="02010600030101010101" pitchFamily="2" charset="-122"/>
                </a:rPr>
                <a:t>10%</a:t>
              </a:r>
              <a:endParaRPr lang="fr-FR" sz="6000" dirty="0">
                <a:latin typeface="Showcard Gothic" panose="04020904020102020604" pitchFamily="82" charset="0"/>
              </a:endParaRPr>
            </a:p>
          </p:txBody>
        </p:sp>
      </p:grpSp>
      <p:sp>
        <p:nvSpPr>
          <p:cNvPr id="11" name="Rectangle 10"/>
          <p:cNvSpPr/>
          <p:nvPr/>
        </p:nvSpPr>
        <p:spPr>
          <a:xfrm>
            <a:off x="8761956" y="201171"/>
            <a:ext cx="3027123" cy="655629"/>
          </a:xfrm>
          <a:prstGeom prst="rect">
            <a:avLst/>
          </a:prstGeom>
        </p:spPr>
        <p:txBody>
          <a:bodyPr wrap="square">
            <a:spAutoFit/>
          </a:bodyPr>
          <a:lstStyle/>
          <a:p>
            <a:pPr algn="just">
              <a:lnSpc>
                <a:spcPct val="150000"/>
              </a:lnSpc>
              <a:spcAft>
                <a:spcPts val="1000"/>
              </a:spcAft>
            </a:pPr>
            <a:r>
              <a:rPr lang="fr-FR" sz="2800" dirty="0" smtClean="0">
                <a:effectLst/>
                <a:latin typeface="Arial Rounded MT Bold" panose="020F0704030504030204" pitchFamily="34" charset="0"/>
                <a:ea typeface="SimSun" panose="02010600030101010101" pitchFamily="2" charset="-122"/>
              </a:rPr>
              <a:t>Besoin</a:t>
            </a:r>
            <a:endParaRPr lang="fr-FR" sz="2800" dirty="0">
              <a:effectLst/>
              <a:latin typeface="Arial Rounded MT Bold" panose="020F0704030504030204" pitchFamily="34" charset="0"/>
              <a:ea typeface="SimSun" panose="02010600030101010101" pitchFamily="2" charset="-122"/>
            </a:endParaRPr>
          </a:p>
        </p:txBody>
      </p:sp>
      <p:grpSp>
        <p:nvGrpSpPr>
          <p:cNvPr id="22" name="Groupe 21"/>
          <p:cNvGrpSpPr/>
          <p:nvPr/>
        </p:nvGrpSpPr>
        <p:grpSpPr>
          <a:xfrm>
            <a:off x="8283876" y="855944"/>
            <a:ext cx="3156559" cy="5273457"/>
            <a:chOff x="8283876" y="855944"/>
            <a:chExt cx="3156559" cy="5273457"/>
          </a:xfrm>
        </p:grpSpPr>
        <p:sp>
          <p:nvSpPr>
            <p:cNvPr id="15" name="Rectangle à coins arrondis 14"/>
            <p:cNvSpPr/>
            <p:nvPr/>
          </p:nvSpPr>
          <p:spPr>
            <a:xfrm>
              <a:off x="8283876" y="855944"/>
              <a:ext cx="3156559" cy="5273457"/>
            </a:xfrm>
            <a:prstGeom prst="round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8484297" y="1652815"/>
              <a:ext cx="2739025" cy="1200329"/>
            </a:xfrm>
            <a:prstGeom prst="rect">
              <a:avLst/>
            </a:prstGeom>
          </p:spPr>
          <p:txBody>
            <a:bodyPr wrap="square">
              <a:spAutoFit/>
            </a:bodyPr>
            <a:lstStyle/>
            <a:p>
              <a:pPr algn="just"/>
              <a:r>
                <a:rPr lang="fr-FR" dirty="0">
                  <a:ea typeface="SimSun" panose="02010600030101010101" pitchFamily="2" charset="-122"/>
                </a:rPr>
                <a:t>une présence plus forte sur le numérique pour attirer davantage de clients et augmenter sa visibilité</a:t>
              </a:r>
              <a:endParaRPr lang="fr-FR" dirty="0"/>
            </a:p>
          </p:txBody>
        </p:sp>
        <p:sp>
          <p:nvSpPr>
            <p:cNvPr id="14" name="Rectangle 13"/>
            <p:cNvSpPr/>
            <p:nvPr/>
          </p:nvSpPr>
          <p:spPr>
            <a:xfrm>
              <a:off x="8546925" y="3782241"/>
              <a:ext cx="2726499" cy="1200329"/>
            </a:xfrm>
            <a:prstGeom prst="rect">
              <a:avLst/>
            </a:prstGeom>
          </p:spPr>
          <p:txBody>
            <a:bodyPr wrap="square">
              <a:spAutoFit/>
            </a:bodyPr>
            <a:lstStyle/>
            <a:p>
              <a:pPr algn="just"/>
              <a:r>
                <a:rPr lang="fr-FR" dirty="0" smtClean="0">
                  <a:ea typeface="SimSun" panose="02010600030101010101" pitchFamily="2" charset="-122"/>
                </a:rPr>
                <a:t>Amélioration de </a:t>
              </a:r>
              <a:r>
                <a:rPr lang="fr-FR" dirty="0">
                  <a:ea typeface="SimSun" panose="02010600030101010101" pitchFamily="2" charset="-122"/>
                </a:rPr>
                <a:t>la communication autour de ses produits, notamment sur les réseaux sociaux</a:t>
              </a:r>
              <a:endParaRPr lang="fr-FR" dirty="0"/>
            </a:p>
          </p:txBody>
        </p:sp>
      </p:grpSp>
      <p:sp>
        <p:nvSpPr>
          <p:cNvPr id="17" name="Rectangle 16"/>
          <p:cNvSpPr/>
          <p:nvPr/>
        </p:nvSpPr>
        <p:spPr>
          <a:xfrm>
            <a:off x="3878894" y="240837"/>
            <a:ext cx="3812087" cy="738664"/>
          </a:xfrm>
          <a:prstGeom prst="rect">
            <a:avLst/>
          </a:prstGeom>
        </p:spPr>
        <p:txBody>
          <a:bodyPr wrap="square">
            <a:spAutoFit/>
          </a:bodyPr>
          <a:lstStyle/>
          <a:p>
            <a:pPr algn="just">
              <a:lnSpc>
                <a:spcPct val="150000"/>
              </a:lnSpc>
              <a:spcAft>
                <a:spcPts val="1000"/>
              </a:spcAft>
            </a:pPr>
            <a:r>
              <a:rPr lang="fr-FR" sz="2800" dirty="0" smtClean="0">
                <a:effectLst/>
                <a:latin typeface="Arial Rounded MT Bold" panose="020F0704030504030204" pitchFamily="34" charset="0"/>
                <a:ea typeface="SimSun" panose="02010600030101010101" pitchFamily="2" charset="-122"/>
              </a:rPr>
              <a:t>Problèmes relevés</a:t>
            </a:r>
            <a:endParaRPr lang="fr-FR" sz="2800" dirty="0">
              <a:effectLst/>
              <a:latin typeface="Arial Rounded MT Bold" panose="020F0704030504030204" pitchFamily="34" charset="0"/>
              <a:ea typeface="SimSun" panose="02010600030101010101" pitchFamily="2" charset="-122"/>
            </a:endParaRPr>
          </a:p>
        </p:txBody>
      </p:sp>
      <p:grpSp>
        <p:nvGrpSpPr>
          <p:cNvPr id="21" name="Groupe 20"/>
          <p:cNvGrpSpPr/>
          <p:nvPr/>
        </p:nvGrpSpPr>
        <p:grpSpPr>
          <a:xfrm>
            <a:off x="4173251" y="903961"/>
            <a:ext cx="3279736" cy="5273457"/>
            <a:chOff x="4173251" y="903961"/>
            <a:chExt cx="3279736" cy="5273457"/>
          </a:xfrm>
        </p:grpSpPr>
        <p:sp>
          <p:nvSpPr>
            <p:cNvPr id="12" name="Rectangle à coins arrondis 11"/>
            <p:cNvSpPr/>
            <p:nvPr/>
          </p:nvSpPr>
          <p:spPr>
            <a:xfrm>
              <a:off x="4173251" y="903961"/>
              <a:ext cx="3156559" cy="5273457"/>
            </a:xfrm>
            <a:prstGeom prst="round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 name="Rectangle 17"/>
            <p:cNvSpPr/>
            <p:nvPr/>
          </p:nvSpPr>
          <p:spPr>
            <a:xfrm>
              <a:off x="4316682" y="2016783"/>
              <a:ext cx="1635641" cy="369332"/>
            </a:xfrm>
            <a:prstGeom prst="rect">
              <a:avLst/>
            </a:prstGeom>
          </p:spPr>
          <p:txBody>
            <a:bodyPr wrap="none">
              <a:spAutoFit/>
            </a:bodyPr>
            <a:lstStyle/>
            <a:p>
              <a:r>
                <a:rPr lang="fr-FR" dirty="0">
                  <a:ea typeface="SimSun" panose="02010600030101010101" pitchFamily="2" charset="-122"/>
                </a:rPr>
                <a:t>pas de site </a:t>
              </a:r>
              <a:r>
                <a:rPr lang="fr-FR" dirty="0" smtClean="0">
                  <a:ea typeface="SimSun" panose="02010600030101010101" pitchFamily="2" charset="-122"/>
                </a:rPr>
                <a:t>web</a:t>
              </a:r>
              <a:endParaRPr lang="fr-FR" dirty="0"/>
            </a:p>
          </p:txBody>
        </p:sp>
        <p:sp>
          <p:nvSpPr>
            <p:cNvPr id="19" name="Rectangle 18"/>
            <p:cNvSpPr/>
            <p:nvPr/>
          </p:nvSpPr>
          <p:spPr>
            <a:xfrm>
              <a:off x="4255707" y="2830975"/>
              <a:ext cx="3197280" cy="923330"/>
            </a:xfrm>
            <a:prstGeom prst="rect">
              <a:avLst/>
            </a:prstGeom>
          </p:spPr>
          <p:txBody>
            <a:bodyPr wrap="square">
              <a:spAutoFit/>
            </a:bodyPr>
            <a:lstStyle/>
            <a:p>
              <a:r>
                <a:rPr lang="fr-FR" dirty="0">
                  <a:ea typeface="SimSun" panose="02010600030101010101" pitchFamily="2" charset="-122"/>
                </a:rPr>
                <a:t>pas de présence notable sur d'autres plateformes numériques</a:t>
              </a:r>
              <a:endParaRPr lang="fr-FR" dirty="0"/>
            </a:p>
          </p:txBody>
        </p:sp>
        <p:sp>
          <p:nvSpPr>
            <p:cNvPr id="20" name="Rectangle 19"/>
            <p:cNvSpPr/>
            <p:nvPr/>
          </p:nvSpPr>
          <p:spPr>
            <a:xfrm>
              <a:off x="4320287" y="3820531"/>
              <a:ext cx="2468820" cy="646331"/>
            </a:xfrm>
            <a:prstGeom prst="rect">
              <a:avLst/>
            </a:prstGeom>
          </p:spPr>
          <p:txBody>
            <a:bodyPr wrap="square">
              <a:spAutoFit/>
            </a:bodyPr>
            <a:lstStyle/>
            <a:p>
              <a:r>
                <a:rPr lang="fr-FR" dirty="0">
                  <a:ea typeface="SimSun" panose="02010600030101010101" pitchFamily="2" charset="-122"/>
                </a:rPr>
                <a:t>présence limitée sur le numérique</a:t>
              </a:r>
              <a:endParaRPr lang="fr-FR" dirty="0"/>
            </a:p>
          </p:txBody>
        </p:sp>
      </p:grpSp>
    </p:spTree>
    <p:extLst>
      <p:ext uri="{BB962C8B-B14F-4D97-AF65-F5344CB8AC3E}">
        <p14:creationId xmlns:p14="http://schemas.microsoft.com/office/powerpoint/2010/main" val="4207605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barn(inVertical)">
                                      <p:cBhvr>
                                        <p:cTn id="19" dur="500"/>
                                        <p:tgtEl>
                                          <p:spTgt spid="21"/>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arn(inVertical)">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6718" y="1039661"/>
            <a:ext cx="10321446" cy="613775"/>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2" name="Tableau 1"/>
          <p:cNvGraphicFramePr>
            <a:graphicFrameLocks noGrp="1"/>
          </p:cNvGraphicFramePr>
          <p:nvPr>
            <p:extLst>
              <p:ext uri="{D42A27DB-BD31-4B8C-83A1-F6EECF244321}">
                <p14:modId xmlns:p14="http://schemas.microsoft.com/office/powerpoint/2010/main" val="2132045481"/>
              </p:ext>
            </p:extLst>
          </p:nvPr>
        </p:nvGraphicFramePr>
        <p:xfrm>
          <a:off x="1170923" y="2503182"/>
          <a:ext cx="9526304" cy="3622046"/>
        </p:xfrm>
        <a:graphic>
          <a:graphicData uri="http://schemas.openxmlformats.org/drawingml/2006/table">
            <a:tbl>
              <a:tblPr firstRow="1" firstCol="1" bandRow="1">
                <a:tableStyleId>{8A107856-5554-42FB-B03E-39F5DBC370BA}</a:tableStyleId>
              </a:tblPr>
              <a:tblGrid>
                <a:gridCol w="1500706"/>
                <a:gridCol w="1669346"/>
                <a:gridCol w="1848749"/>
                <a:gridCol w="1593997"/>
                <a:gridCol w="1412800"/>
                <a:gridCol w="1500706"/>
              </a:tblGrid>
              <a:tr h="880692">
                <a:tc>
                  <a:txBody>
                    <a:bodyPr/>
                    <a:lstStyle/>
                    <a:p>
                      <a:pPr algn="just">
                        <a:lnSpc>
                          <a:spcPct val="150000"/>
                        </a:lnSpc>
                        <a:spcAft>
                          <a:spcPts val="1000"/>
                        </a:spcAft>
                      </a:pPr>
                      <a:r>
                        <a:rPr lang="fr-FR" sz="1600" dirty="0">
                          <a:effectLst/>
                        </a:rPr>
                        <a:t>POLITIQUE </a:t>
                      </a:r>
                      <a:endParaRPr lang="fr-FR"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450" marR="44450" marT="0" marB="0" anchor="ctr"/>
                </a:tc>
                <a:tc>
                  <a:txBody>
                    <a:bodyPr/>
                    <a:lstStyle/>
                    <a:p>
                      <a:pPr algn="just">
                        <a:lnSpc>
                          <a:spcPct val="150000"/>
                        </a:lnSpc>
                        <a:spcAft>
                          <a:spcPts val="1000"/>
                        </a:spcAft>
                      </a:pPr>
                      <a:r>
                        <a:rPr lang="fr-FR" sz="1600">
                          <a:effectLst/>
                        </a:rPr>
                        <a:t>ÉCONOMIQUE </a:t>
                      </a:r>
                      <a:endParaRPr lang="fr-FR"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44450" marR="44450" marT="0" marB="0" anchor="ctr"/>
                </a:tc>
                <a:tc>
                  <a:txBody>
                    <a:bodyPr/>
                    <a:lstStyle/>
                    <a:p>
                      <a:pPr algn="just">
                        <a:lnSpc>
                          <a:spcPct val="150000"/>
                        </a:lnSpc>
                        <a:spcAft>
                          <a:spcPts val="1000"/>
                        </a:spcAft>
                      </a:pPr>
                      <a:r>
                        <a:rPr lang="fr-FR" sz="1600">
                          <a:effectLst/>
                        </a:rPr>
                        <a:t>SOCIOLOGIQUE </a:t>
                      </a:r>
                      <a:endParaRPr lang="fr-FR"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44450" marR="44450" marT="0" marB="0" anchor="ctr"/>
                </a:tc>
                <a:tc>
                  <a:txBody>
                    <a:bodyPr/>
                    <a:lstStyle/>
                    <a:p>
                      <a:pPr algn="just">
                        <a:lnSpc>
                          <a:spcPct val="150000"/>
                        </a:lnSpc>
                        <a:spcAft>
                          <a:spcPts val="1000"/>
                        </a:spcAft>
                      </a:pPr>
                      <a:r>
                        <a:rPr lang="fr-FR" sz="1600">
                          <a:effectLst/>
                        </a:rPr>
                        <a:t>TECHNOLOGIQUE </a:t>
                      </a:r>
                      <a:endParaRPr lang="fr-FR"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44450" marR="44450" marT="0" marB="0" anchor="ctr"/>
                </a:tc>
                <a:tc>
                  <a:txBody>
                    <a:bodyPr/>
                    <a:lstStyle/>
                    <a:p>
                      <a:pPr algn="just">
                        <a:lnSpc>
                          <a:spcPct val="150000"/>
                        </a:lnSpc>
                        <a:spcAft>
                          <a:spcPts val="1000"/>
                        </a:spcAft>
                      </a:pPr>
                      <a:r>
                        <a:rPr lang="fr-FR" sz="1600">
                          <a:effectLst/>
                        </a:rPr>
                        <a:t>ENVIRONNEMENTAL </a:t>
                      </a:r>
                      <a:endParaRPr lang="fr-FR"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44450" marR="44450" marT="0" marB="0" anchor="ctr"/>
                </a:tc>
                <a:tc>
                  <a:txBody>
                    <a:bodyPr/>
                    <a:lstStyle/>
                    <a:p>
                      <a:pPr algn="just">
                        <a:lnSpc>
                          <a:spcPct val="150000"/>
                        </a:lnSpc>
                        <a:spcAft>
                          <a:spcPts val="1000"/>
                        </a:spcAft>
                      </a:pPr>
                      <a:r>
                        <a:rPr lang="fr-FR" sz="1600">
                          <a:effectLst/>
                        </a:rPr>
                        <a:t>LÉGAL</a:t>
                      </a:r>
                      <a:endParaRPr lang="fr-FR"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44450" marR="44450" marT="0" marB="0" anchor="ctr"/>
                </a:tc>
              </a:tr>
              <a:tr h="2741354">
                <a:tc>
                  <a:txBody>
                    <a:bodyPr/>
                    <a:lstStyle/>
                    <a:p>
                      <a:pPr algn="just">
                        <a:lnSpc>
                          <a:spcPct val="150000"/>
                        </a:lnSpc>
                        <a:spcAft>
                          <a:spcPts val="1000"/>
                        </a:spcAft>
                      </a:pPr>
                      <a:r>
                        <a:rPr lang="fr-FR" sz="1600" b="0" dirty="0">
                          <a:effectLst/>
                        </a:rPr>
                        <a:t>Les réglementations sur la sécurité alimentaire à Madagascar.</a:t>
                      </a:r>
                      <a:endParaRPr lang="fr-FR" sz="1600" b="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450" marR="44450" marT="0" marB="0"/>
                </a:tc>
                <a:tc>
                  <a:txBody>
                    <a:bodyPr/>
                    <a:lstStyle/>
                    <a:p>
                      <a:pPr algn="just">
                        <a:lnSpc>
                          <a:spcPct val="150000"/>
                        </a:lnSpc>
                        <a:spcAft>
                          <a:spcPts val="1000"/>
                        </a:spcAft>
                      </a:pPr>
                      <a:r>
                        <a:rPr lang="fr-FR" sz="1600">
                          <a:effectLst/>
                        </a:rPr>
                        <a:t>: La stabilité économique de Madagascar, l'évolution du pouvoir d'achat</a:t>
                      </a:r>
                      <a:endParaRPr lang="fr-FR"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44450" marR="44450" marT="0" marB="0"/>
                </a:tc>
                <a:tc>
                  <a:txBody>
                    <a:bodyPr/>
                    <a:lstStyle/>
                    <a:p>
                      <a:pPr algn="just">
                        <a:lnSpc>
                          <a:spcPct val="150000"/>
                        </a:lnSpc>
                        <a:spcAft>
                          <a:spcPts val="1000"/>
                        </a:spcAft>
                      </a:pPr>
                      <a:r>
                        <a:rPr lang="fr-FR" sz="1600" dirty="0">
                          <a:effectLst/>
                        </a:rPr>
                        <a:t>Les préférences pour les gâteaux personnalisés, les tendances en matière de célébrations.</a:t>
                      </a:r>
                      <a:endParaRPr lang="fr-FR"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450" marR="44450" marT="0" marB="0"/>
                </a:tc>
                <a:tc>
                  <a:txBody>
                    <a:bodyPr/>
                    <a:lstStyle/>
                    <a:p>
                      <a:pPr algn="just">
                        <a:lnSpc>
                          <a:spcPct val="150000"/>
                        </a:lnSpc>
                        <a:spcAft>
                          <a:spcPts val="1000"/>
                        </a:spcAft>
                      </a:pPr>
                      <a:r>
                        <a:rPr lang="fr-FR" sz="1600">
                          <a:effectLst/>
                        </a:rPr>
                        <a:t>L'accessibilité à Internet pour développer la présence en ligne.</a:t>
                      </a:r>
                      <a:endParaRPr lang="fr-FR"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44450" marR="44450" marT="0" marB="0"/>
                </a:tc>
                <a:tc>
                  <a:txBody>
                    <a:bodyPr/>
                    <a:lstStyle/>
                    <a:p>
                      <a:pPr algn="just">
                        <a:lnSpc>
                          <a:spcPct val="150000"/>
                        </a:lnSpc>
                        <a:spcAft>
                          <a:spcPts val="1000"/>
                        </a:spcAft>
                      </a:pPr>
                      <a:r>
                        <a:rPr lang="fr-FR" sz="1600">
                          <a:effectLst/>
                        </a:rPr>
                        <a:t>La sensibilisation croissante à la durabilité.</a:t>
                      </a:r>
                      <a:endParaRPr lang="fr-FR"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44450" marR="44450" marT="0" marB="0"/>
                </a:tc>
                <a:tc>
                  <a:txBody>
                    <a:bodyPr/>
                    <a:lstStyle/>
                    <a:p>
                      <a:pPr algn="just">
                        <a:lnSpc>
                          <a:spcPct val="150000"/>
                        </a:lnSpc>
                        <a:spcAft>
                          <a:spcPts val="1000"/>
                        </a:spcAft>
                      </a:pPr>
                      <a:r>
                        <a:rPr lang="fr-FR" sz="1600" dirty="0">
                          <a:effectLst/>
                        </a:rPr>
                        <a:t>Les réglementations liées à la vente de produits alimentaires.</a:t>
                      </a:r>
                      <a:endParaRPr lang="fr-FR"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450" marR="44450" marT="0" marB="0"/>
                </a:tc>
              </a:tr>
            </a:tbl>
          </a:graphicData>
        </a:graphic>
      </p:graphicFrame>
      <p:sp>
        <p:nvSpPr>
          <p:cNvPr id="3" name="Rectangle 2"/>
          <p:cNvSpPr/>
          <p:nvPr/>
        </p:nvSpPr>
        <p:spPr>
          <a:xfrm>
            <a:off x="4354095" y="1077331"/>
            <a:ext cx="2661626" cy="461665"/>
          </a:xfrm>
          <a:prstGeom prst="rect">
            <a:avLst/>
          </a:prstGeom>
        </p:spPr>
        <p:txBody>
          <a:bodyPr wrap="none">
            <a:spAutoFit/>
          </a:bodyPr>
          <a:lstStyle/>
          <a:p>
            <a:r>
              <a:rPr lang="fr-FR" sz="2400" dirty="0">
                <a:latin typeface="Arial Rounded MT Bold" panose="020F0704030504030204" pitchFamily="34" charset="0"/>
                <a:ea typeface="SimSun" panose="02010600030101010101" pitchFamily="2" charset="-122"/>
              </a:rPr>
              <a:t>Matrice PESTEL </a:t>
            </a:r>
            <a:endParaRPr lang="fr-FR" sz="2400" dirty="0">
              <a:latin typeface="Arial Rounded MT Bold" panose="020F0704030504030204" pitchFamily="34" charset="0"/>
            </a:endParaRPr>
          </a:p>
        </p:txBody>
      </p:sp>
    </p:spTree>
    <p:extLst>
      <p:ext uri="{BB962C8B-B14F-4D97-AF65-F5344CB8AC3E}">
        <p14:creationId xmlns:p14="http://schemas.microsoft.com/office/powerpoint/2010/main" val="2345719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1926138323"/>
              </p:ext>
            </p:extLst>
          </p:nvPr>
        </p:nvGraphicFramePr>
        <p:xfrm>
          <a:off x="2932656" y="1994989"/>
          <a:ext cx="6477000" cy="4327525"/>
        </p:xfrm>
        <a:graphic>
          <a:graphicData uri="http://schemas.openxmlformats.org/drawingml/2006/table">
            <a:tbl>
              <a:tblPr firstRow="1" firstCol="1" bandRow="1">
                <a:tableStyleId>{8A107856-5554-42FB-B03E-39F5DBC370BA}</a:tableStyleId>
              </a:tblPr>
              <a:tblGrid>
                <a:gridCol w="2882900"/>
                <a:gridCol w="3594100"/>
              </a:tblGrid>
              <a:tr h="352425">
                <a:tc>
                  <a:txBody>
                    <a:bodyPr/>
                    <a:lstStyle/>
                    <a:p>
                      <a:pPr algn="just">
                        <a:lnSpc>
                          <a:spcPct val="150000"/>
                        </a:lnSpc>
                        <a:spcAft>
                          <a:spcPts val="1000"/>
                        </a:spcAft>
                      </a:pPr>
                      <a:r>
                        <a:rPr lang="fr-FR" sz="2000">
                          <a:effectLst/>
                        </a:rPr>
                        <a:t>Menace des nouveaux entrants</a:t>
                      </a:r>
                      <a:endParaRPr lang="fr-FR"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44450" marR="44450" marT="0" marB="0" anchor="ctr"/>
                </a:tc>
                <a:tc>
                  <a:txBody>
                    <a:bodyPr/>
                    <a:lstStyle/>
                    <a:p>
                      <a:pPr algn="just">
                        <a:lnSpc>
                          <a:spcPct val="150000"/>
                        </a:lnSpc>
                        <a:spcAft>
                          <a:spcPts val="1000"/>
                        </a:spcAft>
                      </a:pPr>
                      <a:r>
                        <a:rPr lang="fr-FR" sz="2000">
                          <a:effectLst/>
                        </a:rPr>
                        <a:t>Faible, barrières à l'entrée en pâtisserie.</a:t>
                      </a:r>
                      <a:endParaRPr lang="fr-FR"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44450" marR="44450" marT="0" marB="0" anchor="ctr"/>
                </a:tc>
              </a:tr>
              <a:tr h="352425">
                <a:tc>
                  <a:txBody>
                    <a:bodyPr/>
                    <a:lstStyle/>
                    <a:p>
                      <a:pPr algn="just">
                        <a:lnSpc>
                          <a:spcPct val="150000"/>
                        </a:lnSpc>
                        <a:spcAft>
                          <a:spcPts val="1000"/>
                        </a:spcAft>
                      </a:pPr>
                      <a:r>
                        <a:rPr lang="fr-FR" sz="2000">
                          <a:effectLst/>
                        </a:rPr>
                        <a:t>Degré de rivalité avec les concurrents</a:t>
                      </a:r>
                      <a:endParaRPr lang="fr-FR"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44450" marR="44450" marT="0" marB="0" anchor="ctr"/>
                </a:tc>
                <a:tc>
                  <a:txBody>
                    <a:bodyPr/>
                    <a:lstStyle/>
                    <a:p>
                      <a:pPr algn="just">
                        <a:lnSpc>
                          <a:spcPct val="150000"/>
                        </a:lnSpc>
                        <a:spcAft>
                          <a:spcPts val="1000"/>
                        </a:spcAft>
                      </a:pPr>
                      <a:r>
                        <a:rPr lang="fr-FR" sz="2000">
                          <a:effectLst/>
                        </a:rPr>
                        <a:t>Modérée, concurrence locale.</a:t>
                      </a:r>
                      <a:endParaRPr lang="fr-FR"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44450" marR="44450" marT="0" marB="0" anchor="ctr"/>
                </a:tc>
              </a:tr>
              <a:tr h="352425">
                <a:tc>
                  <a:txBody>
                    <a:bodyPr/>
                    <a:lstStyle/>
                    <a:p>
                      <a:pPr algn="just">
                        <a:lnSpc>
                          <a:spcPct val="150000"/>
                        </a:lnSpc>
                        <a:spcAft>
                          <a:spcPts val="1000"/>
                        </a:spcAft>
                      </a:pPr>
                      <a:r>
                        <a:rPr lang="fr-FR" sz="2000">
                          <a:effectLst/>
                        </a:rPr>
                        <a:t>Menace des produits de substitution</a:t>
                      </a:r>
                      <a:endParaRPr lang="fr-FR"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44450" marR="44450" marT="0" marB="0" anchor="ctr"/>
                </a:tc>
                <a:tc>
                  <a:txBody>
                    <a:bodyPr/>
                    <a:lstStyle/>
                    <a:p>
                      <a:pPr algn="just">
                        <a:lnSpc>
                          <a:spcPct val="150000"/>
                        </a:lnSpc>
                        <a:spcAft>
                          <a:spcPts val="1000"/>
                        </a:spcAft>
                      </a:pPr>
                      <a:r>
                        <a:rPr lang="fr-FR" sz="2000">
                          <a:effectLst/>
                        </a:rPr>
                        <a:t>Faible, les gâteaux personnalisés sont un produit unique.</a:t>
                      </a:r>
                      <a:endParaRPr lang="fr-FR"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44450" marR="44450" marT="0" marB="0" anchor="ctr"/>
                </a:tc>
              </a:tr>
              <a:tr h="352425">
                <a:tc>
                  <a:txBody>
                    <a:bodyPr/>
                    <a:lstStyle/>
                    <a:p>
                      <a:pPr algn="just">
                        <a:lnSpc>
                          <a:spcPct val="150000"/>
                        </a:lnSpc>
                        <a:spcAft>
                          <a:spcPts val="1000"/>
                        </a:spcAft>
                      </a:pPr>
                      <a:r>
                        <a:rPr lang="fr-FR" sz="2000">
                          <a:effectLst/>
                        </a:rPr>
                        <a:t>Pouvoir de négociation des fournisseurs</a:t>
                      </a:r>
                      <a:endParaRPr lang="fr-FR"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44450" marR="44450" marT="0" marB="0" anchor="ctr"/>
                </a:tc>
                <a:tc>
                  <a:txBody>
                    <a:bodyPr/>
                    <a:lstStyle/>
                    <a:p>
                      <a:pPr algn="just">
                        <a:lnSpc>
                          <a:spcPct val="150000"/>
                        </a:lnSpc>
                        <a:spcAft>
                          <a:spcPts val="1000"/>
                        </a:spcAft>
                      </a:pPr>
                      <a:r>
                        <a:rPr lang="fr-FR" sz="2000">
                          <a:effectLst/>
                        </a:rPr>
                        <a:t>Modéré, dépendance envers les fournisseurs d'ingrédients.</a:t>
                      </a:r>
                      <a:endParaRPr lang="fr-FR"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44450" marR="44450" marT="0" marB="0" anchor="ctr"/>
                </a:tc>
              </a:tr>
              <a:tr h="352425">
                <a:tc>
                  <a:txBody>
                    <a:bodyPr/>
                    <a:lstStyle/>
                    <a:p>
                      <a:pPr algn="just">
                        <a:lnSpc>
                          <a:spcPct val="150000"/>
                        </a:lnSpc>
                        <a:spcAft>
                          <a:spcPts val="1000"/>
                        </a:spcAft>
                      </a:pPr>
                      <a:r>
                        <a:rPr lang="fr-FR" sz="2000" dirty="0">
                          <a:effectLst/>
                        </a:rPr>
                        <a:t>Pouvoir de négociation des clients</a:t>
                      </a:r>
                      <a:endParaRPr lang="fr-FR"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450" marR="44450" marT="0" marB="0" anchor="ctr"/>
                </a:tc>
                <a:tc>
                  <a:txBody>
                    <a:bodyPr/>
                    <a:lstStyle/>
                    <a:p>
                      <a:pPr algn="just">
                        <a:lnSpc>
                          <a:spcPct val="150000"/>
                        </a:lnSpc>
                        <a:spcAft>
                          <a:spcPts val="1000"/>
                        </a:spcAft>
                      </a:pPr>
                      <a:r>
                        <a:rPr lang="fr-FR" sz="2000" dirty="0">
                          <a:effectLst/>
                        </a:rPr>
                        <a:t>Modéré, des alternatives existent.</a:t>
                      </a:r>
                      <a:endParaRPr lang="fr-FR"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450" marR="44450" marT="0" marB="0" anchor="ctr"/>
                </a:tc>
              </a:tr>
            </a:tbl>
          </a:graphicData>
        </a:graphic>
      </p:graphicFrame>
      <p:sp>
        <p:nvSpPr>
          <p:cNvPr id="3" name="Rectangle 2"/>
          <p:cNvSpPr/>
          <p:nvPr/>
        </p:nvSpPr>
        <p:spPr>
          <a:xfrm>
            <a:off x="826718" y="1039661"/>
            <a:ext cx="10321446" cy="613775"/>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p:cNvSpPr/>
          <p:nvPr/>
        </p:nvSpPr>
        <p:spPr>
          <a:xfrm>
            <a:off x="4692102" y="1077330"/>
            <a:ext cx="2753895" cy="461665"/>
          </a:xfrm>
          <a:prstGeom prst="rect">
            <a:avLst/>
          </a:prstGeom>
        </p:spPr>
        <p:txBody>
          <a:bodyPr wrap="none">
            <a:spAutoFit/>
          </a:bodyPr>
          <a:lstStyle/>
          <a:p>
            <a:r>
              <a:rPr lang="fr-FR" sz="2400" dirty="0">
                <a:latin typeface="Arial Rounded MT Bold" panose="020F0704030504030204" pitchFamily="34" charset="0"/>
                <a:ea typeface="SimSun" panose="02010600030101010101" pitchFamily="2" charset="-122"/>
              </a:rPr>
              <a:t>Forces de Porter </a:t>
            </a:r>
            <a:endParaRPr lang="fr-FR" sz="2400" dirty="0">
              <a:latin typeface="Arial Rounded MT Bold" panose="020F0704030504030204" pitchFamily="34" charset="0"/>
            </a:endParaRPr>
          </a:p>
        </p:txBody>
      </p:sp>
    </p:spTree>
    <p:extLst>
      <p:ext uri="{BB962C8B-B14F-4D97-AF65-F5344CB8AC3E}">
        <p14:creationId xmlns:p14="http://schemas.microsoft.com/office/powerpoint/2010/main" val="330990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par>
                                <p:cTn id="11" presetID="16" presetClass="entr" presetSubtype="21"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1875" y="1064714"/>
            <a:ext cx="10321446" cy="613775"/>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2" name="Tableau 1"/>
          <p:cNvGraphicFramePr>
            <a:graphicFrameLocks noGrp="1"/>
          </p:cNvGraphicFramePr>
          <p:nvPr>
            <p:extLst>
              <p:ext uri="{D42A27DB-BD31-4B8C-83A1-F6EECF244321}">
                <p14:modId xmlns:p14="http://schemas.microsoft.com/office/powerpoint/2010/main" val="2800968842"/>
              </p:ext>
            </p:extLst>
          </p:nvPr>
        </p:nvGraphicFramePr>
        <p:xfrm>
          <a:off x="2531824" y="1838049"/>
          <a:ext cx="6477000" cy="4474210"/>
        </p:xfrm>
        <a:graphic>
          <a:graphicData uri="http://schemas.openxmlformats.org/drawingml/2006/table">
            <a:tbl>
              <a:tblPr firstRow="1" firstCol="1" bandRow="1">
                <a:tableStyleId>{5DA37D80-6434-44D0-A028-1B22A696006F}</a:tableStyleId>
              </a:tblPr>
              <a:tblGrid>
                <a:gridCol w="3255201"/>
                <a:gridCol w="3221799"/>
              </a:tblGrid>
              <a:tr h="190500">
                <a:tc>
                  <a:txBody>
                    <a:bodyPr/>
                    <a:lstStyle/>
                    <a:p>
                      <a:pPr algn="just">
                        <a:lnSpc>
                          <a:spcPct val="150000"/>
                        </a:lnSpc>
                        <a:spcAft>
                          <a:spcPts val="1000"/>
                        </a:spcAft>
                      </a:pPr>
                      <a:r>
                        <a:rPr lang="fr-FR" sz="2000" dirty="0">
                          <a:effectLst/>
                        </a:rPr>
                        <a:t>Forces</a:t>
                      </a:r>
                      <a:endParaRPr lang="fr-FR"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450" marR="44450" marT="0" marB="0" anchor="b"/>
                </a:tc>
                <a:tc>
                  <a:txBody>
                    <a:bodyPr/>
                    <a:lstStyle/>
                    <a:p>
                      <a:pPr algn="just">
                        <a:lnSpc>
                          <a:spcPct val="150000"/>
                        </a:lnSpc>
                        <a:spcAft>
                          <a:spcPts val="1000"/>
                        </a:spcAft>
                      </a:pPr>
                      <a:r>
                        <a:rPr lang="fr-FR" sz="2000">
                          <a:effectLst/>
                        </a:rPr>
                        <a:t>Faiblesses</a:t>
                      </a:r>
                      <a:endParaRPr lang="fr-FR"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44450" marR="44450" marT="0" marB="0" anchor="b"/>
                </a:tc>
              </a:tr>
              <a:tr h="381000">
                <a:tc>
                  <a:txBody>
                    <a:bodyPr/>
                    <a:lstStyle/>
                    <a:p>
                      <a:pPr algn="ctr">
                        <a:lnSpc>
                          <a:spcPct val="150000"/>
                        </a:lnSpc>
                        <a:spcAft>
                          <a:spcPts val="1000"/>
                        </a:spcAft>
                      </a:pPr>
                      <a:r>
                        <a:rPr lang="fr-FR" sz="2000" b="0" dirty="0">
                          <a:effectLst/>
                        </a:rPr>
                        <a:t>Produits personnalisés, qualité des produits, passion du fondateur</a:t>
                      </a:r>
                      <a:endParaRPr lang="fr-FR" sz="2000" b="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450" marR="44450" marT="0" marB="0" anchor="ctr"/>
                </a:tc>
                <a:tc>
                  <a:txBody>
                    <a:bodyPr/>
                    <a:lstStyle/>
                    <a:p>
                      <a:pPr algn="ctr">
                        <a:lnSpc>
                          <a:spcPct val="150000"/>
                        </a:lnSpc>
                        <a:spcAft>
                          <a:spcPts val="1000"/>
                        </a:spcAft>
                      </a:pPr>
                      <a:r>
                        <a:rPr lang="fr-FR" sz="2000" dirty="0">
                          <a:effectLst/>
                        </a:rPr>
                        <a:t>Faible présence en ligne, dépendance à Facebook, manque de diversification des produits</a:t>
                      </a:r>
                      <a:endParaRPr lang="fr-FR"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450" marR="44450" marT="0" marB="0" anchor="b"/>
                </a:tc>
              </a:tr>
              <a:tr h="190500">
                <a:tc>
                  <a:txBody>
                    <a:bodyPr/>
                    <a:lstStyle/>
                    <a:p>
                      <a:pPr algn="just">
                        <a:lnSpc>
                          <a:spcPct val="150000"/>
                        </a:lnSpc>
                        <a:spcAft>
                          <a:spcPts val="1000"/>
                        </a:spcAft>
                      </a:pPr>
                      <a:r>
                        <a:rPr lang="fr-FR" sz="2000">
                          <a:effectLst/>
                        </a:rPr>
                        <a:t>Opportunités</a:t>
                      </a:r>
                      <a:endParaRPr lang="fr-FR"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44450" marR="44450" marT="0" marB="0" anchor="b"/>
                </a:tc>
                <a:tc>
                  <a:txBody>
                    <a:bodyPr/>
                    <a:lstStyle/>
                    <a:p>
                      <a:pPr algn="just">
                        <a:lnSpc>
                          <a:spcPct val="150000"/>
                        </a:lnSpc>
                        <a:spcAft>
                          <a:spcPts val="1000"/>
                        </a:spcAft>
                      </a:pPr>
                      <a:r>
                        <a:rPr lang="fr-FR" sz="2000">
                          <a:effectLst/>
                        </a:rPr>
                        <a:t>Menaces</a:t>
                      </a:r>
                      <a:endParaRPr lang="fr-FR"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44450" marR="44450" marT="0" marB="0" anchor="b"/>
                </a:tc>
              </a:tr>
              <a:tr h="381000">
                <a:tc>
                  <a:txBody>
                    <a:bodyPr/>
                    <a:lstStyle/>
                    <a:p>
                      <a:pPr algn="ctr">
                        <a:lnSpc>
                          <a:spcPct val="150000"/>
                        </a:lnSpc>
                        <a:spcAft>
                          <a:spcPts val="1000"/>
                        </a:spcAft>
                      </a:pPr>
                      <a:r>
                        <a:rPr lang="fr-FR" sz="2000" b="0" dirty="0">
                          <a:effectLst/>
                        </a:rPr>
                        <a:t>Croissance de la demande pour les gâteaux personnalisés, sensibilisation au numérique</a:t>
                      </a:r>
                      <a:endParaRPr lang="fr-FR" sz="2000" b="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450" marR="44450" marT="0" marB="0" anchor="ctr"/>
                </a:tc>
                <a:tc>
                  <a:txBody>
                    <a:bodyPr/>
                    <a:lstStyle/>
                    <a:p>
                      <a:pPr algn="ctr">
                        <a:lnSpc>
                          <a:spcPct val="150000"/>
                        </a:lnSpc>
                        <a:spcAft>
                          <a:spcPts val="1000"/>
                        </a:spcAft>
                      </a:pPr>
                      <a:r>
                        <a:rPr lang="fr-FR" sz="2000" dirty="0">
                          <a:effectLst/>
                        </a:rPr>
                        <a:t>Concurrence locale, fluctuations économiques</a:t>
                      </a:r>
                      <a:endParaRPr lang="fr-FR"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450" marR="44450" marT="0" marB="0" anchor="ctr"/>
                </a:tc>
              </a:tr>
            </a:tbl>
          </a:graphicData>
        </a:graphic>
      </p:graphicFrame>
      <p:sp>
        <p:nvSpPr>
          <p:cNvPr id="3" name="Rectangle 2"/>
          <p:cNvSpPr/>
          <p:nvPr/>
        </p:nvSpPr>
        <p:spPr>
          <a:xfrm>
            <a:off x="4873650" y="1165013"/>
            <a:ext cx="2384371" cy="461665"/>
          </a:xfrm>
          <a:prstGeom prst="rect">
            <a:avLst/>
          </a:prstGeom>
        </p:spPr>
        <p:txBody>
          <a:bodyPr wrap="none">
            <a:spAutoFit/>
          </a:bodyPr>
          <a:lstStyle/>
          <a:p>
            <a:r>
              <a:rPr lang="fr-FR" sz="2400" dirty="0">
                <a:latin typeface="Arial Rounded MT Bold" panose="020F0704030504030204" pitchFamily="34" charset="0"/>
                <a:ea typeface="SimSun" panose="02010600030101010101" pitchFamily="2" charset="-122"/>
              </a:rPr>
              <a:t>Matrice SWOT </a:t>
            </a:r>
            <a:endParaRPr lang="fr-FR" sz="2400" dirty="0">
              <a:latin typeface="Arial Rounded MT Bold" panose="020F0704030504030204" pitchFamily="34" charset="0"/>
            </a:endParaRPr>
          </a:p>
        </p:txBody>
      </p:sp>
    </p:spTree>
    <p:extLst>
      <p:ext uri="{BB962C8B-B14F-4D97-AF65-F5344CB8AC3E}">
        <p14:creationId xmlns:p14="http://schemas.microsoft.com/office/powerpoint/2010/main" val="289265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2918" y="701550"/>
            <a:ext cx="4392677" cy="461665"/>
          </a:xfrm>
          <a:prstGeom prst="rect">
            <a:avLst/>
          </a:prstGeom>
          <a:solidFill>
            <a:srgbClr val="FFCCCC"/>
          </a:solidFill>
        </p:spPr>
        <p:txBody>
          <a:bodyPr wrap="none">
            <a:spAutoFit/>
          </a:bodyPr>
          <a:lstStyle/>
          <a:p>
            <a:r>
              <a:rPr lang="fr-FR" sz="2400" dirty="0">
                <a:latin typeface="Arial Rounded MT Bold" panose="020F0704030504030204" pitchFamily="34" charset="0"/>
                <a:ea typeface="SimSun" panose="02010600030101010101" pitchFamily="2" charset="-122"/>
              </a:rPr>
              <a:t>Marketing Mix de mon client </a:t>
            </a:r>
            <a:endParaRPr lang="fr-FR" sz="2400" dirty="0">
              <a:latin typeface="Arial Rounded MT Bold" panose="020F0704030504030204" pitchFamily="34" charset="0"/>
            </a:endParaRPr>
          </a:p>
        </p:txBody>
      </p:sp>
      <p:sp>
        <p:nvSpPr>
          <p:cNvPr id="3" name="Rectangle 2"/>
          <p:cNvSpPr/>
          <p:nvPr/>
        </p:nvSpPr>
        <p:spPr>
          <a:xfrm>
            <a:off x="4939429" y="3926795"/>
            <a:ext cx="6096000" cy="774571"/>
          </a:xfrm>
          <a:prstGeom prst="rect">
            <a:avLst/>
          </a:prstGeom>
        </p:spPr>
        <p:txBody>
          <a:bodyPr>
            <a:spAutoFit/>
          </a:bodyPr>
          <a:lstStyle/>
          <a:p>
            <a:pPr algn="ctr">
              <a:spcAft>
                <a:spcPts val="1000"/>
              </a:spcAft>
            </a:pPr>
            <a:r>
              <a:rPr lang="fr-FR" b="1" dirty="0" smtClean="0">
                <a:ea typeface="SimSun" panose="02010600030101010101" pitchFamily="2" charset="-122"/>
              </a:rPr>
              <a:t>Communication</a:t>
            </a:r>
          </a:p>
          <a:p>
            <a:pPr algn="ctr">
              <a:spcAft>
                <a:spcPts val="1000"/>
              </a:spcAft>
            </a:pPr>
            <a:r>
              <a:rPr lang="fr-FR" dirty="0" smtClean="0">
                <a:ea typeface="SimSun" panose="02010600030101010101" pitchFamily="2" charset="-122"/>
              </a:rPr>
              <a:t> </a:t>
            </a:r>
            <a:r>
              <a:rPr lang="fr-FR" dirty="0">
                <a:ea typeface="SimSun" panose="02010600030101010101" pitchFamily="2" charset="-122"/>
              </a:rPr>
              <a:t>création du contenu engageant sur Facebook</a:t>
            </a:r>
            <a:endParaRPr lang="fr-FR" dirty="0">
              <a:effectLst/>
              <a:ea typeface="SimSun" panose="02010600030101010101" pitchFamily="2" charset="-122"/>
            </a:endParaRPr>
          </a:p>
        </p:txBody>
      </p:sp>
      <p:sp>
        <p:nvSpPr>
          <p:cNvPr id="4" name="Rectangle 3"/>
          <p:cNvSpPr/>
          <p:nvPr/>
        </p:nvSpPr>
        <p:spPr>
          <a:xfrm>
            <a:off x="467963" y="1553319"/>
            <a:ext cx="3327423" cy="923330"/>
          </a:xfrm>
          <a:prstGeom prst="rect">
            <a:avLst/>
          </a:prstGeom>
        </p:spPr>
        <p:txBody>
          <a:bodyPr wrap="square">
            <a:spAutoFit/>
          </a:bodyPr>
          <a:lstStyle/>
          <a:p>
            <a:pPr algn="ctr"/>
            <a:r>
              <a:rPr lang="fr-FR" b="1" dirty="0">
                <a:ea typeface="SimSun" panose="02010600030101010101" pitchFamily="2" charset="-122"/>
              </a:rPr>
              <a:t>Produit</a:t>
            </a:r>
            <a:r>
              <a:rPr lang="fr-FR" dirty="0">
                <a:ea typeface="SimSun" panose="02010600030101010101" pitchFamily="2" charset="-122"/>
              </a:rPr>
              <a:t> </a:t>
            </a:r>
          </a:p>
          <a:p>
            <a:pPr algn="ctr"/>
            <a:r>
              <a:rPr lang="fr-FR" dirty="0" smtClean="0">
                <a:ea typeface="SimSun" panose="02010600030101010101" pitchFamily="2" charset="-122"/>
              </a:rPr>
              <a:t>Gâteaux </a:t>
            </a:r>
            <a:r>
              <a:rPr lang="fr-FR" dirty="0">
                <a:ea typeface="SimSun" panose="02010600030101010101" pitchFamily="2" charset="-122"/>
              </a:rPr>
              <a:t>personnalisés, cupcakes, pâtisseries spéciales</a:t>
            </a:r>
            <a:endParaRPr lang="fr-FR" dirty="0"/>
          </a:p>
        </p:txBody>
      </p:sp>
      <p:sp>
        <p:nvSpPr>
          <p:cNvPr id="5" name="Rectangle 4"/>
          <p:cNvSpPr/>
          <p:nvPr/>
        </p:nvSpPr>
        <p:spPr>
          <a:xfrm>
            <a:off x="4388285" y="1562930"/>
            <a:ext cx="6096000" cy="1179810"/>
          </a:xfrm>
          <a:prstGeom prst="rect">
            <a:avLst/>
          </a:prstGeom>
        </p:spPr>
        <p:txBody>
          <a:bodyPr>
            <a:spAutoFit/>
          </a:bodyPr>
          <a:lstStyle/>
          <a:p>
            <a:pPr algn="ctr">
              <a:spcAft>
                <a:spcPts val="1000"/>
              </a:spcAft>
            </a:pPr>
            <a:r>
              <a:rPr lang="fr-FR" b="1" dirty="0">
                <a:ea typeface="SimSun" panose="02010600030101010101" pitchFamily="2" charset="-122"/>
              </a:rPr>
              <a:t>Prix</a:t>
            </a:r>
            <a:r>
              <a:rPr lang="fr-FR" dirty="0">
                <a:ea typeface="SimSun" panose="02010600030101010101" pitchFamily="2" charset="-122"/>
              </a:rPr>
              <a:t> </a:t>
            </a:r>
            <a:endParaRPr lang="fr-FR" dirty="0" smtClean="0">
              <a:ea typeface="SimSun" panose="02010600030101010101" pitchFamily="2" charset="-122"/>
            </a:endParaRPr>
          </a:p>
          <a:p>
            <a:pPr algn="ctr">
              <a:spcAft>
                <a:spcPts val="1000"/>
              </a:spcAft>
            </a:pPr>
            <a:r>
              <a:rPr lang="fr-FR" dirty="0" smtClean="0">
                <a:ea typeface="SimSun" panose="02010600030101010101" pitchFamily="2" charset="-122"/>
              </a:rPr>
              <a:t> </a:t>
            </a:r>
            <a:r>
              <a:rPr lang="fr-FR" dirty="0">
                <a:ea typeface="SimSun" panose="02010600030101010101" pitchFamily="2" charset="-122"/>
              </a:rPr>
              <a:t>5000ar par portion (gâteau simple),</a:t>
            </a:r>
          </a:p>
          <a:p>
            <a:pPr algn="ctr">
              <a:spcAft>
                <a:spcPts val="1000"/>
              </a:spcAft>
            </a:pPr>
            <a:r>
              <a:rPr lang="fr-FR" dirty="0">
                <a:ea typeface="SimSun" panose="02010600030101010101" pitchFamily="2" charset="-122"/>
              </a:rPr>
              <a:t>               6000ar par portion (gâteau au fruits ou au chocolat)</a:t>
            </a:r>
            <a:endParaRPr lang="fr-FR" dirty="0">
              <a:ea typeface="SimSun" panose="02010600030101010101" pitchFamily="2" charset="-122"/>
            </a:endParaRPr>
          </a:p>
        </p:txBody>
      </p:sp>
      <p:sp>
        <p:nvSpPr>
          <p:cNvPr id="6" name="Rectangle 5"/>
          <p:cNvSpPr/>
          <p:nvPr/>
        </p:nvSpPr>
        <p:spPr>
          <a:xfrm>
            <a:off x="0" y="3983370"/>
            <a:ext cx="4803623" cy="646331"/>
          </a:xfrm>
          <a:prstGeom prst="rect">
            <a:avLst/>
          </a:prstGeom>
        </p:spPr>
        <p:txBody>
          <a:bodyPr wrap="none">
            <a:spAutoFit/>
          </a:bodyPr>
          <a:lstStyle/>
          <a:p>
            <a:pPr algn="ctr"/>
            <a:r>
              <a:rPr lang="fr-FR" b="1" dirty="0">
                <a:ea typeface="SimSun" panose="02010600030101010101" pitchFamily="2" charset="-122"/>
              </a:rPr>
              <a:t>Distribution </a:t>
            </a:r>
            <a:endParaRPr lang="fr-FR" b="1" dirty="0" smtClean="0">
              <a:ea typeface="SimSun" panose="02010600030101010101" pitchFamily="2" charset="-122"/>
            </a:endParaRPr>
          </a:p>
          <a:p>
            <a:pPr algn="ctr"/>
            <a:r>
              <a:rPr lang="fr-FR" dirty="0" smtClean="0">
                <a:ea typeface="SimSun" panose="02010600030101010101" pitchFamily="2" charset="-122"/>
              </a:rPr>
              <a:t> </a:t>
            </a:r>
            <a:r>
              <a:rPr lang="fr-FR" dirty="0">
                <a:ea typeface="SimSun" panose="02010600030101010101" pitchFamily="2" charset="-122"/>
              </a:rPr>
              <a:t>Vente en ligne via Facebook, livraison à domicile</a:t>
            </a:r>
            <a:endParaRPr lang="fr-FR" dirty="0"/>
          </a:p>
        </p:txBody>
      </p:sp>
    </p:spTree>
    <p:extLst>
      <p:ext uri="{BB962C8B-B14F-4D97-AF65-F5344CB8AC3E}">
        <p14:creationId xmlns:p14="http://schemas.microsoft.com/office/powerpoint/2010/main" val="32667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e 6"/>
          <p:cNvGrpSpPr/>
          <p:nvPr/>
        </p:nvGrpSpPr>
        <p:grpSpPr>
          <a:xfrm>
            <a:off x="363254" y="1315232"/>
            <a:ext cx="4759891" cy="1039661"/>
            <a:chOff x="200416" y="1553227"/>
            <a:chExt cx="4759891" cy="1039661"/>
          </a:xfrm>
        </p:grpSpPr>
        <p:sp>
          <p:nvSpPr>
            <p:cNvPr id="4" name="Flèche droite 3"/>
            <p:cNvSpPr/>
            <p:nvPr/>
          </p:nvSpPr>
          <p:spPr>
            <a:xfrm>
              <a:off x="200416" y="1553227"/>
              <a:ext cx="4759891" cy="1039661"/>
            </a:xfrm>
            <a:prstGeom prst="rightArrow">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285849" y="1853945"/>
              <a:ext cx="4281941" cy="369332"/>
            </a:xfrm>
            <a:prstGeom prst="rect">
              <a:avLst/>
            </a:prstGeom>
          </p:spPr>
          <p:txBody>
            <a:bodyPr wrap="none">
              <a:spAutoFit/>
            </a:bodyPr>
            <a:lstStyle/>
            <a:p>
              <a:r>
                <a:rPr lang="fr-FR" dirty="0">
                  <a:ea typeface="SimSun" panose="02010600030101010101" pitchFamily="2" charset="-122"/>
                </a:rPr>
                <a:t>Concurrents directs : Pâtisserie </a:t>
              </a:r>
              <a:r>
                <a:rPr lang="fr-FR" dirty="0" err="1">
                  <a:ea typeface="SimSun" panose="02010600030101010101" pitchFamily="2" charset="-122"/>
                </a:rPr>
                <a:t>Soa</a:t>
              </a:r>
              <a:r>
                <a:rPr lang="fr-FR" dirty="0">
                  <a:ea typeface="SimSun" panose="02010600030101010101" pitchFamily="2" charset="-122"/>
                </a:rPr>
                <a:t> </a:t>
              </a:r>
              <a:r>
                <a:rPr lang="fr-FR" dirty="0" smtClean="0">
                  <a:ea typeface="SimSun" panose="02010600030101010101" pitchFamily="2" charset="-122"/>
                </a:rPr>
                <a:t>Gâteaux</a:t>
              </a:r>
              <a:endParaRPr lang="fr-FR" dirty="0"/>
            </a:p>
          </p:txBody>
        </p:sp>
      </p:grpSp>
      <p:grpSp>
        <p:nvGrpSpPr>
          <p:cNvPr id="6" name="Groupe 5"/>
          <p:cNvGrpSpPr/>
          <p:nvPr/>
        </p:nvGrpSpPr>
        <p:grpSpPr>
          <a:xfrm>
            <a:off x="277659" y="3915688"/>
            <a:ext cx="4759891" cy="1039661"/>
            <a:chOff x="164925" y="2657605"/>
            <a:chExt cx="4759891" cy="1039661"/>
          </a:xfrm>
        </p:grpSpPr>
        <p:sp>
          <p:nvSpPr>
            <p:cNvPr id="5" name="Flèche droite 4"/>
            <p:cNvSpPr/>
            <p:nvPr/>
          </p:nvSpPr>
          <p:spPr>
            <a:xfrm>
              <a:off x="164925" y="2657605"/>
              <a:ext cx="4759891" cy="1039661"/>
            </a:xfrm>
            <a:prstGeom prst="rightArrow">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p:cNvSpPr/>
            <p:nvPr/>
          </p:nvSpPr>
          <p:spPr>
            <a:xfrm>
              <a:off x="284307" y="2993813"/>
              <a:ext cx="4333238" cy="369332"/>
            </a:xfrm>
            <a:prstGeom prst="rect">
              <a:avLst/>
            </a:prstGeom>
          </p:spPr>
          <p:txBody>
            <a:bodyPr wrap="none">
              <a:spAutoFit/>
            </a:bodyPr>
            <a:lstStyle/>
            <a:p>
              <a:r>
                <a:rPr lang="fr-FR" dirty="0">
                  <a:ea typeface="SimSun" panose="02010600030101010101" pitchFamily="2" charset="-122"/>
                </a:rPr>
                <a:t>Concurrent indirect : Le Jardin de Giancarlo </a:t>
              </a:r>
              <a:endParaRPr lang="fr-FR" dirty="0"/>
            </a:p>
          </p:txBody>
        </p:sp>
      </p:grpSp>
      <p:sp>
        <p:nvSpPr>
          <p:cNvPr id="8" name="Rectangle 7"/>
          <p:cNvSpPr/>
          <p:nvPr/>
        </p:nvSpPr>
        <p:spPr>
          <a:xfrm>
            <a:off x="437711" y="294099"/>
            <a:ext cx="3024354" cy="655629"/>
          </a:xfrm>
          <a:prstGeom prst="rect">
            <a:avLst/>
          </a:prstGeom>
        </p:spPr>
        <p:txBody>
          <a:bodyPr wrap="none">
            <a:spAutoFit/>
          </a:bodyPr>
          <a:lstStyle/>
          <a:p>
            <a:pPr algn="just">
              <a:lnSpc>
                <a:spcPct val="150000"/>
              </a:lnSpc>
              <a:spcAft>
                <a:spcPts val="1000"/>
              </a:spcAft>
            </a:pPr>
            <a:r>
              <a:rPr lang="fr-FR" sz="2800" dirty="0" smtClean="0">
                <a:latin typeface="Arial Rounded MT Bold" panose="020F0704030504030204" pitchFamily="34" charset="0"/>
                <a:ea typeface="SimSun" panose="02010600030101010101" pitchFamily="2" charset="-122"/>
              </a:rPr>
              <a:t>Les concurrents</a:t>
            </a:r>
            <a:endParaRPr lang="fr-FR" sz="2800" dirty="0">
              <a:latin typeface="Arial Rounded MT Bold" panose="020F0704030504030204" pitchFamily="34" charset="0"/>
              <a:ea typeface="SimSun" panose="02010600030101010101" pitchFamily="2" charset="-122"/>
            </a:endParaRPr>
          </a:p>
        </p:txBody>
      </p:sp>
      <p:sp>
        <p:nvSpPr>
          <p:cNvPr id="9" name="Rectangle 8"/>
          <p:cNvSpPr/>
          <p:nvPr/>
        </p:nvSpPr>
        <p:spPr>
          <a:xfrm>
            <a:off x="5340262" y="543203"/>
            <a:ext cx="6096000" cy="3098284"/>
          </a:xfrm>
          <a:prstGeom prst="rect">
            <a:avLst/>
          </a:prstGeom>
          <a:ln w="57150">
            <a:solidFill>
              <a:srgbClr val="FFCCCC"/>
            </a:solidFill>
          </a:ln>
        </p:spPr>
        <p:txBody>
          <a:bodyPr>
            <a:spAutoFit/>
          </a:bodyPr>
          <a:lstStyle/>
          <a:p>
            <a:pPr algn="just">
              <a:lnSpc>
                <a:spcPct val="150000"/>
              </a:lnSpc>
              <a:spcAft>
                <a:spcPts val="1000"/>
              </a:spcAft>
            </a:pPr>
            <a:r>
              <a:rPr lang="fr-FR" dirty="0" smtClean="0">
                <a:ea typeface="SimSun" panose="02010600030101010101" pitchFamily="2" charset="-122"/>
              </a:rPr>
              <a:t>Possède un site vitrine</a:t>
            </a:r>
          </a:p>
          <a:p>
            <a:pPr algn="just">
              <a:lnSpc>
                <a:spcPct val="150000"/>
              </a:lnSpc>
              <a:spcAft>
                <a:spcPts val="1000"/>
              </a:spcAft>
            </a:pPr>
            <a:r>
              <a:rPr lang="fr-FR" dirty="0" smtClean="0">
                <a:ea typeface="SimSun" panose="02010600030101010101" pitchFamily="2" charset="-122"/>
              </a:rPr>
              <a:t>présent </a:t>
            </a:r>
            <a:r>
              <a:rPr lang="fr-FR" dirty="0">
                <a:ea typeface="SimSun" panose="02010600030101010101" pitchFamily="2" charset="-122"/>
              </a:rPr>
              <a:t>sur un réseau social : Facebook</a:t>
            </a:r>
          </a:p>
          <a:p>
            <a:pPr algn="just">
              <a:lnSpc>
                <a:spcPct val="150000"/>
              </a:lnSpc>
              <a:spcAft>
                <a:spcPts val="1000"/>
              </a:spcAft>
            </a:pPr>
            <a:r>
              <a:rPr lang="fr-FR" dirty="0">
                <a:ea typeface="SimSun" panose="02010600030101010101" pitchFamily="2" charset="-122"/>
              </a:rPr>
              <a:t>Nombre d’abonnés : 5.6 K</a:t>
            </a:r>
          </a:p>
          <a:p>
            <a:pPr algn="just">
              <a:lnSpc>
                <a:spcPct val="150000"/>
              </a:lnSpc>
              <a:spcAft>
                <a:spcPts val="1000"/>
              </a:spcAft>
            </a:pPr>
            <a:r>
              <a:rPr lang="fr-FR" dirty="0">
                <a:ea typeface="SimSun" panose="02010600030101010101" pitchFamily="2" charset="-122"/>
              </a:rPr>
              <a:t>Taux d’engagement par mois : 1.2%</a:t>
            </a:r>
          </a:p>
          <a:p>
            <a:pPr algn="just">
              <a:lnSpc>
                <a:spcPct val="150000"/>
              </a:lnSpc>
              <a:spcAft>
                <a:spcPts val="1000"/>
              </a:spcAft>
            </a:pPr>
            <a:r>
              <a:rPr lang="fr-FR" dirty="0">
                <a:ea typeface="SimSun" panose="02010600030101010101" pitchFamily="2" charset="-122"/>
              </a:rPr>
              <a:t>Type de contenu publié : seulement les pâtisseries commandées</a:t>
            </a:r>
            <a:endParaRPr lang="fr-FR" dirty="0">
              <a:effectLst/>
              <a:ea typeface="SimSun" panose="02010600030101010101" pitchFamily="2" charset="-122"/>
            </a:endParaRPr>
          </a:p>
        </p:txBody>
      </p:sp>
      <p:sp>
        <p:nvSpPr>
          <p:cNvPr id="10" name="Rectangle 9"/>
          <p:cNvSpPr/>
          <p:nvPr/>
        </p:nvSpPr>
        <p:spPr>
          <a:xfrm>
            <a:off x="5603771" y="4152115"/>
            <a:ext cx="3389454" cy="507831"/>
          </a:xfrm>
          <a:prstGeom prst="rect">
            <a:avLst/>
          </a:prstGeom>
          <a:ln w="57150">
            <a:solidFill>
              <a:srgbClr val="FFCCCC"/>
            </a:solidFill>
          </a:ln>
        </p:spPr>
        <p:txBody>
          <a:bodyPr wrap="none">
            <a:spAutoFit/>
          </a:bodyPr>
          <a:lstStyle/>
          <a:p>
            <a:pPr algn="just">
              <a:lnSpc>
                <a:spcPct val="150000"/>
              </a:lnSpc>
              <a:spcAft>
                <a:spcPts val="1000"/>
              </a:spcAft>
            </a:pPr>
            <a:r>
              <a:rPr lang="fr-FR" dirty="0">
                <a:ea typeface="SimSun" panose="02010600030101010101" pitchFamily="2" charset="-122"/>
              </a:rPr>
              <a:t>Possède un site </a:t>
            </a:r>
            <a:r>
              <a:rPr lang="fr-FR" dirty="0" smtClean="0">
                <a:ea typeface="SimSun" panose="02010600030101010101" pitchFamily="2" charset="-122"/>
              </a:rPr>
              <a:t>vitrine seulement </a:t>
            </a:r>
            <a:endParaRPr lang="fr-FR" dirty="0">
              <a:ea typeface="SimSun" panose="02010600030101010101" pitchFamily="2" charset="-122"/>
            </a:endParaRPr>
          </a:p>
        </p:txBody>
      </p:sp>
    </p:spTree>
    <p:extLst>
      <p:ext uri="{BB962C8B-B14F-4D97-AF65-F5344CB8AC3E}">
        <p14:creationId xmlns:p14="http://schemas.microsoft.com/office/powerpoint/2010/main" val="394451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1111</Words>
  <Application>Microsoft Office PowerPoint</Application>
  <PresentationFormat>Grand écran</PresentationFormat>
  <Paragraphs>159</Paragraphs>
  <Slides>17</Slides>
  <Notes>0</Notes>
  <HiddenSlides>0</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17</vt:i4>
      </vt:variant>
    </vt:vector>
  </HeadingPairs>
  <TitlesOfParts>
    <vt:vector size="30" baseType="lpstr">
      <vt:lpstr>SimSun</vt:lpstr>
      <vt:lpstr>SimSun-ExtB</vt:lpstr>
      <vt:lpstr>Arial</vt:lpstr>
      <vt:lpstr>Arial Rounded MT Bold</vt:lpstr>
      <vt:lpstr>Bauhaus 93</vt:lpstr>
      <vt:lpstr>Calibri</vt:lpstr>
      <vt:lpstr>Calibri Light</vt:lpstr>
      <vt:lpstr>Castellar</vt:lpstr>
      <vt:lpstr>Showcard Gothic</vt:lpstr>
      <vt:lpstr>Times New Roman</vt:lpstr>
      <vt:lpstr>Tw Cen MT Condensed Extra Bold</vt:lpstr>
      <vt:lpstr>Wingdings</vt:lpstr>
      <vt:lpstr>Thème Office</vt:lpstr>
      <vt:lpstr>Rapport d’Audit et Stratégie Marketing Digital</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Rapport d’Audit et Stratégie Marketing Digital</dc:title>
  <dc:creator>TOSHIBA</dc:creator>
  <cp:lastModifiedBy>TOSHIBA</cp:lastModifiedBy>
  <cp:revision>28</cp:revision>
  <dcterms:created xsi:type="dcterms:W3CDTF">2023-11-10T11:18:35Z</dcterms:created>
  <dcterms:modified xsi:type="dcterms:W3CDTF">2023-11-10T20:24:46Z</dcterms:modified>
</cp:coreProperties>
</file>