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257" r:id="rId3"/>
    <p:sldId id="282" r:id="rId4"/>
    <p:sldId id="322" r:id="rId5"/>
    <p:sldId id="304" r:id="rId6"/>
    <p:sldId id="311" r:id="rId7"/>
    <p:sldId id="326" r:id="rId8"/>
    <p:sldId id="281" r:id="rId9"/>
    <p:sldId id="329" r:id="rId10"/>
    <p:sldId id="331" r:id="rId11"/>
    <p:sldId id="317" r:id="rId12"/>
    <p:sldId id="318" r:id="rId13"/>
    <p:sldId id="323" r:id="rId14"/>
    <p:sldId id="324" r:id="rId15"/>
    <p:sldId id="327" r:id="rId16"/>
    <p:sldId id="328" r:id="rId17"/>
    <p:sldId id="31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AAKvTo9wj4whmhyEIHKnNwO7P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EC6F8-77D6-E7EF-350A-B96D95537E80}" v="3567" dt="2022-12-08T22:17:44.315"/>
    <p1510:client id="{76552171-EBFB-2A8F-0679-B8ED60DB698B}" v="61" dt="2022-12-08T22:29:29.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1344" autoAdjust="0"/>
  </p:normalViewPr>
  <p:slideViewPr>
    <p:cSldViewPr snapToGrid="0">
      <p:cViewPr varScale="1">
        <p:scale>
          <a:sx n="61" d="100"/>
          <a:sy n="61" d="100"/>
        </p:scale>
        <p:origin x="5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5/10/relationships/revisionInfo" Target="revisionInfo.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17</a:t>
            </a:fld>
            <a:endParaRPr/>
          </a:p>
        </p:txBody>
      </p:sp>
    </p:spTree>
    <p:extLst>
      <p:ext uri="{BB962C8B-B14F-4D97-AF65-F5344CB8AC3E}">
        <p14:creationId xmlns:p14="http://schemas.microsoft.com/office/powerpoint/2010/main" val="55351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3</a:t>
            </a:fld>
            <a:endParaRPr/>
          </a:p>
        </p:txBody>
      </p:sp>
    </p:spTree>
    <p:extLst>
      <p:ext uri="{BB962C8B-B14F-4D97-AF65-F5344CB8AC3E}">
        <p14:creationId xmlns:p14="http://schemas.microsoft.com/office/powerpoint/2010/main" val="63515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5</a:t>
            </a:fld>
            <a:endParaRPr/>
          </a:p>
        </p:txBody>
      </p:sp>
    </p:spTree>
    <p:extLst>
      <p:ext uri="{BB962C8B-B14F-4D97-AF65-F5344CB8AC3E}">
        <p14:creationId xmlns:p14="http://schemas.microsoft.com/office/powerpoint/2010/main" val="53831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6</a:t>
            </a:fld>
            <a:endParaRPr/>
          </a:p>
        </p:txBody>
      </p:sp>
    </p:spTree>
    <p:extLst>
      <p:ext uri="{BB962C8B-B14F-4D97-AF65-F5344CB8AC3E}">
        <p14:creationId xmlns:p14="http://schemas.microsoft.com/office/powerpoint/2010/main" val="3329946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7</a:t>
            </a:fld>
            <a:endParaRPr/>
          </a:p>
        </p:txBody>
      </p:sp>
    </p:spTree>
    <p:extLst>
      <p:ext uri="{BB962C8B-B14F-4D97-AF65-F5344CB8AC3E}">
        <p14:creationId xmlns:p14="http://schemas.microsoft.com/office/powerpoint/2010/main" val="359094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8</a:t>
            </a:fld>
            <a:endParaRPr/>
          </a:p>
        </p:txBody>
      </p:sp>
    </p:spTree>
    <p:extLst>
      <p:ext uri="{BB962C8B-B14F-4D97-AF65-F5344CB8AC3E}">
        <p14:creationId xmlns:p14="http://schemas.microsoft.com/office/powerpoint/2010/main" val="148815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100890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12</a:t>
            </a:fld>
            <a:endParaRPr/>
          </a:p>
        </p:txBody>
      </p:sp>
    </p:spTree>
    <p:extLst>
      <p:ext uri="{BB962C8B-B14F-4D97-AF65-F5344CB8AC3E}">
        <p14:creationId xmlns:p14="http://schemas.microsoft.com/office/powerpoint/2010/main" val="278193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National Institute of Technology Sikkim     </a:t>
            </a:r>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National Institute of Technology Sikkim     </a:t>
            </a:r>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175518" y="1916072"/>
            <a:ext cx="9840962" cy="131455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algn="ctr">
              <a:lnSpc>
                <a:spcPct val="107000"/>
              </a:lnSpc>
              <a:buSzPts val="2000"/>
            </a:pPr>
            <a:r>
              <a:rPr lang="en-IN" sz="2000" b="0" i="0" u="none" strike="noStrike" cap="none" dirty="0">
                <a:solidFill>
                  <a:schemeClr val="dk1"/>
                </a:solidFill>
                <a:latin typeface="Times New Roman"/>
                <a:ea typeface="Times New Roman"/>
                <a:cs typeface="Times New Roman"/>
                <a:sym typeface="Times New Roman"/>
              </a:rPr>
              <a:t>PRESENTATION ON </a:t>
            </a:r>
            <a:r>
              <a:rPr lang="en-IN" sz="2000" dirty="0">
                <a:solidFill>
                  <a:schemeClr val="dk1"/>
                </a:solidFill>
                <a:latin typeface="Times New Roman"/>
                <a:ea typeface="Times New Roman"/>
                <a:cs typeface="Times New Roman"/>
                <a:sym typeface="Times New Roman"/>
              </a:rPr>
              <a:t>INDUSTRIAL TRAINING EVALUATION</a:t>
            </a:r>
            <a:endParaRPr sz="1400" b="0" i="0" u="none" strike="noStrike" cap="none" dirty="0">
              <a:solidFill>
                <a:schemeClr val="dk1"/>
              </a:solidFill>
              <a:latin typeface="Arial"/>
              <a:ea typeface="Arial"/>
              <a:cs typeface="Arial"/>
              <a:sym typeface="Arial"/>
            </a:endParaRPr>
          </a:p>
          <a:p>
            <a:pPr algn="ctr">
              <a:lnSpc>
                <a:spcPct val="107000"/>
              </a:lnSpc>
              <a:spcBef>
                <a:spcPts val="800"/>
              </a:spcBef>
              <a:buSzPts val="2800"/>
            </a:pPr>
            <a:r>
              <a:rPr lang="en-IN" sz="2800" b="1" i="0" u="none" strike="noStrike" cap="none" dirty="0">
                <a:solidFill>
                  <a:schemeClr val="dk1"/>
                </a:solidFill>
                <a:latin typeface="Times New Roman"/>
                <a:ea typeface="Times New Roman"/>
                <a:cs typeface="Times New Roman"/>
                <a:sym typeface="Times New Roman"/>
              </a:rPr>
              <a:t>“</a:t>
            </a:r>
            <a:r>
              <a:rPr lang="en-IN" sz="2800" b="1" dirty="0">
                <a:solidFill>
                  <a:schemeClr val="dk1"/>
                </a:solidFill>
                <a:latin typeface="Times New Roman"/>
                <a:ea typeface="Times New Roman"/>
                <a:cs typeface="Times New Roman"/>
                <a:sym typeface="Times New Roman"/>
              </a:rPr>
              <a:t>Web development</a:t>
            </a:r>
            <a:r>
              <a:rPr lang="en-IN" sz="2800" b="1" i="0" u="none" strike="noStrike" cap="none" dirty="0">
                <a:solidFill>
                  <a:schemeClr val="dk1"/>
                </a:solidFill>
                <a:latin typeface="Times New Roman"/>
                <a:ea typeface="Times New Roman"/>
                <a:cs typeface="Times New Roman"/>
                <a:sym typeface="Times New Roman"/>
              </a:rPr>
              <a:t>”</a:t>
            </a:r>
            <a:endParaRPr sz="1800" b="0" i="1" u="none" strike="noStrike" cap="none" dirty="0">
              <a:solidFill>
                <a:schemeClr val="dk1"/>
              </a:solidFill>
              <a:latin typeface="Calibri"/>
              <a:ea typeface="Calibri"/>
              <a:cs typeface="Calibri"/>
              <a:sym typeface="Calibri"/>
            </a:endParaRPr>
          </a:p>
        </p:txBody>
      </p:sp>
      <p:sp>
        <p:nvSpPr>
          <p:cNvPr id="89" name="Google Shape;89;p1"/>
          <p:cNvSpPr/>
          <p:nvPr/>
        </p:nvSpPr>
        <p:spPr>
          <a:xfrm>
            <a:off x="1171301" y="4054141"/>
            <a:ext cx="5111512" cy="733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200"/>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200"/>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90" name="Google Shape;90;p1"/>
          <p:cNvSpPr/>
          <p:nvPr/>
        </p:nvSpPr>
        <p:spPr>
          <a:xfrm>
            <a:off x="7033845" y="4056787"/>
            <a:ext cx="4788601" cy="236471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800"/>
              <a:buFont typeface="Arial"/>
              <a:buNone/>
            </a:pPr>
            <a:r>
              <a:rPr lang="en-IN" sz="1800" b="1" i="0" u="sng" strike="noStrike" cap="none" dirty="0">
                <a:solidFill>
                  <a:schemeClr val="dk1"/>
                </a:solidFill>
                <a:latin typeface="Times New Roman"/>
                <a:ea typeface="Times New Roman"/>
                <a:cs typeface="Times New Roman"/>
                <a:sym typeface="Times New Roman"/>
              </a:rPr>
              <a:t>SUBMITTED BY:</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r>
              <a:rPr lang="en-IN" sz="1600" b="1" dirty="0">
                <a:latin typeface="Times New Roman"/>
                <a:cs typeface="Times New Roman"/>
                <a:sym typeface="Times New Roman"/>
              </a:rPr>
              <a:t>Abhishek Majumder </a:t>
            </a:r>
            <a:r>
              <a:rPr lang="en-IN" sz="1400" b="0" i="0" u="none" strike="noStrike" cap="none" dirty="0">
                <a:solidFill>
                  <a:schemeClr val="dk1"/>
                </a:solidFill>
                <a:latin typeface="Times New Roman"/>
                <a:ea typeface="Times New Roman"/>
                <a:cs typeface="Times New Roman"/>
                <a:sym typeface="Times New Roman"/>
              </a:rPr>
              <a:t>(</a:t>
            </a:r>
            <a:r>
              <a:rPr lang="en-IN" dirty="0">
                <a:solidFill>
                  <a:schemeClr val="dk1"/>
                </a:solidFill>
                <a:latin typeface="Times New Roman"/>
                <a:ea typeface="Times New Roman"/>
                <a:cs typeface="Times New Roman"/>
                <a:sym typeface="Times New Roman"/>
              </a:rPr>
              <a:t>B200037</a:t>
            </a:r>
            <a:r>
              <a:rPr lang="en-IN" sz="1400" b="0" i="0" u="none" strike="noStrike" cap="none" dirty="0">
                <a:solidFill>
                  <a:schemeClr val="dk1"/>
                </a:solidFill>
                <a:latin typeface="Times New Roman"/>
                <a:ea typeface="Times New Roman"/>
                <a:cs typeface="Times New Roman"/>
                <a:sym typeface="Times New Roman"/>
              </a:rPr>
              <a:t>CS)</a:t>
            </a:r>
          </a:p>
          <a:p>
            <a:pPr marL="0" marR="0" lvl="0" indent="0" algn="l" rtl="0">
              <a:lnSpc>
                <a:spcPct val="107000"/>
              </a:lnSpc>
              <a:spcBef>
                <a:spcPts val="0"/>
              </a:spcBef>
              <a:spcAft>
                <a:spcPts val="0"/>
              </a:spcAft>
              <a:buClr>
                <a:srgbClr val="000000"/>
              </a:buClr>
              <a:buSzPts val="1600"/>
              <a:buFont typeface="Arial"/>
              <a:buNone/>
            </a:pPr>
            <a:r>
              <a:rPr lang="en-IN" sz="1600" b="1" i="0" u="none" strike="noStrike" cap="none" dirty="0">
                <a:solidFill>
                  <a:schemeClr val="dk1"/>
                </a:solidFill>
                <a:latin typeface="Times New Roman"/>
                <a:ea typeface="Times New Roman"/>
                <a:cs typeface="Times New Roman"/>
                <a:sym typeface="Times New Roman"/>
              </a:rPr>
              <a:t>Mohan Tanti </a:t>
            </a:r>
            <a:r>
              <a:rPr lang="en-IN" sz="1600" i="0" u="none" strike="noStrike" cap="none" dirty="0">
                <a:solidFill>
                  <a:schemeClr val="dk1"/>
                </a:solidFill>
                <a:latin typeface="Times New Roman"/>
                <a:ea typeface="Times New Roman"/>
                <a:cs typeface="Times New Roman"/>
                <a:sym typeface="Times New Roman"/>
              </a:rPr>
              <a:t>(B200064CS)</a:t>
            </a:r>
            <a:endParaRPr sz="1600" b="1" i="0" u="none" strike="noStrike" cap="none" dirty="0">
              <a:solidFill>
                <a:schemeClr val="dk1"/>
              </a:solidFill>
              <a:latin typeface="Times New Roman"/>
              <a:ea typeface="Times New Roman"/>
              <a:cs typeface="Times New Roman"/>
            </a:endParaRPr>
          </a:p>
          <a:p>
            <a:pPr marL="0" marR="0" lvl="0" indent="0" algn="l" rtl="0">
              <a:lnSpc>
                <a:spcPct val="107000"/>
              </a:lnSpc>
              <a:spcBef>
                <a:spcPts val="0"/>
              </a:spcBef>
              <a:spcAft>
                <a:spcPts val="0"/>
              </a:spcAft>
              <a:buClr>
                <a:srgbClr val="000000"/>
              </a:buClr>
              <a:buSzPts val="1600"/>
              <a:buFont typeface="Arial"/>
              <a:buNone/>
            </a:pPr>
            <a:r>
              <a:rPr lang="en-IN" sz="1600" b="0" i="0" u="none" strike="noStrike" cap="none" dirty="0">
                <a:solidFill>
                  <a:schemeClr val="dk1"/>
                </a:solidFill>
                <a:latin typeface="Times New Roman"/>
                <a:ea typeface="Times New Roman"/>
                <a:cs typeface="Times New Roman"/>
                <a:sym typeface="Times New Roman"/>
              </a:rPr>
              <a:t>B.Tech 4</a:t>
            </a:r>
            <a:r>
              <a:rPr lang="en-IN" sz="1600" b="0" i="0" u="none" strike="noStrike" cap="none" baseline="30000" dirty="0">
                <a:solidFill>
                  <a:schemeClr val="dk1"/>
                </a:solidFill>
                <a:latin typeface="Times New Roman"/>
                <a:ea typeface="Times New Roman"/>
                <a:cs typeface="Times New Roman"/>
                <a:sym typeface="Times New Roman"/>
              </a:rPr>
              <a:t>th</a:t>
            </a:r>
            <a:r>
              <a:rPr lang="en-IN" sz="1600" b="0" i="0" u="none" strike="noStrike" cap="none" dirty="0">
                <a:solidFill>
                  <a:schemeClr val="dk1"/>
                </a:solidFill>
                <a:latin typeface="Times New Roman"/>
                <a:ea typeface="Times New Roman"/>
                <a:cs typeface="Times New Roman"/>
                <a:sym typeface="Times New Roman"/>
              </a:rPr>
              <a:t> Year</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0"/>
              </a:spcBef>
              <a:spcAft>
                <a:spcPts val="0"/>
              </a:spcAft>
              <a:buClr>
                <a:srgbClr val="000000"/>
              </a:buClr>
              <a:buSzPts val="1600"/>
              <a:buFont typeface="Arial"/>
              <a:buNone/>
            </a:pPr>
            <a:r>
              <a:rPr lang="en-IN" sz="1600" b="0" i="0" u="none" strike="noStrike" cap="none" dirty="0">
                <a:solidFill>
                  <a:schemeClr val="dk1"/>
                </a:solidFill>
                <a:latin typeface="Times New Roman"/>
                <a:ea typeface="Times New Roman"/>
                <a:cs typeface="Times New Roman"/>
                <a:sym typeface="Times New Roman"/>
              </a:rPr>
              <a:t>Department of Computer Science and Engineering</a:t>
            </a:r>
            <a:endParaRPr sz="1400" b="0" i="0" u="none" strike="noStrike" cap="none" dirty="0">
              <a:solidFill>
                <a:srgbClr val="000000"/>
              </a:solidFill>
              <a:latin typeface="Arial"/>
              <a:ea typeface="Arial"/>
              <a:cs typeface="Arial"/>
              <a:sym typeface="Arial"/>
            </a:endParaRPr>
          </a:p>
          <a:p>
            <a:pPr marL="0" marR="0" lvl="0" indent="0" algn="l" rtl="0">
              <a:lnSpc>
                <a:spcPct val="107000"/>
              </a:lnSpc>
              <a:spcBef>
                <a:spcPts val="0"/>
              </a:spcBef>
              <a:spcAft>
                <a:spcPts val="0"/>
              </a:spcAft>
              <a:buClr>
                <a:srgbClr val="000000"/>
              </a:buClr>
              <a:buSzPts val="1600"/>
              <a:buFont typeface="Arial"/>
              <a:buNone/>
            </a:pPr>
            <a:r>
              <a:rPr lang="en-IN" sz="1600" b="0" i="0" u="none" strike="noStrike" cap="none" dirty="0">
                <a:solidFill>
                  <a:schemeClr val="dk1"/>
                </a:solidFill>
                <a:latin typeface="Times New Roman"/>
                <a:ea typeface="Times New Roman"/>
                <a:cs typeface="Times New Roman"/>
                <a:sym typeface="Times New Roman"/>
              </a:rPr>
              <a:t>NIT Sikkim</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7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2180973F-9563-449D-B4B6-7233CFE0BADF}"/>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451256"/>
            <a:ext cx="12191999" cy="1464816"/>
          </a:xfrm>
          <a:prstGeom prst="rect">
            <a:avLst/>
          </a:prstGeom>
        </p:spPr>
      </p:pic>
      <p:pic>
        <p:nvPicPr>
          <p:cNvPr id="3" name="Picture 2">
            <a:extLst>
              <a:ext uri="{FF2B5EF4-FFF2-40B4-BE49-F238E27FC236}">
                <a16:creationId xmlns:a16="http://schemas.microsoft.com/office/drawing/2014/main" id="{3C62471A-CA40-8471-9C36-794BA528D52C}"/>
              </a:ext>
            </a:extLst>
          </p:cNvPr>
          <p:cNvPicPr>
            <a:picLocks noChangeAspect="1"/>
          </p:cNvPicPr>
          <p:nvPr/>
        </p:nvPicPr>
        <p:blipFill>
          <a:blip r:embed="rId5"/>
          <a:stretch>
            <a:fillRect/>
          </a:stretch>
        </p:blipFill>
        <p:spPr>
          <a:xfrm>
            <a:off x="536025" y="3273585"/>
            <a:ext cx="3394844" cy="33948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6CA7-0398-3220-9624-EDB76EFFA5B3}"/>
              </a:ext>
            </a:extLst>
          </p:cNvPr>
          <p:cNvSpPr>
            <a:spLocks noGrp="1"/>
          </p:cNvSpPr>
          <p:nvPr>
            <p:ph type="title"/>
          </p:nvPr>
        </p:nvSpPr>
        <p:spPr/>
        <p:txBody>
          <a:bodyPr/>
          <a:lstStyle/>
          <a:p>
            <a:r>
              <a:rPr lang="en-GB" dirty="0">
                <a:solidFill>
                  <a:srgbClr val="2F5496"/>
                </a:solidFill>
                <a:latin typeface="Times New Roman"/>
                <a:ea typeface="Arial"/>
                <a:cs typeface="Times New Roman"/>
              </a:rPr>
              <a:t>SCREENSHOT</a:t>
            </a:r>
            <a:endParaRPr lang="en-IN" dirty="0"/>
          </a:p>
        </p:txBody>
      </p:sp>
      <p:sp>
        <p:nvSpPr>
          <p:cNvPr id="3" name="Text Placeholder 2">
            <a:extLst>
              <a:ext uri="{FF2B5EF4-FFF2-40B4-BE49-F238E27FC236}">
                <a16:creationId xmlns:a16="http://schemas.microsoft.com/office/drawing/2014/main" id="{AF708105-5111-B686-43F6-9890994EE0F8}"/>
              </a:ext>
            </a:extLst>
          </p:cNvPr>
          <p:cNvSpPr>
            <a:spLocks noGrp="1"/>
          </p:cNvSpPr>
          <p:nvPr>
            <p:ph type="body" idx="1"/>
          </p:nvPr>
        </p:nvSpPr>
        <p:spPr/>
        <p:txBody>
          <a:bodyPr/>
          <a:lstStyle/>
          <a:p>
            <a:pPr marL="114300" indent="0">
              <a:buNone/>
            </a:pPr>
            <a:endParaRPr lang="en-IN" dirty="0"/>
          </a:p>
        </p:txBody>
      </p:sp>
      <p:sp>
        <p:nvSpPr>
          <p:cNvPr id="4" name="Footer Placeholder 3">
            <a:extLst>
              <a:ext uri="{FF2B5EF4-FFF2-40B4-BE49-F238E27FC236}">
                <a16:creationId xmlns:a16="http://schemas.microsoft.com/office/drawing/2014/main" id="{EDB7860F-74CA-1370-3FD1-7640BF78B11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3E722498-5A3A-AE56-408D-C3226BE28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cxnSp>
        <p:nvCxnSpPr>
          <p:cNvPr id="7" name="Google Shape;124;p3">
            <a:extLst>
              <a:ext uri="{FF2B5EF4-FFF2-40B4-BE49-F238E27FC236}">
                <a16:creationId xmlns:a16="http://schemas.microsoft.com/office/drawing/2014/main" id="{EB40373D-ED45-64FF-EBC8-983648747DE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
        <p:nvSpPr>
          <p:cNvPr id="9" name="TextBox 8">
            <a:extLst>
              <a:ext uri="{FF2B5EF4-FFF2-40B4-BE49-F238E27FC236}">
                <a16:creationId xmlns:a16="http://schemas.microsoft.com/office/drawing/2014/main" id="{485AFD89-460C-288F-A439-6DA787407302}"/>
              </a:ext>
            </a:extLst>
          </p:cNvPr>
          <p:cNvSpPr txBox="1"/>
          <p:nvPr/>
        </p:nvSpPr>
        <p:spPr>
          <a:xfrm>
            <a:off x="3045373" y="3277739"/>
            <a:ext cx="6111764" cy="307777"/>
          </a:xfrm>
          <a:prstGeom prst="rect">
            <a:avLst/>
          </a:prstGeom>
          <a:noFill/>
        </p:spPr>
        <p:txBody>
          <a:bodyPr wrap="square">
            <a:spAutoFit/>
          </a:bodyPr>
          <a:lstStyle/>
          <a:p>
            <a:pPr>
              <a:buSzPts val="1600"/>
            </a:pPr>
            <a:r>
              <a:rPr lang="en-IN" sz="1400" dirty="0">
                <a:solidFill>
                  <a:schemeClr val="dk1"/>
                </a:solidFill>
                <a:latin typeface="Times New Roman"/>
                <a:ea typeface="Times New Roman"/>
                <a:cs typeface="Times New Roman"/>
                <a:sym typeface="Times New Roman"/>
              </a:rPr>
              <a:t>Associate Professor                                                           </a:t>
            </a:r>
            <a:endParaRPr lang="en-IN" sz="1400" b="0" i="0" u="none" strike="noStrike" cap="none" dirty="0">
              <a:solidFill>
                <a:schemeClr val="dk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BAD8527B-39DC-6AE3-1F4F-F914DC0CB31A}"/>
              </a:ext>
            </a:extLst>
          </p:cNvPr>
          <p:cNvSpPr txBox="1"/>
          <p:nvPr/>
        </p:nvSpPr>
        <p:spPr>
          <a:xfrm>
            <a:off x="3045373" y="3277739"/>
            <a:ext cx="6111764" cy="307777"/>
          </a:xfrm>
          <a:prstGeom prst="rect">
            <a:avLst/>
          </a:prstGeom>
          <a:noFill/>
        </p:spPr>
        <p:txBody>
          <a:bodyPr wrap="square">
            <a:spAutoFit/>
          </a:bodyPr>
          <a:lstStyle/>
          <a:p>
            <a:pPr>
              <a:buSzPts val="1600"/>
            </a:pPr>
            <a:r>
              <a:rPr lang="en-IN" sz="1400" dirty="0">
                <a:solidFill>
                  <a:schemeClr val="dk1"/>
                </a:solidFill>
                <a:latin typeface="Times New Roman"/>
                <a:ea typeface="Times New Roman"/>
                <a:cs typeface="Times New Roman"/>
                <a:sym typeface="Times New Roman"/>
              </a:rPr>
              <a:t>Associate Professor                                                           </a:t>
            </a:r>
            <a:endParaRPr lang="en-IN" sz="1400" b="0" i="0" u="none" strike="noStrike" cap="none" dirty="0">
              <a:solidFill>
                <a:schemeClr val="dk1"/>
              </a:solidFill>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9F09B404-B767-5390-42E0-0B92C80C62B7}"/>
              </a:ext>
            </a:extLst>
          </p:cNvPr>
          <p:cNvPicPr>
            <a:picLocks noChangeAspect="1"/>
          </p:cNvPicPr>
          <p:nvPr/>
        </p:nvPicPr>
        <p:blipFill>
          <a:blip r:embed="rId2"/>
          <a:stretch>
            <a:fillRect/>
          </a:stretch>
        </p:blipFill>
        <p:spPr>
          <a:xfrm>
            <a:off x="838200" y="1594706"/>
            <a:ext cx="10515600" cy="4813176"/>
          </a:xfrm>
          <a:prstGeom prst="rect">
            <a:avLst/>
          </a:prstGeom>
        </p:spPr>
      </p:pic>
    </p:spTree>
    <p:extLst>
      <p:ext uri="{BB962C8B-B14F-4D97-AF65-F5344CB8AC3E}">
        <p14:creationId xmlns:p14="http://schemas.microsoft.com/office/powerpoint/2010/main" val="158576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Clr>
                <a:srgbClr val="2F5496"/>
              </a:buClr>
              <a:buSzPts val="4400"/>
            </a:pPr>
            <a:r>
              <a:rPr lang="en-IN" dirty="0">
                <a:solidFill>
                  <a:srgbClr val="2F5496"/>
                </a:solidFill>
                <a:latin typeface="Times New Roman" panose="02020603050405020304" pitchFamily="18" charset="0"/>
                <a:ea typeface="Arial"/>
                <a:cs typeface="Times New Roman" panose="02020603050405020304" pitchFamily="18" charset="0"/>
              </a:rPr>
              <a:t>EXPERIENCE</a:t>
            </a:r>
          </a:p>
        </p:txBody>
      </p:sp>
      <p:sp>
        <p:nvSpPr>
          <p:cNvPr id="131" name="Google Shape;13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66725" lvl="0" algn="just" rtl="0">
              <a:lnSpc>
                <a:spcPct val="150000"/>
              </a:lnSpc>
              <a:spcBef>
                <a:spcPts val="0"/>
              </a:spcBef>
              <a:spcAft>
                <a:spcPts val="0"/>
              </a:spcAft>
              <a:buSzPts val="16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During </a:t>
            </a:r>
            <a:r>
              <a:rPr lang="en-US" sz="2000" dirty="0">
                <a:latin typeface="Times New Roman" panose="02020603050405020304" pitchFamily="18" charset="0"/>
                <a:cs typeface="Times New Roman" panose="02020603050405020304" pitchFamily="18" charset="0"/>
              </a:rPr>
              <a:t>our</a:t>
            </a:r>
            <a:r>
              <a:rPr lang="en-US" sz="2000" dirty="0">
                <a:solidFill>
                  <a:schemeClr val="dk1"/>
                </a:solidFill>
                <a:latin typeface="Times New Roman" panose="02020603050405020304" pitchFamily="18" charset="0"/>
                <a:cs typeface="Times New Roman" panose="02020603050405020304" pitchFamily="18" charset="0"/>
              </a:rPr>
              <a:t> internship with Microzensys, We were able to develop </a:t>
            </a:r>
            <a:r>
              <a:rPr lang="en-US" sz="2000" dirty="0">
                <a:latin typeface="Times New Roman" panose="02020603050405020304" pitchFamily="18" charset="0"/>
                <a:cs typeface="Times New Roman" panose="02020603050405020304" pitchFamily="18" charset="0"/>
              </a:rPr>
              <a:t>our</a:t>
            </a:r>
            <a:r>
              <a:rPr lang="en-US" sz="2000" dirty="0">
                <a:solidFill>
                  <a:schemeClr val="dk1"/>
                </a:solidFill>
                <a:latin typeface="Times New Roman" panose="02020603050405020304" pitchFamily="18" charset="0"/>
                <a:cs typeface="Times New Roman" panose="02020603050405020304" pitchFamily="18" charset="0"/>
              </a:rPr>
              <a:t> problem-solving, active listening and planning skills.</a:t>
            </a:r>
          </a:p>
          <a:p>
            <a:pPr marL="466725" lvl="0" algn="just" rtl="0">
              <a:lnSpc>
                <a:spcPct val="150000"/>
              </a:lnSpc>
              <a:spcBef>
                <a:spcPts val="1000"/>
              </a:spcBef>
              <a:spcAft>
                <a:spcPts val="0"/>
              </a:spcAft>
              <a:buSzPts val="16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And we were able to learn to work with technologies such as html, CSS, JavaScript and ReactJS. </a:t>
            </a:r>
          </a:p>
          <a:p>
            <a:pPr marL="466725" lvl="0" algn="just" rtl="0">
              <a:lnSpc>
                <a:spcPct val="150000"/>
              </a:lnSpc>
              <a:spcBef>
                <a:spcPts val="1000"/>
              </a:spcBef>
              <a:spcAft>
                <a:spcPts val="0"/>
              </a:spcAft>
              <a:buSzPts val="16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were</a:t>
            </a:r>
            <a:r>
              <a:rPr lang="en-US" sz="2000" dirty="0">
                <a:solidFill>
                  <a:schemeClr val="dk1"/>
                </a:solidFill>
                <a:latin typeface="Times New Roman" panose="02020603050405020304" pitchFamily="18" charset="0"/>
                <a:cs typeface="Times New Roman" panose="02020603050405020304" pitchFamily="18" charset="0"/>
              </a:rPr>
              <a:t> able to apply these skills in projects, which aided </a:t>
            </a:r>
            <a:r>
              <a:rPr lang="en-US" sz="2000" dirty="0">
                <a:latin typeface="Times New Roman" panose="02020603050405020304" pitchFamily="18" charset="0"/>
                <a:cs typeface="Times New Roman" panose="02020603050405020304" pitchFamily="18" charset="0"/>
              </a:rPr>
              <a:t>our </a:t>
            </a:r>
            <a:r>
              <a:rPr lang="en-US" sz="2000" dirty="0">
                <a:solidFill>
                  <a:schemeClr val="dk1"/>
                </a:solidFill>
                <a:latin typeface="Times New Roman" panose="02020603050405020304" pitchFamily="18" charset="0"/>
                <a:cs typeface="Times New Roman" panose="02020603050405020304" pitchFamily="18" charset="0"/>
              </a:rPr>
              <a:t>development.</a:t>
            </a:r>
          </a:p>
          <a:p>
            <a:pPr marL="466725" lvl="0" algn="just" rtl="0">
              <a:lnSpc>
                <a:spcPct val="150000"/>
              </a:lnSpc>
              <a:spcBef>
                <a:spcPts val="1000"/>
              </a:spcBef>
              <a:spcAft>
                <a:spcPts val="1000"/>
              </a:spcAft>
              <a:buSzPts val="16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The work was challenging, but it helped </a:t>
            </a:r>
            <a:r>
              <a:rPr lang="en-US" sz="2000" dirty="0">
                <a:latin typeface="Times New Roman" panose="02020603050405020304" pitchFamily="18" charset="0"/>
                <a:cs typeface="Times New Roman" panose="02020603050405020304" pitchFamily="18" charset="0"/>
              </a:rPr>
              <a:t>us</a:t>
            </a:r>
            <a:r>
              <a:rPr lang="en-US" sz="2000" dirty="0">
                <a:solidFill>
                  <a:schemeClr val="dk1"/>
                </a:solidFill>
                <a:latin typeface="Times New Roman" panose="02020603050405020304" pitchFamily="18" charset="0"/>
                <a:cs typeface="Times New Roman" panose="02020603050405020304" pitchFamily="18" charset="0"/>
              </a:rPr>
              <a:t> improve </a:t>
            </a:r>
            <a:r>
              <a:rPr lang="en-US" sz="2000" dirty="0">
                <a:latin typeface="Times New Roman" panose="02020603050405020304" pitchFamily="18" charset="0"/>
                <a:cs typeface="Times New Roman" panose="02020603050405020304" pitchFamily="18" charset="0"/>
              </a:rPr>
              <a:t>our</a:t>
            </a:r>
            <a:r>
              <a:rPr lang="en-US" sz="2000" dirty="0">
                <a:solidFill>
                  <a:schemeClr val="dk1"/>
                </a:solidFill>
                <a:latin typeface="Times New Roman" panose="02020603050405020304" pitchFamily="18" charset="0"/>
                <a:cs typeface="Times New Roman" panose="02020603050405020304" pitchFamily="18" charset="0"/>
              </a:rPr>
              <a:t> skills and gain more confidence in ourself. It was a valuable experience.</a:t>
            </a:r>
          </a:p>
          <a:p>
            <a:pPr marL="0" indent="0">
              <a:lnSpc>
                <a:spcPct val="100000"/>
              </a:lnSpc>
              <a:spcBef>
                <a:spcPts val="0"/>
              </a:spcBef>
              <a:buSzPct val="100000"/>
              <a:buNone/>
            </a:pPr>
            <a:endParaRPr lang="en-GB" sz="2400" dirty="0">
              <a:latin typeface="Times New Roman" panose="02020603050405020304" pitchFamily="18" charset="0"/>
              <a:cs typeface="Times New Roman" panose="02020603050405020304" pitchFamily="18" charset="0"/>
            </a:endParaRPr>
          </a:p>
        </p:txBody>
      </p:sp>
      <p:pic>
        <p:nvPicPr>
          <p:cNvPr id="132" name="Google Shape;132;p4"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33" name="Google Shape;1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11</a:t>
            </a:fld>
            <a:endParaRPr/>
          </a:p>
        </p:txBody>
      </p:sp>
      <p:sp>
        <p:nvSpPr>
          <p:cNvPr id="134" name="Google Shape;1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a:p>
        </p:txBody>
      </p:sp>
      <p:cxnSp>
        <p:nvCxnSpPr>
          <p:cNvPr id="135" name="Google Shape;135;p4"/>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238147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Times New Roman"/>
              <a:buNone/>
            </a:pPr>
            <a:r>
              <a:rPr lang="en-IN" dirty="0">
                <a:solidFill>
                  <a:srgbClr val="2F5496"/>
                </a:solidFill>
                <a:latin typeface="Times New Roman" panose="02020603050405020304" pitchFamily="18" charset="0"/>
                <a:ea typeface="Arial"/>
                <a:cs typeface="Times New Roman" panose="02020603050405020304" pitchFamily="18" charset="0"/>
              </a:rPr>
              <a:t>CONCLUSION</a:t>
            </a:r>
          </a:p>
        </p:txBody>
      </p:sp>
      <p:sp>
        <p:nvSpPr>
          <p:cNvPr id="131" name="Google Shape;131;p4"/>
          <p:cNvSpPr txBox="1">
            <a:spLocks noGrp="1"/>
          </p:cNvSpPr>
          <p:nvPr>
            <p:ph type="body" idx="1"/>
          </p:nvPr>
        </p:nvSpPr>
        <p:spPr>
          <a:xfrm>
            <a:off x="739878" y="1481069"/>
            <a:ext cx="10515600" cy="4695894"/>
          </a:xfrm>
          <a:prstGeom prst="rect">
            <a:avLst/>
          </a:prstGeom>
          <a:noFill/>
          <a:ln>
            <a:noFill/>
          </a:ln>
        </p:spPr>
        <p:txBody>
          <a:bodyPr spcFirstLastPara="1" wrap="square" lIns="91425" tIns="45700" rIns="91425" bIns="45700" anchor="t" anchorCtr="0">
            <a:normAutofit fontScale="85000" lnSpcReduction="10000"/>
          </a:bodyPr>
          <a:lstStyle/>
          <a:p>
            <a:pPr marL="0" indent="0">
              <a:lnSpc>
                <a:spcPct val="100000"/>
              </a:lnSpc>
              <a:spcBef>
                <a:spcPts val="0"/>
              </a:spcBef>
              <a:buSzPct val="100000"/>
              <a:buNone/>
            </a:pPr>
            <a:endParaRPr lang="en-GB" sz="2400" spc="-30" dirty="0">
              <a:latin typeface="Times New Roman" panose="02020603050405020304" pitchFamily="18" charset="0"/>
              <a:cs typeface="Times New Roman" panose="02020603050405020304" pitchFamily="18" charset="0"/>
            </a:endParaRPr>
          </a:p>
          <a:p>
            <a:pPr marL="466725" lvl="0" algn="just" rtl="0">
              <a:lnSpc>
                <a:spcPct val="160000"/>
              </a:lnSpc>
              <a:spcBef>
                <a:spcPts val="1200"/>
              </a:spcBef>
              <a:spcAft>
                <a:spcPts val="0"/>
              </a:spcAft>
              <a:buSzPts val="1650"/>
              <a:buFont typeface="Arial" panose="020B0604020202020204" pitchFamily="34" charset="0"/>
              <a:buChar char="•"/>
            </a:pPr>
            <a:r>
              <a:rPr lang="en-US" sz="2400" dirty="0">
                <a:solidFill>
                  <a:srgbClr val="252525"/>
                </a:solidFill>
                <a:latin typeface="Times New Roman" panose="02020603050405020304" pitchFamily="18" charset="0"/>
                <a:cs typeface="Times New Roman" panose="02020603050405020304" pitchFamily="18" charset="0"/>
              </a:rPr>
              <a:t>Finally, we can claim that this internship  helps us gain experience. Thanks to Microzensys, We gained so much more in-depth knowledge of technical skills and personal skills. </a:t>
            </a:r>
          </a:p>
          <a:p>
            <a:pPr marL="466725" lvl="0" algn="just" rtl="0">
              <a:lnSpc>
                <a:spcPct val="160000"/>
              </a:lnSpc>
              <a:spcBef>
                <a:spcPts val="0"/>
              </a:spcBef>
              <a:spcAft>
                <a:spcPts val="0"/>
              </a:spcAft>
              <a:buSzPts val="1650"/>
              <a:buFont typeface="Arial" panose="020B0604020202020204" pitchFamily="34" charset="0"/>
              <a:buChar char="•"/>
            </a:pPr>
            <a:r>
              <a:rPr lang="en-US" sz="2400" dirty="0">
                <a:solidFill>
                  <a:srgbClr val="252525"/>
                </a:solidFill>
                <a:latin typeface="Times New Roman" panose="02020603050405020304" pitchFamily="18" charset="0"/>
                <a:cs typeface="Times New Roman" panose="02020603050405020304" pitchFamily="18" charset="0"/>
              </a:rPr>
              <a:t>This project helped us gather theoretical and practical knowledge about HTML, CSS, JavaScript and other programming languages. Now we are confident and competent in frontend.</a:t>
            </a:r>
          </a:p>
          <a:p>
            <a:pPr marL="466725" lvl="0" algn="just" rtl="0">
              <a:lnSpc>
                <a:spcPct val="160000"/>
              </a:lnSpc>
              <a:spcBef>
                <a:spcPts val="0"/>
              </a:spcBef>
              <a:spcAft>
                <a:spcPts val="0"/>
              </a:spcAft>
              <a:buSzPts val="1650"/>
              <a:buFont typeface="Arial" panose="020B0604020202020204" pitchFamily="34" charset="0"/>
              <a:buChar char="•"/>
            </a:pPr>
            <a:r>
              <a:rPr lang="en-US" sz="2400" dirty="0">
                <a:solidFill>
                  <a:srgbClr val="252525"/>
                </a:solidFill>
                <a:latin typeface="Times New Roman" panose="02020603050405020304" pitchFamily="18" charset="0"/>
                <a:cs typeface="Times New Roman" panose="02020603050405020304" pitchFamily="18" charset="0"/>
              </a:rPr>
              <a:t>Our internship company gave us a good scope to learn and discover my potential. We are very grateful to them.</a:t>
            </a:r>
          </a:p>
          <a:p>
            <a:pPr marL="466725" lvl="0" algn="just" rtl="0">
              <a:lnSpc>
                <a:spcPct val="160000"/>
              </a:lnSpc>
              <a:spcBef>
                <a:spcPts val="0"/>
              </a:spcBef>
              <a:spcAft>
                <a:spcPts val="0"/>
              </a:spcAft>
              <a:buSzPts val="1650"/>
              <a:buFont typeface="Arial" panose="020B0604020202020204" pitchFamily="34" charset="0"/>
              <a:buChar char="•"/>
            </a:pPr>
            <a:r>
              <a:rPr lang="en-US" sz="2400" dirty="0">
                <a:solidFill>
                  <a:srgbClr val="252525"/>
                </a:solidFill>
                <a:latin typeface="Times New Roman" panose="02020603050405020304" pitchFamily="18" charset="0"/>
                <a:cs typeface="Times New Roman" panose="02020603050405020304" pitchFamily="18" charset="0"/>
              </a:rPr>
              <a:t>Now we are able to develop web applications. We were fortunate to get the chance to meet the real-life software development environment.</a:t>
            </a:r>
          </a:p>
          <a:p>
            <a:pPr marL="342900">
              <a:lnSpc>
                <a:spcPct val="100000"/>
              </a:lnSpc>
              <a:spcBef>
                <a:spcPts val="0"/>
              </a:spcBef>
              <a:buSzPct val="100000"/>
              <a:buFont typeface="Arial" panose="020B0604020202020204" pitchFamily="34" charset="0"/>
              <a:buChar char="•"/>
            </a:pPr>
            <a:endParaRPr lang="en-GB" sz="2400" dirty="0">
              <a:latin typeface="Arial"/>
              <a:cs typeface="Arial"/>
            </a:endParaRPr>
          </a:p>
          <a:p>
            <a:pPr marL="342900">
              <a:lnSpc>
                <a:spcPct val="100000"/>
              </a:lnSpc>
              <a:spcBef>
                <a:spcPts val="0"/>
              </a:spcBef>
              <a:buSzPct val="100000"/>
              <a:buFont typeface="Arial" panose="020B0604020202020204" pitchFamily="34" charset="0"/>
              <a:buChar char="•"/>
            </a:pPr>
            <a:endParaRPr lang="en-GB" sz="2400" dirty="0">
              <a:latin typeface="Arial"/>
              <a:cs typeface="Arial"/>
            </a:endParaRPr>
          </a:p>
          <a:p>
            <a:pPr marL="342900">
              <a:lnSpc>
                <a:spcPct val="100000"/>
              </a:lnSpc>
              <a:spcBef>
                <a:spcPts val="0"/>
              </a:spcBef>
              <a:buSzPct val="1000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pic>
        <p:nvPicPr>
          <p:cNvPr id="132" name="Google Shape;132;p4"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33" name="Google Shape;1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12</a:t>
            </a:fld>
            <a:endParaRPr/>
          </a:p>
        </p:txBody>
      </p:sp>
      <p:sp>
        <p:nvSpPr>
          <p:cNvPr id="134" name="Google Shape;1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National Institute of Technology Sikkim     </a:t>
            </a:r>
            <a:endParaRPr dirty="0"/>
          </a:p>
        </p:txBody>
      </p:sp>
      <p:cxnSp>
        <p:nvCxnSpPr>
          <p:cNvPr id="135" name="Google Shape;135;p4"/>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13927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C6FF-588F-0DE2-B468-F21F9F6B19A2}"/>
              </a:ext>
            </a:extLst>
          </p:cNvPr>
          <p:cNvSpPr>
            <a:spLocks noGrp="1"/>
          </p:cNvSpPr>
          <p:nvPr>
            <p:ph type="title"/>
          </p:nvPr>
        </p:nvSpPr>
        <p:spPr/>
        <p:txBody>
          <a:bodyPr/>
          <a:lstStyle/>
          <a:p>
            <a:r>
              <a:rPr lang="en-GB" dirty="0">
                <a:solidFill>
                  <a:srgbClr val="2F5496"/>
                </a:solidFill>
                <a:latin typeface="Times New Roman"/>
                <a:cs typeface="Times New Roman"/>
              </a:rPr>
              <a:t>CERTIFICATE OF COMPLETION</a:t>
            </a:r>
          </a:p>
        </p:txBody>
      </p:sp>
      <p:sp>
        <p:nvSpPr>
          <p:cNvPr id="4" name="Footer Placeholder 3">
            <a:extLst>
              <a:ext uri="{FF2B5EF4-FFF2-40B4-BE49-F238E27FC236}">
                <a16:creationId xmlns:a16="http://schemas.microsoft.com/office/drawing/2014/main" id="{6F446404-5444-D14F-0617-4356EF68D26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D777589C-9576-9B3E-7347-A472F597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pic>
        <p:nvPicPr>
          <p:cNvPr id="7" name="Google Shape;143;p5" descr="Updated emblem/seal of National Institute of Technology Sikkim">
            <a:extLst>
              <a:ext uri="{FF2B5EF4-FFF2-40B4-BE49-F238E27FC236}">
                <a16:creationId xmlns:a16="http://schemas.microsoft.com/office/drawing/2014/main" id="{5B0DE063-C26D-3B71-5B19-278583142A25}"/>
              </a:ext>
            </a:extLst>
          </p:cNvPr>
          <p:cNvPicPr preferRelativeResize="0"/>
          <p:nvPr/>
        </p:nvPicPr>
        <p:blipFill rotWithShape="1">
          <a:blip r:embed="rId2">
            <a:alphaModFix/>
          </a:blip>
          <a:srcRect/>
          <a:stretch/>
        </p:blipFill>
        <p:spPr>
          <a:xfrm>
            <a:off x="10779617" y="47303"/>
            <a:ext cx="1309352" cy="1240584"/>
          </a:xfrm>
          <a:prstGeom prst="rect">
            <a:avLst/>
          </a:prstGeom>
          <a:noFill/>
          <a:ln>
            <a:noFill/>
          </a:ln>
        </p:spPr>
      </p:pic>
      <p:cxnSp>
        <p:nvCxnSpPr>
          <p:cNvPr id="9" name="Google Shape;146;p5">
            <a:extLst>
              <a:ext uri="{FF2B5EF4-FFF2-40B4-BE49-F238E27FC236}">
                <a16:creationId xmlns:a16="http://schemas.microsoft.com/office/drawing/2014/main" id="{4189C820-ED9B-2752-0811-FA50B9C3F51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pic>
        <p:nvPicPr>
          <p:cNvPr id="6" name="Picture 5">
            <a:extLst>
              <a:ext uri="{FF2B5EF4-FFF2-40B4-BE49-F238E27FC236}">
                <a16:creationId xmlns:a16="http://schemas.microsoft.com/office/drawing/2014/main" id="{A7B8404E-F968-3B02-5ADF-30621F9E745A}"/>
              </a:ext>
            </a:extLst>
          </p:cNvPr>
          <p:cNvPicPr>
            <a:picLocks noChangeAspect="1"/>
          </p:cNvPicPr>
          <p:nvPr/>
        </p:nvPicPr>
        <p:blipFill>
          <a:blip r:embed="rId3"/>
          <a:stretch>
            <a:fillRect/>
          </a:stretch>
        </p:blipFill>
        <p:spPr>
          <a:xfrm>
            <a:off x="2517058" y="1551068"/>
            <a:ext cx="6803922" cy="4944903"/>
          </a:xfrm>
          <a:prstGeom prst="rect">
            <a:avLst/>
          </a:prstGeom>
        </p:spPr>
      </p:pic>
    </p:spTree>
    <p:extLst>
      <p:ext uri="{BB962C8B-B14F-4D97-AF65-F5344CB8AC3E}">
        <p14:creationId xmlns:p14="http://schemas.microsoft.com/office/powerpoint/2010/main" val="108365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C6FF-588F-0DE2-B468-F21F9F6B19A2}"/>
              </a:ext>
            </a:extLst>
          </p:cNvPr>
          <p:cNvSpPr>
            <a:spLocks noGrp="1"/>
          </p:cNvSpPr>
          <p:nvPr>
            <p:ph type="title"/>
          </p:nvPr>
        </p:nvSpPr>
        <p:spPr/>
        <p:txBody>
          <a:bodyPr/>
          <a:lstStyle/>
          <a:p>
            <a:r>
              <a:rPr lang="en-GB" dirty="0">
                <a:solidFill>
                  <a:srgbClr val="2F5496"/>
                </a:solidFill>
                <a:latin typeface="Times New Roman"/>
                <a:cs typeface="Times New Roman"/>
              </a:rPr>
              <a:t>LETTER OF RECOMMENDATION</a:t>
            </a:r>
          </a:p>
        </p:txBody>
      </p:sp>
      <p:sp>
        <p:nvSpPr>
          <p:cNvPr id="4" name="Footer Placeholder 3">
            <a:extLst>
              <a:ext uri="{FF2B5EF4-FFF2-40B4-BE49-F238E27FC236}">
                <a16:creationId xmlns:a16="http://schemas.microsoft.com/office/drawing/2014/main" id="{6F446404-5444-D14F-0617-4356EF68D26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D777589C-9576-9B3E-7347-A472F597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pic>
        <p:nvPicPr>
          <p:cNvPr id="7" name="Google Shape;143;p5" descr="Updated emblem/seal of National Institute of Technology Sikkim">
            <a:extLst>
              <a:ext uri="{FF2B5EF4-FFF2-40B4-BE49-F238E27FC236}">
                <a16:creationId xmlns:a16="http://schemas.microsoft.com/office/drawing/2014/main" id="{5B0DE063-C26D-3B71-5B19-278583142A25}"/>
              </a:ext>
            </a:extLst>
          </p:cNvPr>
          <p:cNvPicPr preferRelativeResize="0"/>
          <p:nvPr/>
        </p:nvPicPr>
        <p:blipFill rotWithShape="1">
          <a:blip r:embed="rId2">
            <a:alphaModFix/>
          </a:blip>
          <a:srcRect/>
          <a:stretch/>
        </p:blipFill>
        <p:spPr>
          <a:xfrm>
            <a:off x="10779617" y="47303"/>
            <a:ext cx="1309352" cy="1240584"/>
          </a:xfrm>
          <a:prstGeom prst="rect">
            <a:avLst/>
          </a:prstGeom>
          <a:noFill/>
          <a:ln>
            <a:noFill/>
          </a:ln>
        </p:spPr>
      </p:pic>
      <p:cxnSp>
        <p:nvCxnSpPr>
          <p:cNvPr id="9" name="Google Shape;146;p5">
            <a:extLst>
              <a:ext uri="{FF2B5EF4-FFF2-40B4-BE49-F238E27FC236}">
                <a16:creationId xmlns:a16="http://schemas.microsoft.com/office/drawing/2014/main" id="{4189C820-ED9B-2752-0811-FA50B9C3F51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pic>
        <p:nvPicPr>
          <p:cNvPr id="6" name="Picture 5">
            <a:extLst>
              <a:ext uri="{FF2B5EF4-FFF2-40B4-BE49-F238E27FC236}">
                <a16:creationId xmlns:a16="http://schemas.microsoft.com/office/drawing/2014/main" id="{76C075E1-9D49-E3F6-8A3C-F8670C9DE7C9}"/>
              </a:ext>
            </a:extLst>
          </p:cNvPr>
          <p:cNvPicPr>
            <a:picLocks noChangeAspect="1"/>
          </p:cNvPicPr>
          <p:nvPr/>
        </p:nvPicPr>
        <p:blipFill>
          <a:blip r:embed="rId3"/>
          <a:stretch>
            <a:fillRect/>
          </a:stretch>
        </p:blipFill>
        <p:spPr>
          <a:xfrm>
            <a:off x="3947443" y="1563485"/>
            <a:ext cx="3996813" cy="4792865"/>
          </a:xfrm>
          <a:prstGeom prst="rect">
            <a:avLst/>
          </a:prstGeom>
        </p:spPr>
      </p:pic>
    </p:spTree>
    <p:extLst>
      <p:ext uri="{BB962C8B-B14F-4D97-AF65-F5344CB8AC3E}">
        <p14:creationId xmlns:p14="http://schemas.microsoft.com/office/powerpoint/2010/main" val="346944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C6FF-588F-0DE2-B468-F21F9F6B19A2}"/>
              </a:ext>
            </a:extLst>
          </p:cNvPr>
          <p:cNvSpPr>
            <a:spLocks noGrp="1"/>
          </p:cNvSpPr>
          <p:nvPr>
            <p:ph type="title"/>
          </p:nvPr>
        </p:nvSpPr>
        <p:spPr/>
        <p:txBody>
          <a:bodyPr/>
          <a:lstStyle/>
          <a:p>
            <a:r>
              <a:rPr lang="en-GB" dirty="0">
                <a:solidFill>
                  <a:srgbClr val="2F5496"/>
                </a:solidFill>
                <a:latin typeface="Times New Roman"/>
                <a:cs typeface="Times New Roman"/>
              </a:rPr>
              <a:t>CERTIFICATE OF COMPLETION</a:t>
            </a:r>
          </a:p>
        </p:txBody>
      </p:sp>
      <p:sp>
        <p:nvSpPr>
          <p:cNvPr id="4" name="Footer Placeholder 3">
            <a:extLst>
              <a:ext uri="{FF2B5EF4-FFF2-40B4-BE49-F238E27FC236}">
                <a16:creationId xmlns:a16="http://schemas.microsoft.com/office/drawing/2014/main" id="{6F446404-5444-D14F-0617-4356EF68D26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D777589C-9576-9B3E-7347-A472F597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7" name="Google Shape;143;p5" descr="Updated emblem/seal of National Institute of Technology Sikkim">
            <a:extLst>
              <a:ext uri="{FF2B5EF4-FFF2-40B4-BE49-F238E27FC236}">
                <a16:creationId xmlns:a16="http://schemas.microsoft.com/office/drawing/2014/main" id="{5B0DE063-C26D-3B71-5B19-278583142A25}"/>
              </a:ext>
            </a:extLst>
          </p:cNvPr>
          <p:cNvPicPr preferRelativeResize="0"/>
          <p:nvPr/>
        </p:nvPicPr>
        <p:blipFill rotWithShape="1">
          <a:blip r:embed="rId2">
            <a:alphaModFix/>
          </a:blip>
          <a:srcRect/>
          <a:stretch/>
        </p:blipFill>
        <p:spPr>
          <a:xfrm>
            <a:off x="10779617" y="47303"/>
            <a:ext cx="1309352" cy="1240584"/>
          </a:xfrm>
          <a:prstGeom prst="rect">
            <a:avLst/>
          </a:prstGeom>
          <a:noFill/>
          <a:ln>
            <a:noFill/>
          </a:ln>
        </p:spPr>
      </p:pic>
      <p:cxnSp>
        <p:nvCxnSpPr>
          <p:cNvPr id="9" name="Google Shape;146;p5">
            <a:extLst>
              <a:ext uri="{FF2B5EF4-FFF2-40B4-BE49-F238E27FC236}">
                <a16:creationId xmlns:a16="http://schemas.microsoft.com/office/drawing/2014/main" id="{4189C820-ED9B-2752-0811-FA50B9C3F51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pic>
        <p:nvPicPr>
          <p:cNvPr id="10" name="Picture 9">
            <a:extLst>
              <a:ext uri="{FF2B5EF4-FFF2-40B4-BE49-F238E27FC236}">
                <a16:creationId xmlns:a16="http://schemas.microsoft.com/office/drawing/2014/main" id="{F37F58C1-56EE-35AF-99B4-B05FB00C2FE2}"/>
              </a:ext>
            </a:extLst>
          </p:cNvPr>
          <p:cNvPicPr>
            <a:picLocks noChangeAspect="1"/>
          </p:cNvPicPr>
          <p:nvPr/>
        </p:nvPicPr>
        <p:blipFill>
          <a:blip r:embed="rId3"/>
          <a:stretch>
            <a:fillRect/>
          </a:stretch>
        </p:blipFill>
        <p:spPr>
          <a:xfrm>
            <a:off x="2464068" y="1526057"/>
            <a:ext cx="6930189" cy="4933017"/>
          </a:xfrm>
          <a:prstGeom prst="rect">
            <a:avLst/>
          </a:prstGeom>
        </p:spPr>
      </p:pic>
    </p:spTree>
    <p:extLst>
      <p:ext uri="{BB962C8B-B14F-4D97-AF65-F5344CB8AC3E}">
        <p14:creationId xmlns:p14="http://schemas.microsoft.com/office/powerpoint/2010/main" val="102203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C6FF-588F-0DE2-B468-F21F9F6B19A2}"/>
              </a:ext>
            </a:extLst>
          </p:cNvPr>
          <p:cNvSpPr>
            <a:spLocks noGrp="1"/>
          </p:cNvSpPr>
          <p:nvPr>
            <p:ph type="title"/>
          </p:nvPr>
        </p:nvSpPr>
        <p:spPr/>
        <p:txBody>
          <a:bodyPr/>
          <a:lstStyle/>
          <a:p>
            <a:r>
              <a:rPr lang="en-GB" dirty="0">
                <a:solidFill>
                  <a:srgbClr val="2F5496"/>
                </a:solidFill>
                <a:latin typeface="Times New Roman"/>
                <a:cs typeface="Times New Roman"/>
              </a:rPr>
              <a:t>LETTER OF RECOMMENDATION</a:t>
            </a:r>
          </a:p>
        </p:txBody>
      </p:sp>
      <p:sp>
        <p:nvSpPr>
          <p:cNvPr id="4" name="Footer Placeholder 3">
            <a:extLst>
              <a:ext uri="{FF2B5EF4-FFF2-40B4-BE49-F238E27FC236}">
                <a16:creationId xmlns:a16="http://schemas.microsoft.com/office/drawing/2014/main" id="{6F446404-5444-D14F-0617-4356EF68D26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D777589C-9576-9B3E-7347-A472F59788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pic>
        <p:nvPicPr>
          <p:cNvPr id="7" name="Google Shape;143;p5" descr="Updated emblem/seal of National Institute of Technology Sikkim">
            <a:extLst>
              <a:ext uri="{FF2B5EF4-FFF2-40B4-BE49-F238E27FC236}">
                <a16:creationId xmlns:a16="http://schemas.microsoft.com/office/drawing/2014/main" id="{5B0DE063-C26D-3B71-5B19-278583142A25}"/>
              </a:ext>
            </a:extLst>
          </p:cNvPr>
          <p:cNvPicPr preferRelativeResize="0"/>
          <p:nvPr/>
        </p:nvPicPr>
        <p:blipFill rotWithShape="1">
          <a:blip r:embed="rId2">
            <a:alphaModFix/>
          </a:blip>
          <a:srcRect/>
          <a:stretch/>
        </p:blipFill>
        <p:spPr>
          <a:xfrm>
            <a:off x="10779617" y="47303"/>
            <a:ext cx="1309352" cy="1240584"/>
          </a:xfrm>
          <a:prstGeom prst="rect">
            <a:avLst/>
          </a:prstGeom>
          <a:noFill/>
          <a:ln>
            <a:noFill/>
          </a:ln>
        </p:spPr>
      </p:pic>
      <p:cxnSp>
        <p:nvCxnSpPr>
          <p:cNvPr id="9" name="Google Shape;146;p5">
            <a:extLst>
              <a:ext uri="{FF2B5EF4-FFF2-40B4-BE49-F238E27FC236}">
                <a16:creationId xmlns:a16="http://schemas.microsoft.com/office/drawing/2014/main" id="{4189C820-ED9B-2752-0811-FA50B9C3F51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pic>
        <p:nvPicPr>
          <p:cNvPr id="8" name="Picture 7">
            <a:extLst>
              <a:ext uri="{FF2B5EF4-FFF2-40B4-BE49-F238E27FC236}">
                <a16:creationId xmlns:a16="http://schemas.microsoft.com/office/drawing/2014/main" id="{48583A6D-66F1-BAEF-A08E-514B10665EBB}"/>
              </a:ext>
            </a:extLst>
          </p:cNvPr>
          <p:cNvPicPr>
            <a:picLocks noChangeAspect="1"/>
          </p:cNvPicPr>
          <p:nvPr/>
        </p:nvPicPr>
        <p:blipFill>
          <a:blip r:embed="rId3"/>
          <a:stretch>
            <a:fillRect/>
          </a:stretch>
        </p:blipFill>
        <p:spPr>
          <a:xfrm>
            <a:off x="4243706" y="1626832"/>
            <a:ext cx="3704587" cy="4794171"/>
          </a:xfrm>
          <a:prstGeom prst="rect">
            <a:avLst/>
          </a:prstGeom>
        </p:spPr>
      </p:pic>
    </p:spTree>
    <p:extLst>
      <p:ext uri="{BB962C8B-B14F-4D97-AF65-F5344CB8AC3E}">
        <p14:creationId xmlns:p14="http://schemas.microsoft.com/office/powerpoint/2010/main" val="218594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body" idx="1"/>
          </p:nvPr>
        </p:nvSpPr>
        <p:spPr>
          <a:xfrm>
            <a:off x="2472743" y="1593806"/>
            <a:ext cx="6568225" cy="1909248"/>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rgbClr val="2F5496"/>
              </a:buClr>
              <a:buSzPts val="8000"/>
              <a:buNone/>
            </a:pPr>
            <a:r>
              <a:rPr lang="en-IN" sz="8000">
                <a:solidFill>
                  <a:srgbClr val="2F5496"/>
                </a:solidFill>
                <a:latin typeface="Times New Roman"/>
                <a:ea typeface="Times New Roman"/>
                <a:cs typeface="Times New Roman"/>
                <a:sym typeface="Times New Roman"/>
              </a:rPr>
              <a:t>THANK YOU</a:t>
            </a:r>
            <a:endParaRPr sz="8000">
              <a:solidFill>
                <a:srgbClr val="2F5496"/>
              </a:solidFill>
              <a:latin typeface="Times New Roman"/>
              <a:ea typeface="Times New Roman"/>
              <a:cs typeface="Times New Roman"/>
              <a:sym typeface="Times New Roman"/>
            </a:endParaRPr>
          </a:p>
        </p:txBody>
      </p:sp>
      <p:pic>
        <p:nvPicPr>
          <p:cNvPr id="309" name="Google Shape;309;p20"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310" name="Google Shape;3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17</a:t>
            </a:fld>
            <a:endParaRPr/>
          </a:p>
        </p:txBody>
      </p:sp>
      <p:sp>
        <p:nvSpPr>
          <p:cNvPr id="311" name="Google Shape;31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dirty="0"/>
          </a:p>
        </p:txBody>
      </p:sp>
    </p:spTree>
    <p:extLst>
      <p:ext uri="{BB962C8B-B14F-4D97-AF65-F5344CB8AC3E}">
        <p14:creationId xmlns:p14="http://schemas.microsoft.com/office/powerpoint/2010/main" val="314376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Times New Roman"/>
              <a:buNone/>
            </a:pPr>
            <a:r>
              <a:rPr lang="en-IN" dirty="0">
                <a:solidFill>
                  <a:srgbClr val="2F5496"/>
                </a:solidFill>
                <a:latin typeface="Times New Roman"/>
                <a:ea typeface="Times New Roman"/>
                <a:cs typeface="Times New Roman"/>
                <a:sym typeface="Times New Roman"/>
              </a:rPr>
              <a:t>OUTLINE</a:t>
            </a:r>
            <a:endParaRPr dirty="0"/>
          </a:p>
        </p:txBody>
      </p:sp>
      <p:sp>
        <p:nvSpPr>
          <p:cNvPr id="98" name="Google Shape;98;p2"/>
          <p:cNvSpPr txBox="1">
            <a:spLocks noGrp="1"/>
          </p:cNvSpPr>
          <p:nvPr>
            <p:ph type="body" idx="1"/>
          </p:nvPr>
        </p:nvSpPr>
        <p:spPr>
          <a:xfrm>
            <a:off x="982875" y="1700011"/>
            <a:ext cx="10036628" cy="4351200"/>
          </a:xfrm>
          <a:prstGeom prst="rect">
            <a:avLst/>
          </a:prstGeom>
          <a:noFill/>
          <a:ln>
            <a:noFill/>
          </a:ln>
        </p:spPr>
        <p:txBody>
          <a:bodyPr spcFirstLastPara="1" wrap="square" lIns="91425" tIns="45700" rIns="91425" bIns="45700" anchor="t" anchorCtr="0">
            <a:noAutofit/>
          </a:bodyPr>
          <a:lstStyle/>
          <a:p>
            <a:pPr marL="342900" lvl="0" algn="just" rtl="0">
              <a:lnSpc>
                <a:spcPct val="115000"/>
              </a:lnSpc>
              <a:spcBef>
                <a:spcPts val="1000"/>
              </a:spcBef>
              <a:spcAft>
                <a:spcPts val="0"/>
              </a:spcAft>
              <a:buSzPts val="1656"/>
              <a:buFont typeface="+mj-lt"/>
              <a:buAutoNum type="arabicPeriod"/>
            </a:pPr>
            <a:r>
              <a:rPr lang="en-US" sz="2000" dirty="0">
                <a:latin typeface="Times New Roman" panose="02020603050405020304" pitchFamily="18" charset="0"/>
                <a:cs typeface="Times New Roman" panose="02020603050405020304" pitchFamily="18" charset="0"/>
              </a:rPr>
              <a:t>ACKNOWLEDGEMENT</a:t>
            </a:r>
            <a:endParaRPr lang="en-US" sz="2000" dirty="0">
              <a:solidFill>
                <a:schemeClr val="dk1"/>
              </a:solidFill>
              <a:latin typeface="Times New Roman" panose="02020603050405020304" pitchFamily="18" charset="0"/>
              <a:cs typeface="Times New Roman" panose="02020603050405020304" pitchFamily="18" charset="0"/>
            </a:endParaRPr>
          </a:p>
          <a:p>
            <a:pPr marL="342900" lvl="0" algn="just" rtl="0">
              <a:lnSpc>
                <a:spcPct val="115000"/>
              </a:lnSpc>
              <a:spcBef>
                <a:spcPts val="1000"/>
              </a:spcBef>
              <a:spcAft>
                <a:spcPts val="0"/>
              </a:spcAft>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ABOUT MICROZENSYS SOLUTION</a:t>
            </a:r>
          </a:p>
          <a:p>
            <a:pPr marL="342900" algn="just">
              <a:lnSpc>
                <a:spcPct val="115000"/>
              </a:lnSpc>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342900" lvl="0" algn="just" rtl="0">
              <a:lnSpc>
                <a:spcPct val="115000"/>
              </a:lnSpc>
              <a:spcBef>
                <a:spcPts val="960"/>
              </a:spcBef>
              <a:spcAft>
                <a:spcPts val="0"/>
              </a:spcAft>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TECHNOLOGY USED</a:t>
            </a:r>
          </a:p>
          <a:p>
            <a:pPr marL="342900" algn="just">
              <a:lnSpc>
                <a:spcPct val="115000"/>
              </a:lnSpc>
              <a:spcBef>
                <a:spcPts val="960"/>
              </a:spcBef>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OUR WORK</a:t>
            </a:r>
          </a:p>
          <a:p>
            <a:pPr marL="342900" lvl="0" algn="just" rtl="0">
              <a:lnSpc>
                <a:spcPct val="115000"/>
              </a:lnSpc>
              <a:spcBef>
                <a:spcPts val="960"/>
              </a:spcBef>
              <a:spcAft>
                <a:spcPts val="0"/>
              </a:spcAft>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EXPERIENCE GAIN</a:t>
            </a:r>
          </a:p>
          <a:p>
            <a:pPr marL="342900" lvl="0" algn="just" rtl="0">
              <a:lnSpc>
                <a:spcPct val="115000"/>
              </a:lnSpc>
              <a:spcBef>
                <a:spcPts val="960"/>
              </a:spcBef>
              <a:spcAft>
                <a:spcPts val="0"/>
              </a:spcAft>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42900" lvl="0" algn="just" rtl="0">
              <a:lnSpc>
                <a:spcPct val="115000"/>
              </a:lnSpc>
              <a:spcBef>
                <a:spcPts val="960"/>
              </a:spcBef>
              <a:spcAft>
                <a:spcPts val="0"/>
              </a:spcAft>
              <a:buSzPts val="1656"/>
              <a:buFont typeface="+mj-lt"/>
              <a:buAutoNum type="arabicPeriod"/>
            </a:pPr>
            <a:r>
              <a:rPr lang="en-US" sz="2000" dirty="0">
                <a:solidFill>
                  <a:schemeClr val="dk1"/>
                </a:solidFill>
                <a:latin typeface="Times New Roman" panose="02020603050405020304" pitchFamily="18" charset="0"/>
                <a:cs typeface="Times New Roman" panose="02020603050405020304" pitchFamily="18" charset="0"/>
              </a:rPr>
              <a:t>CERTIFICATE OF COMPLETION</a:t>
            </a:r>
          </a:p>
          <a:p>
            <a:pPr marL="342900" lvl="0" algn="just" rtl="0">
              <a:lnSpc>
                <a:spcPct val="115000"/>
              </a:lnSpc>
              <a:spcBef>
                <a:spcPts val="960"/>
              </a:spcBef>
              <a:spcAft>
                <a:spcPts val="0"/>
              </a:spcAft>
              <a:buSzPts val="1656"/>
              <a:buFont typeface="+mj-lt"/>
              <a:buAutoNum type="arabicPeriod"/>
            </a:pPr>
            <a:r>
              <a:rPr lang="en-US" sz="2000" dirty="0">
                <a:latin typeface="Times New Roman" panose="02020603050405020304" pitchFamily="18" charset="0"/>
                <a:cs typeface="Times New Roman" panose="02020603050405020304" pitchFamily="18" charset="0"/>
              </a:rPr>
              <a:t>LETTER OF RECOMMENDATION</a:t>
            </a:r>
            <a:endParaRPr lang="en-US" sz="2000" dirty="0">
              <a:solidFill>
                <a:schemeClr val="dk1"/>
              </a:solidFill>
              <a:latin typeface="Times New Roman" panose="02020603050405020304" pitchFamily="18" charset="0"/>
              <a:cs typeface="Times New Roman" panose="02020603050405020304" pitchFamily="18" charset="0"/>
            </a:endParaRPr>
          </a:p>
        </p:txBody>
      </p:sp>
      <p:pic>
        <p:nvPicPr>
          <p:cNvPr id="99" name="Google Shape;99;p2"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00" name="Google Shape;1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2</a:t>
            </a:fld>
            <a:endParaRPr/>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a:p>
        </p:txBody>
      </p:sp>
      <p:cxnSp>
        <p:nvCxnSpPr>
          <p:cNvPr id="102" name="Google Shape;102;p2"/>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597625" y="430357"/>
            <a:ext cx="10515600" cy="1325563"/>
          </a:xfrm>
          <a:prstGeom prst="rect">
            <a:avLst/>
          </a:prstGeom>
          <a:noFill/>
          <a:ln>
            <a:noFill/>
          </a:ln>
        </p:spPr>
        <p:txBody>
          <a:bodyPr spcFirstLastPara="1" wrap="square" lIns="91425" tIns="45700" rIns="91425" bIns="45700" anchor="ctr" anchorCtr="0">
            <a:normAutofit/>
          </a:bodyPr>
          <a:lstStyle/>
          <a:p>
            <a:pPr>
              <a:buClr>
                <a:srgbClr val="2F5496"/>
              </a:buClr>
              <a:buSzPts val="4400"/>
            </a:pPr>
            <a:r>
              <a:rPr lang="en-GB" dirty="0">
                <a:solidFill>
                  <a:srgbClr val="2F5496"/>
                </a:solidFill>
                <a:latin typeface="Times New Roman"/>
                <a:ea typeface="Arial"/>
                <a:cs typeface="Times New Roman"/>
              </a:rPr>
              <a:t>ACKNOWLEDGEMENT</a:t>
            </a:r>
          </a:p>
        </p:txBody>
      </p:sp>
      <p:sp>
        <p:nvSpPr>
          <p:cNvPr id="120" name="Google Shape;120;p3"/>
          <p:cNvSpPr txBox="1">
            <a:spLocks noGrp="1"/>
          </p:cNvSpPr>
          <p:nvPr>
            <p:ph type="body" idx="1"/>
          </p:nvPr>
        </p:nvSpPr>
        <p:spPr>
          <a:xfrm>
            <a:off x="597625" y="1786069"/>
            <a:ext cx="10996750" cy="4570281"/>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360"/>
              </a:spcBef>
              <a:spcAft>
                <a:spcPts val="0"/>
              </a:spcAft>
              <a:buClr>
                <a:schemeClr val="dk1"/>
              </a:buClr>
              <a:buSzPts val="1100"/>
              <a:buFont typeface="Arial"/>
              <a:buNone/>
            </a:pPr>
            <a:r>
              <a:rPr lang="en-US" sz="2000" dirty="0">
                <a:solidFill>
                  <a:srgbClr val="252525"/>
                </a:solidFill>
                <a:latin typeface="Times New Roman" panose="02020603050405020304" pitchFamily="18" charset="0"/>
                <a:cs typeface="Times New Roman" panose="02020603050405020304" pitchFamily="18" charset="0"/>
              </a:rPr>
              <a:t>The successful completion of this internship would not have been possible without the support and assistance of many individuals and organizations. We feel immensely blessed to have gotten this during the course of my internship program. We would like to take this opportunity to offer my earnest admiration for each and every one of them.</a:t>
            </a:r>
          </a:p>
          <a:p>
            <a:pPr marL="0" lvl="0" indent="0" algn="just" rtl="0">
              <a:lnSpc>
                <a:spcPct val="150000"/>
              </a:lnSpc>
              <a:spcBef>
                <a:spcPts val="600"/>
              </a:spcBef>
              <a:spcAft>
                <a:spcPts val="0"/>
              </a:spcAft>
              <a:buClr>
                <a:schemeClr val="dk1"/>
              </a:buClr>
              <a:buSzPts val="1100"/>
              <a:buFont typeface="Arial"/>
              <a:buNone/>
            </a:pPr>
            <a:r>
              <a:rPr lang="en-US" sz="2000" dirty="0">
                <a:solidFill>
                  <a:srgbClr val="252525"/>
                </a:solidFill>
                <a:latin typeface="Times New Roman" panose="02020603050405020304" pitchFamily="18" charset="0"/>
                <a:cs typeface="Times New Roman" panose="02020603050405020304" pitchFamily="18" charset="0"/>
              </a:rPr>
              <a:t>We would like to express my gratitude to Mr. Rakesh sir, who has been a constant source of inspiration as my intern trainer. Without their constant guidance and suggestions, our project would have been nowhere near completion. My gratitude for their trust and generosity goes beyond words.</a:t>
            </a:r>
          </a:p>
          <a:p>
            <a:pPr marL="0" lvl="0" indent="0" algn="just" rtl="0">
              <a:lnSpc>
                <a:spcPct val="150000"/>
              </a:lnSpc>
              <a:spcBef>
                <a:spcPts val="600"/>
              </a:spcBef>
              <a:spcAft>
                <a:spcPts val="0"/>
              </a:spcAft>
              <a:buClr>
                <a:schemeClr val="dk1"/>
              </a:buClr>
              <a:buSzPts val="1100"/>
              <a:buFont typeface="Arial"/>
              <a:buNone/>
            </a:pPr>
            <a:r>
              <a:rPr lang="en-US" sz="2000" dirty="0">
                <a:solidFill>
                  <a:srgbClr val="252525"/>
                </a:solidFill>
                <a:latin typeface="Times New Roman" panose="02020603050405020304" pitchFamily="18" charset="0"/>
                <a:cs typeface="Times New Roman" panose="02020603050405020304" pitchFamily="18" charset="0"/>
              </a:rPr>
              <a:t>Finally, we thank all my teachers, who were the ones who prepared us for this </a:t>
            </a:r>
            <a:r>
              <a:rPr lang="en-US" sz="2000" dirty="0" err="1">
                <a:solidFill>
                  <a:srgbClr val="252525"/>
                </a:solidFill>
                <a:latin typeface="Times New Roman" panose="02020603050405020304" pitchFamily="18" charset="0"/>
                <a:cs typeface="Times New Roman" panose="02020603050405020304" pitchFamily="18" charset="0"/>
              </a:rPr>
              <a:t>endeavour</a:t>
            </a:r>
            <a:r>
              <a:rPr lang="en-US" sz="2000" dirty="0">
                <a:solidFill>
                  <a:srgbClr val="252525"/>
                </a:solidFill>
                <a:latin typeface="Times New Roman" panose="02020603050405020304" pitchFamily="18" charset="0"/>
                <a:cs typeface="Times New Roman" panose="02020603050405020304" pitchFamily="18" charset="0"/>
              </a:rPr>
              <a:t>.</a:t>
            </a:r>
          </a:p>
          <a:p>
            <a:pPr marL="63500" indent="0" algn="just">
              <a:lnSpc>
                <a:spcPct val="100000"/>
              </a:lnSpc>
              <a:spcBef>
                <a:spcPts val="0"/>
              </a:spcBef>
              <a:buSzPts val="2000"/>
              <a:buNone/>
            </a:pPr>
            <a:endParaRPr lang="en-US" sz="2000" dirty="0">
              <a:latin typeface="Times New Roman"/>
              <a:ea typeface="Times New Roman"/>
              <a:cs typeface="Times New Roman"/>
            </a:endParaRPr>
          </a:p>
        </p:txBody>
      </p:sp>
      <p:pic>
        <p:nvPicPr>
          <p:cNvPr id="121" name="Google Shape;121;p3"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22" name="Google Shape;1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3</a:t>
            </a:fld>
            <a:endParaRPr/>
          </a:p>
        </p:txBody>
      </p:sp>
      <p:sp>
        <p:nvSpPr>
          <p:cNvPr id="123" name="Google Shape;1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a:p>
        </p:txBody>
      </p:sp>
      <p:cxnSp>
        <p:nvCxnSpPr>
          <p:cNvPr id="124" name="Google Shape;124;p3"/>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78969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B2FF-55A2-D4C5-CC93-1CF5772A5E6A}"/>
              </a:ext>
            </a:extLst>
          </p:cNvPr>
          <p:cNvSpPr>
            <a:spLocks noGrp="1"/>
          </p:cNvSpPr>
          <p:nvPr>
            <p:ph type="title"/>
          </p:nvPr>
        </p:nvSpPr>
        <p:spPr/>
        <p:txBody>
          <a:bodyPr/>
          <a:lstStyle/>
          <a:p>
            <a:r>
              <a:rPr lang="en-GB" dirty="0">
                <a:solidFill>
                  <a:srgbClr val="2F5496"/>
                </a:solidFill>
                <a:latin typeface="Times New Roman"/>
                <a:cs typeface="Times New Roman"/>
              </a:rPr>
              <a:t>ABOUT MICROZENSYS SOLUTIONS</a:t>
            </a:r>
          </a:p>
        </p:txBody>
      </p:sp>
      <p:sp>
        <p:nvSpPr>
          <p:cNvPr id="3" name="Text Placeholder 2">
            <a:extLst>
              <a:ext uri="{FF2B5EF4-FFF2-40B4-BE49-F238E27FC236}">
                <a16:creationId xmlns:a16="http://schemas.microsoft.com/office/drawing/2014/main" id="{474B6427-8E86-C6B0-DF17-83FDAF1FB6D4}"/>
              </a:ext>
            </a:extLst>
          </p:cNvPr>
          <p:cNvSpPr>
            <a:spLocks noGrp="1"/>
          </p:cNvSpPr>
          <p:nvPr>
            <p:ph type="body"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Microzensys solution</a:t>
            </a:r>
            <a:r>
              <a:rPr lang="en-US" sz="2000" dirty="0">
                <a:solidFill>
                  <a:schemeClr val="dk1"/>
                </a:solidFill>
                <a:latin typeface="Times New Roman" panose="02020603050405020304" pitchFamily="18" charset="0"/>
                <a:cs typeface="Times New Roman" panose="02020603050405020304" pitchFamily="18" charset="0"/>
              </a:rPr>
              <a:t>, is a </a:t>
            </a:r>
            <a:r>
              <a:rPr lang="en-US" sz="2000" dirty="0">
                <a:latin typeface="Times New Roman" panose="02020603050405020304" pitchFamily="18" charset="0"/>
                <a:cs typeface="Times New Roman" panose="02020603050405020304" pitchFamily="18" charset="0"/>
              </a:rPr>
              <a:t>g</a:t>
            </a:r>
            <a:r>
              <a:rPr lang="en-US" sz="2000" b="0" i="0" dirty="0">
                <a:effectLst/>
                <a:latin typeface="Times New Roman" panose="02020603050405020304" pitchFamily="18" charset="0"/>
                <a:cs typeface="Times New Roman" panose="02020603050405020304" pitchFamily="18" charset="0"/>
              </a:rPr>
              <a:t>lobal Solution consulting </a:t>
            </a:r>
            <a:r>
              <a:rPr lang="en-US" sz="2000" dirty="0">
                <a:solidFill>
                  <a:schemeClr val="dk1"/>
                </a:solidFill>
                <a:latin typeface="Times New Roman" panose="02020603050405020304" pitchFamily="18" charset="0"/>
                <a:cs typeface="Times New Roman" panose="02020603050405020304" pitchFamily="18" charset="0"/>
              </a:rPr>
              <a:t>headquartered in Hyderabad India. </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Microzensys is a global Solution consulting firm that helps clients implement processes and disciplines to drive sustained revenue acceleration. </a:t>
            </a:r>
            <a:r>
              <a:rPr lang="en-US" sz="2000" dirty="0">
                <a:latin typeface="Times New Roman" panose="02020603050405020304" pitchFamily="18" charset="0"/>
                <a:cs typeface="Times New Roman" panose="02020603050405020304" pitchFamily="18" charset="0"/>
              </a:rPr>
              <a:t>The app needed to have user friendly approach.</a:t>
            </a:r>
          </a:p>
          <a:p>
            <a:pPr algn="just">
              <a:lnSpc>
                <a:spcPct val="150000"/>
              </a:lnSpc>
            </a:pPr>
            <a:r>
              <a:rPr lang="en-US" sz="2000" dirty="0">
                <a:latin typeface="Times New Roman" panose="02020603050405020304" pitchFamily="18" charset="0"/>
                <a:cs typeface="Times New Roman" panose="02020603050405020304" pitchFamily="18" charset="0"/>
              </a:rPr>
              <a:t>Microzensys </a:t>
            </a:r>
            <a:r>
              <a:rPr lang="en-US" sz="2000" b="0" i="0" dirty="0">
                <a:effectLst/>
                <a:latin typeface="Times New Roman" panose="02020603050405020304" pitchFamily="18" charset="0"/>
                <a:cs typeface="Times New Roman" panose="02020603050405020304" pitchFamily="18" charset="0"/>
              </a:rPr>
              <a:t>use a holistic, science-based approach combining training, consulting, coaching, and diagnostics to help you get the results you want.</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DFF3CDF-302C-5773-DA31-5D242678CDF3}"/>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061344DB-EFF4-2B97-215E-8E4800B74F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lang="en-IN"/>
          </a:p>
        </p:txBody>
      </p:sp>
      <p:pic>
        <p:nvPicPr>
          <p:cNvPr id="7" name="Google Shape;121;p3" descr="Updated emblem/seal of National Institute of Technology Sikkim">
            <a:extLst>
              <a:ext uri="{FF2B5EF4-FFF2-40B4-BE49-F238E27FC236}">
                <a16:creationId xmlns:a16="http://schemas.microsoft.com/office/drawing/2014/main" id="{C55A135B-C420-6F1A-8911-B7533BC959D8}"/>
              </a:ext>
            </a:extLst>
          </p:cNvPr>
          <p:cNvPicPr preferRelativeResize="0"/>
          <p:nvPr/>
        </p:nvPicPr>
        <p:blipFill rotWithShape="1">
          <a:blip r:embed="rId2">
            <a:alphaModFix/>
          </a:blip>
          <a:srcRect/>
          <a:stretch/>
        </p:blipFill>
        <p:spPr>
          <a:xfrm>
            <a:off x="10779617" y="133567"/>
            <a:ext cx="1309352" cy="1240584"/>
          </a:xfrm>
          <a:prstGeom prst="rect">
            <a:avLst/>
          </a:prstGeom>
          <a:noFill/>
          <a:ln>
            <a:noFill/>
          </a:ln>
        </p:spPr>
      </p:pic>
      <p:cxnSp>
        <p:nvCxnSpPr>
          <p:cNvPr id="11" name="Google Shape;124;p3">
            <a:extLst>
              <a:ext uri="{FF2B5EF4-FFF2-40B4-BE49-F238E27FC236}">
                <a16:creationId xmlns:a16="http://schemas.microsoft.com/office/drawing/2014/main" id="{E60A02A9-1F4C-3370-102D-5DD487A106B8}"/>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344649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83747" y="37495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Times New Roman"/>
              <a:buNone/>
            </a:pPr>
            <a:r>
              <a:rPr lang="en-GB" dirty="0">
                <a:solidFill>
                  <a:srgbClr val="2F5496"/>
                </a:solidFill>
                <a:latin typeface="Times New Roman"/>
                <a:cs typeface="Times New Roman"/>
                <a:sym typeface="Times New Roman"/>
              </a:rPr>
              <a:t>INTRODUCTION</a:t>
            </a:r>
            <a:endParaRPr dirty="0"/>
          </a:p>
        </p:txBody>
      </p:sp>
      <p:sp>
        <p:nvSpPr>
          <p:cNvPr id="98" name="Google Shape;98;p2"/>
          <p:cNvSpPr txBox="1">
            <a:spLocks noGrp="1"/>
          </p:cNvSpPr>
          <p:nvPr>
            <p:ph type="body" idx="1"/>
          </p:nvPr>
        </p:nvSpPr>
        <p:spPr>
          <a:xfrm>
            <a:off x="483747" y="1361155"/>
            <a:ext cx="11467012" cy="5188886"/>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Bef>
                <a:spcPts val="0"/>
              </a:spcBef>
              <a:buSzPts val="2800"/>
              <a:buNone/>
            </a:pPr>
            <a:endParaRPr lang="en-GB" sz="2000" dirty="0">
              <a:latin typeface="Times New Roman" panose="02020603050405020304" pitchFamily="18" charset="0"/>
              <a:cs typeface="Times New Roman" panose="02020603050405020304" pitchFamily="18" charset="0"/>
            </a:endParaRPr>
          </a:p>
          <a:p>
            <a:pPr marL="342900" algn="just">
              <a:lnSpc>
                <a:spcPct val="150000"/>
              </a:lnSpc>
              <a:spcBef>
                <a:spcPts val="0"/>
              </a:spcBef>
              <a:buSzPts val="2800"/>
            </a:pPr>
            <a:r>
              <a:rPr lang="en-GB" sz="2000" dirty="0">
                <a:latin typeface="Times New Roman" panose="02020603050405020304" pitchFamily="18" charset="0"/>
                <a:cs typeface="Times New Roman" panose="02020603050405020304" pitchFamily="18" charset="0"/>
              </a:rPr>
              <a:t>Web development is the process of creating, building and maintaining websites and web applications. It also include web design, web programming and database management.</a:t>
            </a:r>
          </a:p>
          <a:p>
            <a:pPr marL="342900" algn="just">
              <a:lnSpc>
                <a:spcPct val="150000"/>
              </a:lnSpc>
              <a:spcBef>
                <a:spcPts val="0"/>
              </a:spcBef>
              <a:buSzPts val="2800"/>
            </a:pPr>
            <a:r>
              <a:rPr lang="en-GB" sz="2000" dirty="0">
                <a:latin typeface="Times New Roman" panose="02020603050405020304" pitchFamily="18" charset="0"/>
                <a:cs typeface="Times New Roman" panose="02020603050405020304" pitchFamily="18" charset="0"/>
              </a:rPr>
              <a:t>Web development is of two type one is Frontend Development and second is Backend Development. </a:t>
            </a:r>
          </a:p>
          <a:p>
            <a:pPr marL="342900" algn="just">
              <a:lnSpc>
                <a:spcPct val="150000"/>
              </a:lnSpc>
              <a:spcBef>
                <a:spcPts val="0"/>
              </a:spcBef>
              <a:buSzPts val="2800"/>
            </a:pPr>
            <a:r>
              <a:rPr lang="en-US" sz="2000" dirty="0">
                <a:latin typeface="Times New Roman"/>
                <a:cs typeface="Times New Roman"/>
              </a:rPr>
              <a:t>Frontend development stands as the foundation of user interaction and experience on the web.</a:t>
            </a:r>
          </a:p>
          <a:p>
            <a:pPr marL="342900" algn="just">
              <a:lnSpc>
                <a:spcPct val="150000"/>
              </a:lnSpc>
              <a:spcBef>
                <a:spcPts val="0"/>
              </a:spcBef>
              <a:buSzPts val="2800"/>
            </a:pPr>
            <a:r>
              <a:rPr lang="en-US" sz="2000" dirty="0">
                <a:latin typeface="Times New Roman"/>
                <a:cs typeface="Times New Roman"/>
              </a:rPr>
              <a:t>It encompasses the creative fusion of design and functionality, crafting the visual and interactive elements users engage with daily.</a:t>
            </a:r>
            <a:endParaRPr lang="en-US" sz="2000" dirty="0">
              <a:latin typeface="Times New Roman" panose="02020603050405020304" pitchFamily="18" charset="0"/>
              <a:cs typeface="Times New Roman" panose="02020603050405020304" pitchFamily="18" charset="0"/>
            </a:endParaRPr>
          </a:p>
          <a:p>
            <a:pPr marL="342900" algn="just">
              <a:lnSpc>
                <a:spcPct val="150000"/>
              </a:lnSpc>
              <a:spcBef>
                <a:spcPts val="0"/>
              </a:spcBef>
              <a:buSzPts val="2800"/>
            </a:pPr>
            <a:r>
              <a:rPr lang="en-US" sz="2000" dirty="0">
                <a:latin typeface="Times New Roman" panose="02020603050405020304" pitchFamily="18" charset="0"/>
                <a:cs typeface="Times New Roman" panose="02020603050405020304" pitchFamily="18" charset="0"/>
              </a:rPr>
              <a:t>From the layout and aesthetics to the seamless functionality of websites and applications, frontend development bridges the gap between user expectations and technological innovation.</a:t>
            </a:r>
          </a:p>
          <a:p>
            <a:pPr marL="0" lvl="0" indent="0" algn="just">
              <a:lnSpc>
                <a:spcPct val="150000"/>
              </a:lnSpc>
              <a:spcBef>
                <a:spcPts val="0"/>
              </a:spcBef>
              <a:buSzPts val="2800"/>
              <a:buNone/>
            </a:pPr>
            <a:endParaRPr lang="en-US" sz="2000" dirty="0">
              <a:latin typeface="Times New Roman" panose="02020603050405020304" pitchFamily="18" charset="0"/>
              <a:cs typeface="Times New Roman" panose="02020603050405020304" pitchFamily="18" charset="0"/>
            </a:endParaRPr>
          </a:p>
          <a:p>
            <a:pPr marL="342900" lvl="0" algn="just">
              <a:lnSpc>
                <a:spcPct val="100000"/>
              </a:lnSpc>
              <a:spcBef>
                <a:spcPts val="0"/>
              </a:spcBef>
              <a:buSzPts val="28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0" indent="0" algn="just">
              <a:lnSpc>
                <a:spcPct val="100000"/>
              </a:lnSpc>
              <a:spcBef>
                <a:spcPts val="0"/>
              </a:spcBef>
              <a:buSzPts val="2800"/>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ts val="2800"/>
              <a:buNone/>
            </a:pPr>
            <a:endParaRPr lang="en-GB" sz="2000" dirty="0">
              <a:latin typeface="Times New Roman" panose="02020603050405020304" pitchFamily="18" charset="0"/>
              <a:cs typeface="Times New Roman" panose="02020603050405020304" pitchFamily="18" charset="0"/>
            </a:endParaRPr>
          </a:p>
        </p:txBody>
      </p:sp>
      <p:pic>
        <p:nvPicPr>
          <p:cNvPr id="99" name="Google Shape;99;p2"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00" name="Google Shape;10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5</a:t>
            </a:fld>
            <a:endParaRPr/>
          </a:p>
        </p:txBody>
      </p:sp>
      <p:sp>
        <p:nvSpPr>
          <p:cNvPr id="101" name="Google Shape;101;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National Institute of Technology Sikkim     </a:t>
            </a:r>
            <a:endParaRPr dirty="0"/>
          </a:p>
        </p:txBody>
      </p:sp>
      <p:cxnSp>
        <p:nvCxnSpPr>
          <p:cNvPr id="102" name="Google Shape;102;p2"/>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96630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Clr>
                <a:srgbClr val="2F5496"/>
              </a:buClr>
              <a:buSzPts val="4400"/>
            </a:pPr>
            <a:r>
              <a:rPr lang="en-IN" dirty="0">
                <a:solidFill>
                  <a:srgbClr val="2F5496"/>
                </a:solidFill>
                <a:latin typeface="Times New Roman" panose="02020603050405020304" pitchFamily="18" charset="0"/>
                <a:ea typeface="Arial"/>
                <a:cs typeface="Times New Roman" panose="02020603050405020304" pitchFamily="18" charset="0"/>
              </a:rPr>
              <a:t>USED TECHNOLOGIES</a:t>
            </a:r>
          </a:p>
        </p:txBody>
      </p:sp>
      <p:sp>
        <p:nvSpPr>
          <p:cNvPr id="131" name="Google Shape;131;p4"/>
          <p:cNvSpPr txBox="1">
            <a:spLocks noGrp="1"/>
          </p:cNvSpPr>
          <p:nvPr>
            <p:ph type="body" idx="1"/>
          </p:nvPr>
        </p:nvSpPr>
        <p:spPr>
          <a:xfrm>
            <a:off x="838200" y="1939779"/>
            <a:ext cx="10515600" cy="4351338"/>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ct val="100000"/>
            </a:pPr>
            <a:r>
              <a:rPr lang="en-GB" sz="2000" dirty="0">
                <a:latin typeface="Times New Roman"/>
                <a:cs typeface="Times New Roman"/>
              </a:rPr>
              <a:t>HTML</a:t>
            </a:r>
          </a:p>
          <a:p>
            <a:pPr marL="342900" algn="just">
              <a:lnSpc>
                <a:spcPct val="150000"/>
              </a:lnSpc>
              <a:spcBef>
                <a:spcPts val="0"/>
              </a:spcBef>
              <a:buSzPct val="100000"/>
            </a:pPr>
            <a:r>
              <a:rPr lang="en-GB" sz="2000" dirty="0">
                <a:latin typeface="Times New Roman"/>
                <a:cs typeface="Times New Roman"/>
              </a:rPr>
              <a:t>CSS </a:t>
            </a:r>
          </a:p>
          <a:p>
            <a:pPr marL="342900" algn="just">
              <a:lnSpc>
                <a:spcPct val="150000"/>
              </a:lnSpc>
              <a:spcBef>
                <a:spcPts val="0"/>
              </a:spcBef>
              <a:buSzPct val="100000"/>
            </a:pPr>
            <a:r>
              <a:rPr lang="en-GB" sz="2000" dirty="0">
                <a:latin typeface="Times New Roman"/>
                <a:cs typeface="Times New Roman"/>
              </a:rPr>
              <a:t>BOOTSTRAP </a:t>
            </a:r>
          </a:p>
          <a:p>
            <a:pPr marL="342900" algn="just">
              <a:lnSpc>
                <a:spcPct val="150000"/>
              </a:lnSpc>
              <a:spcBef>
                <a:spcPts val="0"/>
              </a:spcBef>
              <a:buSzPct val="100000"/>
            </a:pPr>
            <a:r>
              <a:rPr lang="en-GB" sz="2000" dirty="0">
                <a:latin typeface="Times New Roman"/>
                <a:cs typeface="Times New Roman"/>
              </a:rPr>
              <a:t>JAVASCRIPT </a:t>
            </a:r>
          </a:p>
          <a:p>
            <a:pPr marL="342900" algn="just">
              <a:lnSpc>
                <a:spcPct val="150000"/>
              </a:lnSpc>
              <a:spcBef>
                <a:spcPts val="0"/>
              </a:spcBef>
              <a:buSzPct val="100000"/>
            </a:pPr>
            <a:r>
              <a:rPr lang="en-GB" sz="2000" dirty="0">
                <a:latin typeface="Times New Roman"/>
                <a:cs typeface="Times New Roman"/>
              </a:rPr>
              <a:t>REACTJS</a:t>
            </a:r>
          </a:p>
          <a:p>
            <a:pPr marL="342900" algn="just">
              <a:lnSpc>
                <a:spcPct val="150000"/>
              </a:lnSpc>
              <a:spcBef>
                <a:spcPts val="0"/>
              </a:spcBef>
              <a:buSzPct val="100000"/>
            </a:pPr>
            <a:r>
              <a:rPr lang="en-GB" sz="2000" dirty="0">
                <a:latin typeface="Times New Roman"/>
                <a:cs typeface="Times New Roman"/>
              </a:rPr>
              <a:t>FIGMA</a:t>
            </a:r>
          </a:p>
        </p:txBody>
      </p:sp>
      <p:pic>
        <p:nvPicPr>
          <p:cNvPr id="132" name="Google Shape;132;p4"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33" name="Google Shape;1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6</a:t>
            </a:fld>
            <a:endParaRPr/>
          </a:p>
        </p:txBody>
      </p:sp>
      <p:sp>
        <p:nvSpPr>
          <p:cNvPr id="134" name="Google Shape;1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a:p>
        </p:txBody>
      </p:sp>
      <p:cxnSp>
        <p:nvCxnSpPr>
          <p:cNvPr id="135" name="Google Shape;135;p4"/>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13197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Clr>
                <a:srgbClr val="2F5496"/>
              </a:buClr>
              <a:buSzPts val="4400"/>
            </a:pPr>
            <a:r>
              <a:rPr lang="en-US" dirty="0">
                <a:solidFill>
                  <a:srgbClr val="2F5496"/>
                </a:solidFill>
                <a:latin typeface="Times New Roman" panose="02020603050405020304" pitchFamily="18" charset="0"/>
                <a:ea typeface="Arial"/>
                <a:cs typeface="Times New Roman" panose="02020603050405020304" pitchFamily="18" charset="0"/>
              </a:rPr>
              <a:t>B</a:t>
            </a:r>
            <a:r>
              <a:rPr lang="en-IN" dirty="0">
                <a:solidFill>
                  <a:srgbClr val="2F5496"/>
                </a:solidFill>
                <a:latin typeface="Times New Roman" panose="02020603050405020304" pitchFamily="18" charset="0"/>
                <a:ea typeface="Arial"/>
                <a:cs typeface="Times New Roman" panose="02020603050405020304" pitchFamily="18" charset="0"/>
              </a:rPr>
              <a:t>RIEF IDEA ON TOOLS</a:t>
            </a:r>
          </a:p>
        </p:txBody>
      </p:sp>
      <p:sp>
        <p:nvSpPr>
          <p:cNvPr id="131" name="Google Shape;131;p4"/>
          <p:cNvSpPr txBox="1">
            <a:spLocks noGrp="1"/>
          </p:cNvSpPr>
          <p:nvPr>
            <p:ph type="body" idx="1"/>
          </p:nvPr>
        </p:nvSpPr>
        <p:spPr>
          <a:xfrm>
            <a:off x="838200" y="1939779"/>
            <a:ext cx="10515600" cy="4351338"/>
          </a:xfrm>
          <a:prstGeom prst="rect">
            <a:avLst/>
          </a:prstGeom>
          <a:noFill/>
          <a:ln>
            <a:noFill/>
          </a:ln>
        </p:spPr>
        <p:txBody>
          <a:bodyPr spcFirstLastPara="1" wrap="square" lIns="91425" tIns="45700" rIns="91425" bIns="45700" anchor="t" anchorCtr="0">
            <a:normAutofit/>
          </a:bodyPr>
          <a:lstStyle/>
          <a:p>
            <a:pPr marL="342900" algn="just">
              <a:lnSpc>
                <a:spcPct val="150000"/>
              </a:lnSpc>
              <a:spcBef>
                <a:spcPts val="0"/>
              </a:spcBef>
              <a:buSzPct val="100000"/>
            </a:pPr>
            <a:r>
              <a:rPr lang="en-GB" sz="2000" dirty="0">
                <a:latin typeface="Times New Roman"/>
                <a:cs typeface="Times New Roman"/>
              </a:rPr>
              <a:t>HTML stands for Hypertext Markup Language. Hypertext refer to system of organizing and linking text, images, and other multimedia resources. Markup means structuring.</a:t>
            </a:r>
          </a:p>
          <a:p>
            <a:pPr marL="342900" algn="just">
              <a:lnSpc>
                <a:spcPct val="150000"/>
              </a:lnSpc>
              <a:spcBef>
                <a:spcPts val="0"/>
              </a:spcBef>
              <a:buSzPct val="100000"/>
            </a:pPr>
            <a:r>
              <a:rPr lang="en-GB" sz="2000" dirty="0">
                <a:latin typeface="Times New Roman"/>
                <a:cs typeface="Times New Roman"/>
              </a:rPr>
              <a:t>CSS stands for Cascading Style Sheets. It describes how Html elements are to be displayed on screen, paper or in other media.</a:t>
            </a:r>
          </a:p>
          <a:p>
            <a:pPr marL="342900" algn="just">
              <a:lnSpc>
                <a:spcPct val="150000"/>
              </a:lnSpc>
              <a:spcBef>
                <a:spcPts val="0"/>
              </a:spcBef>
              <a:buSzPct val="100000"/>
            </a:pPr>
            <a:r>
              <a:rPr lang="en-GB" sz="2000" dirty="0">
                <a:latin typeface="Times New Roman"/>
                <a:cs typeface="Times New Roman"/>
              </a:rPr>
              <a:t>JavaScript in mainly used for enhancing the interactivity and dynamic behaviour of web pages.</a:t>
            </a:r>
          </a:p>
          <a:p>
            <a:pPr marL="342900" algn="just">
              <a:lnSpc>
                <a:spcPct val="150000"/>
              </a:lnSpc>
              <a:spcBef>
                <a:spcPts val="0"/>
              </a:spcBef>
              <a:buSzPct val="100000"/>
            </a:pPr>
            <a:r>
              <a:rPr lang="en-GB" sz="2000" dirty="0">
                <a:latin typeface="Times New Roman"/>
                <a:cs typeface="Times New Roman"/>
              </a:rPr>
              <a:t>React is a JavaScript library for building user interfaces. It is used to build single page applications and allows us to create reusable UI components.</a:t>
            </a:r>
          </a:p>
        </p:txBody>
      </p:sp>
      <p:pic>
        <p:nvPicPr>
          <p:cNvPr id="132" name="Google Shape;132;p4"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33" name="Google Shape;1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7</a:t>
            </a:fld>
            <a:endParaRPr/>
          </a:p>
        </p:txBody>
      </p:sp>
      <p:sp>
        <p:nvSpPr>
          <p:cNvPr id="134" name="Google Shape;13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National Institute of Technology Sikkim     </a:t>
            </a:r>
            <a:endParaRPr/>
          </a:p>
        </p:txBody>
      </p:sp>
      <p:cxnSp>
        <p:nvCxnSpPr>
          <p:cNvPr id="135" name="Google Shape;135;p4"/>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329165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Times New Roman"/>
              <a:buNone/>
            </a:pPr>
            <a:r>
              <a:rPr lang="en-GB" dirty="0">
                <a:solidFill>
                  <a:srgbClr val="2F5496"/>
                </a:solidFill>
                <a:latin typeface="Times New Roman"/>
                <a:ea typeface="Arial"/>
                <a:cs typeface="Times New Roman"/>
              </a:rPr>
              <a:t>OUR WORK</a:t>
            </a:r>
          </a:p>
        </p:txBody>
      </p:sp>
      <p:sp>
        <p:nvSpPr>
          <p:cNvPr id="120" name="Google Shape;120;p3"/>
          <p:cNvSpPr txBox="1">
            <a:spLocks noGrp="1"/>
          </p:cNvSpPr>
          <p:nvPr>
            <p:ph type="body" idx="1"/>
          </p:nvPr>
        </p:nvSpPr>
        <p:spPr>
          <a:xfrm>
            <a:off x="838200" y="1883871"/>
            <a:ext cx="10996750" cy="4351338"/>
          </a:xfrm>
          <a:prstGeom prst="rect">
            <a:avLst/>
          </a:prstGeom>
          <a:noFill/>
          <a:ln>
            <a:noFill/>
          </a:ln>
        </p:spPr>
        <p:txBody>
          <a:bodyPr spcFirstLastPara="1" wrap="square" lIns="91425" tIns="45700" rIns="91425" bIns="45700" anchor="t" anchorCtr="0">
            <a:normAutofit/>
          </a:bodyPr>
          <a:lstStyle/>
          <a:p>
            <a:pPr marL="306000" lvl="0" indent="-305301" algn="just" rtl="0">
              <a:lnSpc>
                <a:spcPct val="150000"/>
              </a:lnSpc>
              <a:spcBef>
                <a:spcPts val="960"/>
              </a:spcBef>
              <a:spcAft>
                <a:spcPts val="0"/>
              </a:spcAft>
              <a:buSzPct val="77049"/>
              <a:buFont typeface="Arial" panose="020B0604020202020204" pitchFamily="34" charset="0"/>
              <a:buChar char="•"/>
            </a:pPr>
            <a:r>
              <a:rPr lang="en-US" sz="2000" dirty="0">
                <a:solidFill>
                  <a:srgbClr val="333333"/>
                </a:solidFill>
                <a:highlight>
                  <a:srgbClr val="FFFFFF"/>
                </a:highlight>
                <a:latin typeface="Times New Roman" panose="02020603050405020304" pitchFamily="18" charset="0"/>
                <a:cs typeface="Times New Roman" panose="02020603050405020304" pitchFamily="18" charset="0"/>
              </a:rPr>
              <a:t>Our role at Microzensys was as a frontend developer. We work directly with development department and work as a team with other interns.</a:t>
            </a:r>
          </a:p>
          <a:p>
            <a:pPr marL="306000" lvl="0" indent="-305301" algn="just" rtl="0">
              <a:lnSpc>
                <a:spcPct val="150000"/>
              </a:lnSpc>
              <a:spcBef>
                <a:spcPts val="960"/>
              </a:spcBef>
              <a:spcAft>
                <a:spcPts val="0"/>
              </a:spcAft>
              <a:buSzPct val="77049"/>
              <a:buFont typeface="Arial" panose="020B0604020202020204" pitchFamily="34" charset="0"/>
              <a:buChar char="•"/>
            </a:pPr>
            <a:r>
              <a:rPr lang="en-US" sz="2000" dirty="0">
                <a:solidFill>
                  <a:srgbClr val="333333"/>
                </a:solidFill>
                <a:highlight>
                  <a:srgbClr val="FFFFFF"/>
                </a:highlight>
                <a:latin typeface="Times New Roman" panose="02020603050405020304" pitchFamily="18" charset="0"/>
                <a:cs typeface="Times New Roman" panose="02020603050405020304" pitchFamily="18" charset="0"/>
              </a:rPr>
              <a:t>Where we work on different websites like PrimeHRM, PrimeGYM, Medizensys to make user interactive interface.</a:t>
            </a:r>
          </a:p>
          <a:p>
            <a:pPr marL="306000" lvl="0" indent="-305301" algn="just" rtl="0">
              <a:lnSpc>
                <a:spcPct val="150000"/>
              </a:lnSpc>
              <a:spcBef>
                <a:spcPts val="960"/>
              </a:spcBef>
              <a:spcAft>
                <a:spcPts val="0"/>
              </a:spcAft>
              <a:buSzPct val="77049"/>
              <a:buFont typeface="Arial" panose="020B0604020202020204" pitchFamily="34" charset="0"/>
              <a:buChar char="•"/>
            </a:pPr>
            <a:r>
              <a:rPr lang="en-US" sz="2000" dirty="0">
                <a:solidFill>
                  <a:srgbClr val="333333"/>
                </a:solidFill>
                <a:highlight>
                  <a:srgbClr val="FFFFFF"/>
                </a:highlight>
                <a:latin typeface="Times New Roman" panose="02020603050405020304" pitchFamily="18" charset="0"/>
                <a:cs typeface="Times New Roman" panose="02020603050405020304" pitchFamily="18" charset="0"/>
              </a:rPr>
              <a:t>Our daily tasks include :</a:t>
            </a:r>
          </a:p>
          <a:p>
            <a:pPr marL="914400" indent="-321944" algn="just">
              <a:lnSpc>
                <a:spcPct val="150000"/>
              </a:lnSpc>
              <a:spcBef>
                <a:spcPts val="0"/>
              </a:spcBef>
              <a:buSzPct val="68852"/>
              <a:buFont typeface="Arial" panose="020B0604020202020204" pitchFamily="34" charset="0"/>
              <a:buChar char="•"/>
            </a:pPr>
            <a:r>
              <a:rPr lang="en-US" sz="2000" dirty="0">
                <a:solidFill>
                  <a:srgbClr val="333333"/>
                </a:solidFill>
                <a:highlight>
                  <a:srgbClr val="FFFFFF"/>
                </a:highlight>
                <a:latin typeface="Times New Roman" panose="02020603050405020304" pitchFamily="18" charset="0"/>
                <a:cs typeface="Times New Roman" panose="02020603050405020304" pitchFamily="18" charset="0"/>
              </a:rPr>
              <a:t>Every week, we had a meeting with our mentor of what we have done and discuss about the project's status.</a:t>
            </a:r>
          </a:p>
          <a:p>
            <a:pPr marL="914400" lvl="0" indent="-321944" algn="just" rtl="0">
              <a:lnSpc>
                <a:spcPct val="150000"/>
              </a:lnSpc>
              <a:spcBef>
                <a:spcPts val="0"/>
              </a:spcBef>
              <a:spcAft>
                <a:spcPts val="0"/>
              </a:spcAft>
              <a:buSzPct val="68852"/>
              <a:buFont typeface="Arial" panose="020B0604020202020204" pitchFamily="34" charset="0"/>
              <a:buChar char="•"/>
            </a:pPr>
            <a:r>
              <a:rPr lang="en-US" sz="2000" dirty="0">
                <a:solidFill>
                  <a:srgbClr val="333333"/>
                </a:solidFill>
                <a:highlight>
                  <a:srgbClr val="FFFFFF"/>
                </a:highlight>
                <a:latin typeface="Times New Roman" panose="02020603050405020304" pitchFamily="18" charset="0"/>
                <a:cs typeface="Times New Roman" panose="02020603050405020304" pitchFamily="18" charset="0"/>
              </a:rPr>
              <a:t>Writing  and reviewing the code for a particular module.</a:t>
            </a:r>
          </a:p>
          <a:p>
            <a:pPr marL="406400" algn="just">
              <a:lnSpc>
                <a:spcPct val="100000"/>
              </a:lnSpc>
              <a:spcBef>
                <a:spcPts val="0"/>
              </a:spcBef>
              <a:buSzPts val="2000"/>
            </a:pPr>
            <a:endParaRPr lang="en-GB" sz="2000" dirty="0">
              <a:latin typeface="Times New Roman"/>
              <a:cs typeface="Times New Roman"/>
            </a:endParaRPr>
          </a:p>
        </p:txBody>
      </p:sp>
      <p:pic>
        <p:nvPicPr>
          <p:cNvPr id="121" name="Google Shape;121;p3" descr="Updated emblem/seal of National Institute of Technology Sikkim"/>
          <p:cNvPicPr preferRelativeResize="0"/>
          <p:nvPr/>
        </p:nvPicPr>
        <p:blipFill rotWithShape="1">
          <a:blip r:embed="rId3">
            <a:alphaModFix/>
          </a:blip>
          <a:srcRect/>
          <a:stretch/>
        </p:blipFill>
        <p:spPr>
          <a:xfrm>
            <a:off x="10779617" y="47303"/>
            <a:ext cx="1309352" cy="1240584"/>
          </a:xfrm>
          <a:prstGeom prst="rect">
            <a:avLst/>
          </a:prstGeom>
          <a:noFill/>
          <a:ln>
            <a:noFill/>
          </a:ln>
        </p:spPr>
      </p:pic>
      <p:sp>
        <p:nvSpPr>
          <p:cNvPr id="122" name="Google Shape;1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8</a:t>
            </a:fld>
            <a:endParaRPr/>
          </a:p>
        </p:txBody>
      </p:sp>
      <p:sp>
        <p:nvSpPr>
          <p:cNvPr id="123" name="Google Shape;1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National Institute of Technology Sikkim     </a:t>
            </a:r>
            <a:endParaRPr dirty="0"/>
          </a:p>
        </p:txBody>
      </p:sp>
      <p:cxnSp>
        <p:nvCxnSpPr>
          <p:cNvPr id="124" name="Google Shape;124;p3"/>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308367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6CA7-0398-3220-9624-EDB76EFFA5B3}"/>
              </a:ext>
            </a:extLst>
          </p:cNvPr>
          <p:cNvSpPr>
            <a:spLocks noGrp="1"/>
          </p:cNvSpPr>
          <p:nvPr>
            <p:ph type="title"/>
          </p:nvPr>
        </p:nvSpPr>
        <p:spPr/>
        <p:txBody>
          <a:bodyPr/>
          <a:lstStyle/>
          <a:p>
            <a:r>
              <a:rPr lang="en-GB" dirty="0">
                <a:solidFill>
                  <a:srgbClr val="2F5496"/>
                </a:solidFill>
                <a:latin typeface="Times New Roman"/>
                <a:ea typeface="Arial"/>
                <a:cs typeface="Times New Roman"/>
              </a:rPr>
              <a:t>SCREENSHOT</a:t>
            </a:r>
            <a:endParaRPr lang="en-IN" dirty="0"/>
          </a:p>
        </p:txBody>
      </p:sp>
      <p:sp>
        <p:nvSpPr>
          <p:cNvPr id="3" name="Text Placeholder 2">
            <a:extLst>
              <a:ext uri="{FF2B5EF4-FFF2-40B4-BE49-F238E27FC236}">
                <a16:creationId xmlns:a16="http://schemas.microsoft.com/office/drawing/2014/main" id="{AF708105-5111-B686-43F6-9890994EE0F8}"/>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EDB7860F-74CA-1370-3FD1-7640BF78B112}"/>
              </a:ext>
            </a:extLst>
          </p:cNvPr>
          <p:cNvSpPr>
            <a:spLocks noGrp="1"/>
          </p:cNvSpPr>
          <p:nvPr>
            <p:ph type="ftr" idx="11"/>
          </p:nvPr>
        </p:nvSpPr>
        <p:spPr/>
        <p:txBody>
          <a:bodyPr/>
          <a:lstStyle/>
          <a:p>
            <a:r>
              <a:rPr lang="en-US"/>
              <a:t>National Institute of Technology Sikkim     </a:t>
            </a:r>
          </a:p>
        </p:txBody>
      </p:sp>
      <p:sp>
        <p:nvSpPr>
          <p:cNvPr id="5" name="Slide Number Placeholder 4">
            <a:extLst>
              <a:ext uri="{FF2B5EF4-FFF2-40B4-BE49-F238E27FC236}">
                <a16:creationId xmlns:a16="http://schemas.microsoft.com/office/drawing/2014/main" id="{3E722498-5A3A-AE56-408D-C3226BE28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pic>
        <p:nvPicPr>
          <p:cNvPr id="6" name="Picture 5">
            <a:extLst>
              <a:ext uri="{FF2B5EF4-FFF2-40B4-BE49-F238E27FC236}">
                <a16:creationId xmlns:a16="http://schemas.microsoft.com/office/drawing/2014/main" id="{219B923B-FF38-A959-F9B0-06DF4DDFFB4B}"/>
              </a:ext>
            </a:extLst>
          </p:cNvPr>
          <p:cNvPicPr/>
          <p:nvPr/>
        </p:nvPicPr>
        <p:blipFill>
          <a:blip r:embed="rId2"/>
          <a:stretch>
            <a:fillRect/>
          </a:stretch>
        </p:blipFill>
        <p:spPr>
          <a:xfrm>
            <a:off x="838201" y="1825624"/>
            <a:ext cx="10515600" cy="4351337"/>
          </a:xfrm>
          <a:prstGeom prst="rect">
            <a:avLst/>
          </a:prstGeom>
        </p:spPr>
      </p:pic>
      <p:cxnSp>
        <p:nvCxnSpPr>
          <p:cNvPr id="7" name="Google Shape;124;p3">
            <a:extLst>
              <a:ext uri="{FF2B5EF4-FFF2-40B4-BE49-F238E27FC236}">
                <a16:creationId xmlns:a16="http://schemas.microsoft.com/office/drawing/2014/main" id="{EB40373D-ED45-64FF-EBC8-983648747DED}"/>
              </a:ext>
            </a:extLst>
          </p:cNvPr>
          <p:cNvCxnSpPr/>
          <p:nvPr/>
        </p:nvCxnSpPr>
        <p:spPr>
          <a:xfrm rot="10800000" flipH="1">
            <a:off x="0" y="1481070"/>
            <a:ext cx="12192000" cy="25758"/>
          </a:xfrm>
          <a:prstGeom prst="straightConnector1">
            <a:avLst/>
          </a:prstGeom>
          <a:noFill/>
          <a:ln w="41275" cap="flat" cmpd="sng">
            <a:solidFill>
              <a:schemeClr val="accent1">
                <a:alpha val="60000"/>
              </a:schemeClr>
            </a:solidFill>
            <a:prstDash val="solid"/>
            <a:miter lim="800000"/>
            <a:headEnd type="none" w="sm" len="sm"/>
            <a:tailEnd type="none" w="sm" len="sm"/>
          </a:ln>
        </p:spPr>
      </p:cxnSp>
    </p:spTree>
    <p:extLst>
      <p:ext uri="{BB962C8B-B14F-4D97-AF65-F5344CB8AC3E}">
        <p14:creationId xmlns:p14="http://schemas.microsoft.com/office/powerpoint/2010/main" val="41800750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5164</TotalTime>
  <Words>865</Words>
  <Application>Microsoft Office PowerPoint</Application>
  <PresentationFormat>Widescreen</PresentationFormat>
  <Paragraphs>118</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OUTLINE</vt:lpstr>
      <vt:lpstr>ACKNOWLEDGEMENT</vt:lpstr>
      <vt:lpstr>ABOUT MICROZENSYS SOLUTIONS</vt:lpstr>
      <vt:lpstr>INTRODUCTION</vt:lpstr>
      <vt:lpstr>USED TECHNOLOGIES</vt:lpstr>
      <vt:lpstr>BRIEF IDEA ON TOOLS</vt:lpstr>
      <vt:lpstr>OUR WORK</vt:lpstr>
      <vt:lpstr>SCREENSHOT</vt:lpstr>
      <vt:lpstr>SCREENSHOT</vt:lpstr>
      <vt:lpstr>EXPERIENCE</vt:lpstr>
      <vt:lpstr>CONCLUSION</vt:lpstr>
      <vt:lpstr>CERTIFICATE OF COMPLETION</vt:lpstr>
      <vt:lpstr>LETTER OF RECOMMENDATION</vt:lpstr>
      <vt:lpstr>CERTIFICATE OF COMPLETION</vt:lpstr>
      <vt:lpstr>LETTER OF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TANTI</cp:lastModifiedBy>
  <cp:revision>937</cp:revision>
  <dcterms:created xsi:type="dcterms:W3CDTF">2019-12-12T20:35:16Z</dcterms:created>
  <dcterms:modified xsi:type="dcterms:W3CDTF">2023-12-15T05:41:39Z</dcterms:modified>
</cp:coreProperties>
</file>