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80" r:id="rId5"/>
    <p:sldId id="276" r:id="rId6"/>
    <p:sldId id="282" r:id="rId7"/>
    <p:sldId id="279" r:id="rId8"/>
    <p:sldId id="278" r:id="rId9"/>
    <p:sldId id="270" r:id="rId10"/>
    <p:sldId id="274" r:id="rId11"/>
    <p:sldId id="271" r:id="rId12"/>
    <p:sldId id="272" r:id="rId13"/>
    <p:sldId id="265" r:id="rId14"/>
    <p:sldId id="283" r:id="rId15"/>
    <p:sldId id="284" r:id="rId16"/>
    <p:sldId id="281" r:id="rId17"/>
    <p:sldId id="258" r:id="rId18"/>
    <p:sldId id="259" r:id="rId19"/>
    <p:sldId id="262" r:id="rId20"/>
    <p:sldId id="263" r:id="rId21"/>
    <p:sldId id="285"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46" autoAdjust="0"/>
  </p:normalViewPr>
  <p:slideViewPr>
    <p:cSldViewPr>
      <p:cViewPr>
        <p:scale>
          <a:sx n="90" d="100"/>
          <a:sy n="90" d="100"/>
        </p:scale>
        <p:origin x="-582" y="-312"/>
      </p:cViewPr>
      <p:guideLst>
        <p:guide orient="horz" pos="2160"/>
        <p:guide pos="2880"/>
      </p:guideLst>
    </p:cSldViewPr>
  </p:slideViewPr>
  <p:outlineViewPr>
    <p:cViewPr>
      <p:scale>
        <a:sx n="33" d="100"/>
        <a:sy n="33" d="100"/>
      </p:scale>
      <p:origin x="0" y="6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245EBA-AB53-4023-B66B-6778BA7C4A6D}" type="datetimeFigureOut">
              <a:rPr lang="en-US" smtClean="0"/>
              <a:t>11/16/2017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5EAF74-C39C-421A-B080-5C3D7D4B77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EAF74-C39C-421A-B080-5C3D7D4B77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EAF74-C39C-421A-B080-5C3D7D4B77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EAF74-C39C-421A-B080-5C3D7D4B775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5EAF74-C39C-421A-B080-5C3D7D4B775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5EAF74-C39C-421A-B080-5C3D7D4B775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5EAF74-C39C-421A-B080-5C3D7D4B775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5EAF74-C39C-421A-B080-5C3D7D4B775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245EBA-AB53-4023-B66B-6778BA7C4A6D}" type="datetimeFigureOut">
              <a:rPr lang="en-US" smtClean="0"/>
              <a:t>11/16/2017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5EAF74-C39C-421A-B080-5C3D7D4B77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D245EBA-AB53-4023-B66B-6778BA7C4A6D}" type="datetimeFigureOut">
              <a:rPr lang="en-US" smtClean="0"/>
              <a:t>11/16/2017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5EAF74-C39C-421A-B080-5C3D7D4B775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D245EBA-AB53-4023-B66B-6778BA7C4A6D}" type="datetimeFigureOut">
              <a:rPr lang="en-US" smtClean="0"/>
              <a:t>11/16/2017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5EAF74-C39C-421A-B080-5C3D7D4B775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245EBA-AB53-4023-B66B-6778BA7C4A6D}" type="datetimeFigureOut">
              <a:rPr lang="en-US" smtClean="0"/>
              <a:t>11/16/2017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5EAF74-C39C-421A-B080-5C3D7D4B77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viblo.asia/p/lam-viec-voi-firebase-realtime-database-ZjlvalVXkqJ"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FIREBASE REALTIME DATABASE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380311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28600"/>
            <a:ext cx="4343400" cy="5181600"/>
          </a:xfrm>
        </p:spPr>
      </p:pic>
      <p:sp>
        <p:nvSpPr>
          <p:cNvPr id="2" name="Title 1"/>
          <p:cNvSpPr>
            <a:spLocks noGrp="1"/>
          </p:cNvSpPr>
          <p:nvPr>
            <p:ph type="title"/>
          </p:nvPr>
        </p:nvSpPr>
        <p:spPr/>
        <p:txBody>
          <a:bodyPr/>
          <a:lstStyle/>
          <a:p>
            <a:endParaRPr lang="en-US"/>
          </a:p>
        </p:txBody>
      </p:sp>
      <p:sp>
        <p:nvSpPr>
          <p:cNvPr id="5" name="Rectangle 4"/>
          <p:cNvSpPr/>
          <p:nvPr/>
        </p:nvSpPr>
        <p:spPr>
          <a:xfrm>
            <a:off x="1828800" y="3276600"/>
            <a:ext cx="39624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7454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457200" y="0"/>
            <a:ext cx="8229600" cy="762000"/>
          </a:xfrm>
        </p:spPr>
        <p:txBody>
          <a:bodyPr>
            <a:normAutofit/>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014" y="381000"/>
            <a:ext cx="533400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90330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772" y="1481138"/>
            <a:ext cx="5254455" cy="4525962"/>
          </a:xfrm>
        </p:spPr>
      </p:pic>
      <p:sp>
        <p:nvSpPr>
          <p:cNvPr id="5" name="TextBox 4"/>
          <p:cNvSpPr txBox="1"/>
          <p:nvPr/>
        </p:nvSpPr>
        <p:spPr>
          <a:xfrm>
            <a:off x="381000" y="838200"/>
            <a:ext cx="7632282" cy="646331"/>
          </a:xfrm>
          <a:prstGeom prst="rect">
            <a:avLst/>
          </a:prstGeom>
          <a:noFill/>
        </p:spPr>
        <p:txBody>
          <a:bodyPr wrap="none" rtlCol="0">
            <a:spAutoFit/>
          </a:bodyPr>
          <a:lstStyle/>
          <a:p>
            <a:r>
              <a:rPr lang="en-US" dirty="0" smtClean="0"/>
              <a:t>Nếu bạn chưa có tài khoản thì có thể đăng ký và chọn tạo mới dự án FireBase.</a:t>
            </a:r>
          </a:p>
          <a:p>
            <a:r>
              <a:rPr lang="en-US" dirty="0" smtClean="0"/>
              <a:t>Còn bạn đã có tài khoản và có Project thì bạn có thể  chọn  dự án.</a:t>
            </a:r>
            <a:endParaRPr lang="en-US" dirty="0"/>
          </a:p>
        </p:txBody>
      </p:sp>
    </p:spTree>
    <p:extLst>
      <p:ext uri="{BB962C8B-B14F-4D97-AF65-F5344CB8AC3E}">
        <p14:creationId xmlns:p14="http://schemas.microsoft.com/office/powerpoint/2010/main" val="287501142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marL="0" indent="0">
              <a:buNone/>
            </a:pPr>
            <a:endParaRPr lang="en-US" sz="1600" dirty="0"/>
          </a:p>
          <a:p>
            <a:pPr lvl="0"/>
            <a:r>
              <a:rPr lang="vi-VN" sz="1600" dirty="0">
                <a:solidFill>
                  <a:prstClr val="black"/>
                </a:solidFill>
              </a:rPr>
              <a:t>Tạo một dự án mới trong Android Studio từ File ⇒ Dự án mới. Trong khi điền các thông tin chi tiết dự án, sử dụng cùng một tên gói mà bạn đã đưa vào giao diện của Firebase</a:t>
            </a:r>
            <a:endParaRPr lang="en-US" sz="1600" dirty="0">
              <a:solidFill>
                <a:prstClr val="black"/>
              </a:solidFill>
            </a:endParaRPr>
          </a:p>
          <a:p>
            <a:pPr marL="0" indent="0">
              <a:buNone/>
            </a:pPr>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5410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30004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52673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4124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5562600" cy="421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895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604838"/>
            <a:ext cx="43434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00318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983163"/>
          </a:xfrm>
        </p:spPr>
        <p:txBody>
          <a:bodyPr>
            <a:normAutofit/>
          </a:bodyPr>
          <a:lstStyle/>
          <a:p>
            <a:r>
              <a:rPr lang="vi-VN" sz="2000" dirty="0" smtClean="0"/>
              <a:t>Realtime </a:t>
            </a:r>
            <a:r>
              <a:rPr lang="vi-VN" sz="2000" dirty="0"/>
              <a:t>database chấp nhận nhiều loại dữ liệu: String, Long, Double, Boolean, Map&lt;String, Object&gt;, List&lt;Object&gt; để lưu trữ dữ liệu.</a:t>
            </a:r>
            <a:endParaRPr lang="en-US" sz="2000" dirty="0"/>
          </a:p>
          <a:p>
            <a:r>
              <a:rPr lang="vi-VN" sz="2000" dirty="0"/>
              <a:t> Bạn cũng có thể sử dụng dữ liệu tùy biến của đối tượng để lưu trữ dữ liệu, điều này rất hữu dụng khi lưu trữ đối tượng vào database một cách trực tiếp</a:t>
            </a:r>
            <a:r>
              <a:rPr lang="en-US" sz="2000" dirty="0"/>
              <a:t>.</a:t>
            </a:r>
          </a:p>
          <a:p>
            <a:endParaRPr lang="en-US" sz="2000" dirty="0"/>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t>Lưu trữ dữ liệu</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95600"/>
            <a:ext cx="5486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27799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144963"/>
          </a:xfrm>
        </p:spPr>
        <p:txBody>
          <a:bodyPr>
            <a:normAutofit/>
          </a:bodyPr>
          <a:lstStyle/>
          <a:p>
            <a:r>
              <a:rPr lang="vi-VN" sz="1600" dirty="0"/>
              <a:t>Để thêm dữ liệu, bạn có thể sử dụng phương thức setValue() trên đường dẫn tham chiếu đến database. Nó sẽ tạo mới và cập nhật giá trị trên đường dẫn được cung cấp. </a:t>
            </a:r>
            <a:endParaRPr lang="en-US" sz="1600" dirty="0"/>
          </a:p>
          <a:p>
            <a:r>
              <a:rPr lang="vi-VN" sz="1600" b="1" dirty="0"/>
              <a:t> Thêm dữ liệu setValue() bằng hàm PUSH:</a:t>
            </a:r>
            <a:r>
              <a:rPr lang="vi-VN" sz="1600" dirty="0"/>
              <a:t/>
            </a:r>
            <a:br>
              <a:rPr lang="vi-VN" sz="1600" dirty="0"/>
            </a:br>
            <a:r>
              <a:rPr lang="en-US" sz="1600" dirty="0"/>
              <a:t>N</a:t>
            </a:r>
            <a:r>
              <a:rPr lang="vi-VN" sz="1600" dirty="0" smtClean="0"/>
              <a:t>ếu </a:t>
            </a:r>
            <a:r>
              <a:rPr lang="vi-VN" sz="1600" dirty="0"/>
              <a:t>ta tạo 2 key trùng nhau trên Firebase thì Firebase sẽ ghi đè key – value mới lên key – value mới và dữ liệu key – value cũ sẽ bị mất. Và nếu chúng ta dùng setValue() nếu nhầm lẫn trùng name của key thì mất dữ liệu chắc chắn sẽ sảy ra.</a:t>
            </a:r>
            <a:br>
              <a:rPr lang="vi-VN" sz="1600" dirty="0"/>
            </a:br>
            <a:r>
              <a:rPr lang="vi-VN" sz="1600" dirty="0"/>
              <a:t>Để khắc phục điều này thì ta sẽ dùng hàm PUSH trước setValue. Hàm này có tác dụng tạo ra một mục có key là Random và không trùng với bất kỳ key nào khác trong Firebase, Tránh việc ghi đè khi bị key trùng nhau</a:t>
            </a:r>
            <a:r>
              <a:rPr lang="vi-VN" sz="1600" dirty="0" smtClean="0"/>
              <a:t>.</a:t>
            </a:r>
            <a:endParaRPr lang="en-US" sz="1600" dirty="0"/>
          </a:p>
        </p:txBody>
      </p:sp>
      <p:sp>
        <p:nvSpPr>
          <p:cNvPr id="2" name="Title 1"/>
          <p:cNvSpPr>
            <a:spLocks noGrp="1"/>
          </p:cNvSpPr>
          <p:nvPr>
            <p:ph type="title"/>
          </p:nvPr>
        </p:nvSpPr>
        <p:spPr>
          <a:xfrm>
            <a:off x="533400" y="457200"/>
            <a:ext cx="8229600" cy="914400"/>
          </a:xfrm>
        </p:spPr>
        <p:txBody>
          <a:bodyPr/>
          <a:lstStyle/>
          <a:p>
            <a:r>
              <a:rPr lang="en-US" dirty="0" smtClean="0"/>
              <a:t>Inserting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72889898"/>
              </p:ext>
            </p:extLst>
          </p:nvPr>
        </p:nvGraphicFramePr>
        <p:xfrm>
          <a:off x="1066800" y="4267200"/>
          <a:ext cx="6915150" cy="982821"/>
        </p:xfrm>
        <a:graphic>
          <a:graphicData uri="http://schemas.openxmlformats.org/drawingml/2006/table">
            <a:tbl>
              <a:tblPr/>
              <a:tblGrid>
                <a:gridCol w="6915150"/>
              </a:tblGrid>
              <a:tr h="982821">
                <a:tc>
                  <a:txBody>
                    <a:bodyPr/>
                    <a:lstStyle/>
                    <a:p>
                      <a:pPr algn="l" fontAlgn="t"/>
                      <a:r>
                        <a:rPr lang="en-US" dirty="0">
                          <a:solidFill>
                            <a:srgbClr val="002D7A"/>
                          </a:solidFill>
                          <a:effectLst/>
                          <a:latin typeface="inherit"/>
                        </a:rPr>
                        <a:t/>
                      </a:r>
                      <a:br>
                        <a:rPr lang="en-US" dirty="0">
                          <a:solidFill>
                            <a:srgbClr val="002D7A"/>
                          </a:solidFill>
                          <a:effectLst/>
                          <a:latin typeface="inherit"/>
                        </a:rPr>
                      </a:br>
                      <a:r>
                        <a:rPr lang="en-US" dirty="0">
                          <a:solidFill>
                            <a:srgbClr val="002D7A"/>
                          </a:solidFill>
                          <a:effectLst/>
                          <a:latin typeface="inherit"/>
                        </a:rPr>
                        <a:t>myapp</a:t>
                      </a:r>
                      <a:r>
                        <a:rPr lang="en-US" dirty="0">
                          <a:solidFill>
                            <a:srgbClr val="333333"/>
                          </a:solidFill>
                          <a:effectLst/>
                          <a:latin typeface="inherit"/>
                        </a:rPr>
                        <a:t>.</a:t>
                      </a:r>
                      <a:r>
                        <a:rPr lang="en-US" dirty="0">
                          <a:solidFill>
                            <a:srgbClr val="004ED0"/>
                          </a:solidFill>
                          <a:effectLst/>
                          <a:latin typeface="inherit"/>
                        </a:rPr>
                        <a:t>child</a:t>
                      </a:r>
                      <a:r>
                        <a:rPr lang="en-US" dirty="0">
                          <a:solidFill>
                            <a:srgbClr val="333333"/>
                          </a:solidFill>
                          <a:effectLst/>
                          <a:latin typeface="inherit"/>
                        </a:rPr>
                        <a:t>(</a:t>
                      </a:r>
                      <a:r>
                        <a:rPr lang="en-US" dirty="0">
                          <a:solidFill>
                            <a:srgbClr val="008000"/>
                          </a:solidFill>
                          <a:effectLst/>
                          <a:latin typeface="inherit"/>
                        </a:rPr>
                        <a:t>"Khoahoc3"</a:t>
                      </a:r>
                      <a:r>
                        <a:rPr lang="en-US" dirty="0">
                          <a:solidFill>
                            <a:srgbClr val="333333"/>
                          </a:solidFill>
                          <a:effectLst/>
                          <a:latin typeface="inherit"/>
                        </a:rPr>
                        <a:t>).</a:t>
                      </a:r>
                      <a:r>
                        <a:rPr lang="en-US" dirty="0">
                          <a:solidFill>
                            <a:srgbClr val="004ED0"/>
                          </a:solidFill>
                          <a:effectLst/>
                          <a:latin typeface="inherit"/>
                        </a:rPr>
                        <a:t>push</a:t>
                      </a:r>
                      <a:r>
                        <a:rPr lang="en-US" dirty="0">
                          <a:solidFill>
                            <a:srgbClr val="333333"/>
                          </a:solidFill>
                          <a:effectLst/>
                          <a:latin typeface="inherit"/>
                        </a:rPr>
                        <a:t>().</a:t>
                      </a:r>
                      <a:r>
                        <a:rPr lang="en-US" dirty="0">
                          <a:solidFill>
                            <a:srgbClr val="004ED0"/>
                          </a:solidFill>
                          <a:effectLst/>
                          <a:latin typeface="inherit"/>
                        </a:rPr>
                        <a:t>setValue</a:t>
                      </a:r>
                      <a:r>
                        <a:rPr lang="en-US" dirty="0">
                          <a:solidFill>
                            <a:srgbClr val="333333"/>
                          </a:solidFill>
                          <a:effectLst/>
                          <a:latin typeface="inherit"/>
                        </a:rPr>
                        <a:t>(</a:t>
                      </a:r>
                      <a:r>
                        <a:rPr lang="en-US" dirty="0">
                          <a:solidFill>
                            <a:srgbClr val="002D7A"/>
                          </a:solidFill>
                          <a:effectLst/>
                          <a:latin typeface="inherit"/>
                        </a:rPr>
                        <a:t>mh</a:t>
                      </a:r>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solidFill>
                      <a:srgbClr val="FDFDFD"/>
                    </a:solidFill>
                  </a:tcPr>
                </a:tc>
              </a:tr>
            </a:tbl>
          </a:graphicData>
        </a:graphic>
      </p:graphicFrame>
    </p:spTree>
    <p:extLst>
      <p:ext uri="{BB962C8B-B14F-4D97-AF65-F5344CB8AC3E}">
        <p14:creationId xmlns:p14="http://schemas.microsoft.com/office/powerpoint/2010/main" val="338642782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vi-VN" sz="2000" dirty="0"/>
              <a:t>Để cập nhật dữ liệu, bạn có thể sử dụng cùng phương pháp setValue() để passing giá trị mới</a:t>
            </a:r>
            <a:r>
              <a:rPr lang="vi-VN" sz="2000" dirty="0" smtClean="0"/>
              <a:t>.</a:t>
            </a:r>
            <a:endParaRPr lang="en-US" sz="2000" dirty="0" smtClean="0"/>
          </a:p>
          <a:p>
            <a:r>
              <a:rPr lang="vi-VN" sz="2000" dirty="0" smtClean="0"/>
              <a:t> </a:t>
            </a:r>
            <a:r>
              <a:rPr lang="vi-VN" sz="2000" dirty="0"/>
              <a:t>Bạn cũng có thể sử dụng phương thức updateChildren() để passing đường dẫn để cập nhật dữ liệu mà không làm ảnh hưởng đến các nút con khác.</a:t>
            </a:r>
            <a:endParaRPr lang="en-US" sz="2000" dirty="0"/>
          </a:p>
        </p:txBody>
      </p:sp>
      <p:sp>
        <p:nvSpPr>
          <p:cNvPr id="2" name="Title 1"/>
          <p:cNvSpPr>
            <a:spLocks noGrp="1"/>
          </p:cNvSpPr>
          <p:nvPr>
            <p:ph type="title"/>
          </p:nvPr>
        </p:nvSpPr>
        <p:spPr>
          <a:xfrm>
            <a:off x="457200" y="228600"/>
            <a:ext cx="8229600" cy="533400"/>
          </a:xfrm>
        </p:spPr>
        <p:txBody>
          <a:bodyPr>
            <a:normAutofit fontScale="90000"/>
          </a:bodyPr>
          <a:lstStyle/>
          <a:p>
            <a:r>
              <a:rPr lang="en-US" dirty="0" smtClean="0"/>
              <a:t/>
            </a:r>
            <a:br>
              <a:rPr lang="en-US" dirty="0" smtClean="0"/>
            </a:br>
            <a:r>
              <a:rPr lang="en-US" dirty="0" smtClean="0"/>
              <a:t>Updating Data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7677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37460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8229600" cy="4525963"/>
          </a:xfrm>
        </p:spPr>
        <p:txBody>
          <a:bodyPr>
            <a:normAutofit/>
          </a:bodyPr>
          <a:lstStyle/>
          <a:p>
            <a:r>
              <a:rPr lang="vi-VN" sz="2400" b="1" dirty="0"/>
              <a:t>Firebase</a:t>
            </a:r>
            <a:r>
              <a:rPr lang="vi-VN" sz="2400" dirty="0"/>
              <a:t> là một dịch vụ cơ sở dữ liệu thời gian thực hoạt động trên nền tảng đám mây được cung cấp bởi Google nhằm giúp các lập trình phát triển nhanh các ứng dụng bằng cách đơn giản hóa các thao tác với cơ sở dữ liệu.</a:t>
            </a:r>
            <a:endParaRPr lang="en-US" sz="2400" dirty="0"/>
          </a:p>
        </p:txBody>
      </p:sp>
      <p:sp>
        <p:nvSpPr>
          <p:cNvPr id="2" name="Title 1"/>
          <p:cNvSpPr>
            <a:spLocks noGrp="1"/>
          </p:cNvSpPr>
          <p:nvPr>
            <p:ph type="title"/>
          </p:nvPr>
        </p:nvSpPr>
        <p:spPr/>
        <p:txBody>
          <a:bodyPr/>
          <a:lstStyle/>
          <a:p>
            <a:r>
              <a:rPr lang="en-US" dirty="0" smtClean="0"/>
              <a:t>Firebase là gì?</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52400"/>
            <a:ext cx="2095500" cy="1905000"/>
          </a:xfrm>
          <a:prstGeom prst="rect">
            <a:avLst/>
          </a:prstGeom>
        </p:spPr>
      </p:pic>
    </p:spTree>
    <p:extLst>
      <p:ext uri="{BB962C8B-B14F-4D97-AF65-F5344CB8AC3E}">
        <p14:creationId xmlns:p14="http://schemas.microsoft.com/office/powerpoint/2010/main" val="251721762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pPr marL="0" indent="0">
              <a:buNone/>
            </a:pPr>
            <a:r>
              <a:rPr lang="vi-VN" sz="2000" dirty="0" smtClean="0"/>
              <a:t>Để </a:t>
            </a:r>
            <a:r>
              <a:rPr lang="vi-VN" sz="2000" dirty="0"/>
              <a:t>xóa dữ liệu, bạn có thể gọi phương thức removeValue() trong tham chiếu database. Bạn cũng có thể pass qua null để gọi phương thức setValue</a:t>
            </a:r>
            <a:r>
              <a:rPr lang="vi-VN" sz="2000" dirty="0" smtClean="0"/>
              <a:t>(), </a:t>
            </a:r>
            <a:r>
              <a:rPr lang="vi-VN" sz="2000" dirty="0"/>
              <a:t>nó giống như phương thức </a:t>
            </a:r>
            <a:r>
              <a:rPr lang="vi-VN" sz="2000" dirty="0" smtClean="0"/>
              <a:t>xóa</a:t>
            </a:r>
            <a:r>
              <a:rPr lang="en-US" sz="2000" dirty="0" smtClean="0"/>
              <a:t>.</a:t>
            </a:r>
          </a:p>
          <a:p>
            <a:endParaRPr lang="en-US" sz="2000" dirty="0"/>
          </a:p>
          <a:p>
            <a:endParaRPr lang="en-US" sz="2000" dirty="0"/>
          </a:p>
        </p:txBody>
      </p:sp>
      <p:sp>
        <p:nvSpPr>
          <p:cNvPr id="2" name="Title 1"/>
          <p:cNvSpPr>
            <a:spLocks noGrp="1"/>
          </p:cNvSpPr>
          <p:nvPr>
            <p:ph type="title"/>
          </p:nvPr>
        </p:nvSpPr>
        <p:spPr/>
        <p:txBody>
          <a:bodyPr/>
          <a:lstStyle/>
          <a:p>
            <a:r>
              <a:rPr lang="en-US" dirty="0" smtClean="0"/>
              <a:t>Deleting Data</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81400"/>
            <a:ext cx="7239000" cy="77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14152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a:t>
            </a:r>
            <a:r>
              <a:rPr lang="en-US" dirty="0" smtClean="0">
                <a:hlinkClick r:id="rId2"/>
              </a:rPr>
              <a:t>viblo.asia/p/lam-viec-voi-firebase-realtime-database-ZjlvalVXkqJ</a:t>
            </a:r>
            <a:endParaRPr lang="en-US" dirty="0" smtClean="0"/>
          </a:p>
          <a:p>
            <a:endParaRPr lang="en-US" dirty="0"/>
          </a:p>
          <a:p>
            <a:r>
              <a:rPr lang="en-US" dirty="0">
                <a:hlinkClick r:id="rId2"/>
              </a:rPr>
              <a:t>https://</a:t>
            </a:r>
            <a:r>
              <a:rPr lang="en-US" dirty="0" smtClean="0">
                <a:hlinkClick r:id="rId2"/>
              </a:rPr>
              <a:t>viblo.asia/p/lam-viec-voi-firebase-realtime-database-ZjlvalVXkqJ</a:t>
            </a:r>
            <a:endParaRPr lang="en-US" dirty="0" smtClean="0"/>
          </a:p>
          <a:p>
            <a:endParaRPr lang="en-US" dirty="0"/>
          </a:p>
          <a:p>
            <a:r>
              <a:rPr lang="en-US"/>
              <a:t>https://vietnamlab.vn/blog/2017/09/05/firebase-p3-firebase-realtime-database/</a:t>
            </a:r>
            <a:endParaRPr lang="en-US" dirty="0"/>
          </a:p>
        </p:txBody>
      </p:sp>
      <p:sp>
        <p:nvSpPr>
          <p:cNvPr id="3" name="Title 2"/>
          <p:cNvSpPr>
            <a:spLocks noGrp="1"/>
          </p:cNvSpPr>
          <p:nvPr>
            <p:ph type="title"/>
          </p:nvPr>
        </p:nvSpPr>
        <p:spPr/>
        <p:txBody>
          <a:bodyPr/>
          <a:lstStyle/>
          <a:p>
            <a:r>
              <a:rPr lang="en-US" dirty="0" err="1" smtClean="0"/>
              <a:t>Nguồn</a:t>
            </a:r>
            <a:r>
              <a:rPr lang="en-US" dirty="0" smtClean="0"/>
              <a:t>:</a:t>
            </a:r>
            <a:endParaRPr lang="en-US" dirty="0"/>
          </a:p>
        </p:txBody>
      </p:sp>
    </p:spTree>
    <p:extLst>
      <p:ext uri="{BB962C8B-B14F-4D97-AF65-F5344CB8AC3E}">
        <p14:creationId xmlns:p14="http://schemas.microsoft.com/office/powerpoint/2010/main" val="342420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752600"/>
            <a:ext cx="5867400" cy="3276600"/>
          </a:xfrm>
        </p:spPr>
      </p:pic>
    </p:spTree>
    <p:extLst>
      <p:ext uri="{BB962C8B-B14F-4D97-AF65-F5344CB8AC3E}">
        <p14:creationId xmlns:p14="http://schemas.microsoft.com/office/powerpoint/2010/main" val="34360814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z="2000" dirty="0" smtClean="0"/>
              <a:t>Firebase </a:t>
            </a:r>
            <a:r>
              <a:rPr lang="vi-VN" sz="2000" dirty="0"/>
              <a:t>Realtime database là một cloud hosted database hỗ trợ đa nền tảng: Android, IOS và Web. Tất cả dữ liệu được lưu trữ ở định dạng JSON và với bất kể một sự thay đổi dữ liệu nào thì có sự phản hồi ngay lập tức, hiển thị đồng </a:t>
            </a:r>
            <a:r>
              <a:rPr lang="en-US" sz="2000" dirty="0" smtClean="0"/>
              <a:t>bộ</a:t>
            </a:r>
            <a:r>
              <a:rPr lang="vi-VN" sz="2000" dirty="0" smtClean="0"/>
              <a:t> </a:t>
            </a:r>
            <a:r>
              <a:rPr lang="vi-VN" sz="2000" dirty="0"/>
              <a:t>trên các nền tảng và các thiết bị. </a:t>
            </a:r>
            <a:endParaRPr lang="en-US" sz="2000" dirty="0"/>
          </a:p>
          <a:p>
            <a:r>
              <a:rPr lang="vi-VN" sz="2000" dirty="0"/>
              <a:t>Firebase realtime database lưu trữ dữ liệu theo định dạng JSON. Về cơ bản thì toàn bộ dữ liệu là một JSON tree lớn cùng với nhiều điểm node. Nên khi bạn xây dựng dữ liệu, bạn cần chuẩn bị một cấu trúc json để dễ dàng cho việc truy cập tránh việc các node con bị lồng nhau</a:t>
            </a:r>
            <a:endParaRPr lang="en-US" sz="2000" dirty="0"/>
          </a:p>
          <a:p>
            <a:endParaRPr lang="en-US" sz="2000" dirty="0"/>
          </a:p>
        </p:txBody>
      </p:sp>
      <p:sp>
        <p:nvSpPr>
          <p:cNvPr id="2" name="Title 1"/>
          <p:cNvSpPr>
            <a:spLocks noGrp="1"/>
          </p:cNvSpPr>
          <p:nvPr>
            <p:ph type="title"/>
          </p:nvPr>
        </p:nvSpPr>
        <p:spPr/>
        <p:txBody>
          <a:bodyPr/>
          <a:lstStyle/>
          <a:p>
            <a:r>
              <a:rPr lang="en-US" dirty="0" smtClean="0"/>
              <a:t>Firebase Realtime Database</a:t>
            </a:r>
            <a:endParaRPr lang="en-US" dirty="0"/>
          </a:p>
        </p:txBody>
      </p:sp>
    </p:spTree>
    <p:extLst>
      <p:ext uri="{BB962C8B-B14F-4D97-AF65-F5344CB8AC3E}">
        <p14:creationId xmlns:p14="http://schemas.microsoft.com/office/powerpoint/2010/main" val="26914285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457200"/>
            <a:ext cx="8153401"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05000" y="3962400"/>
            <a:ext cx="1447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29611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88" y="1219200"/>
            <a:ext cx="8001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0" y="2667000"/>
            <a:ext cx="11430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77302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457200" y="274638"/>
            <a:ext cx="8229600" cy="1706562"/>
          </a:xfrm>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
            <a:ext cx="6467475"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7639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76300"/>
            <a:ext cx="642937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22534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81329"/>
            <a:ext cx="8153400" cy="4443222"/>
          </a:xfrm>
        </p:spPr>
        <p:txBody>
          <a:bodyPr/>
          <a:lstStyle/>
          <a:p>
            <a:endParaRPr lang="en-US" dirty="0"/>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628" y="838200"/>
            <a:ext cx="652462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74438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0"/>
            <a:ext cx="8666152" cy="762000"/>
          </a:xfrm>
        </p:spPr>
      </p:pic>
      <p:sp>
        <p:nvSpPr>
          <p:cNvPr id="2" name="Title 1"/>
          <p:cNvSpPr>
            <a:spLocks noGrp="1"/>
          </p:cNvSpPr>
          <p:nvPr>
            <p:ph type="title"/>
          </p:nvPr>
        </p:nvSpPr>
        <p:spPr/>
        <p:txBody>
          <a:bodyPr>
            <a:normAutofit fontScale="90000"/>
          </a:bodyPr>
          <a:lstStyle/>
          <a:p>
            <a:r>
              <a:rPr lang="en-US" dirty="0" smtClean="0"/>
              <a:t>Tạo firebase realtime trong android studio</a:t>
            </a:r>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896" y="2362200"/>
            <a:ext cx="45045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486896" y="4648200"/>
            <a:ext cx="4504550" cy="381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98726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997</TotalTime>
  <Words>373</Words>
  <Application>Microsoft Office PowerPoint</Application>
  <PresentationFormat>On-screen Show (4:3)</PresentationFormat>
  <Paragraphs>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FIREBASE REALTIME DATABASE</vt:lpstr>
      <vt:lpstr>Firebase là gì?</vt:lpstr>
      <vt:lpstr>Firebase Realtime Database</vt:lpstr>
      <vt:lpstr>PowerPoint Presentation</vt:lpstr>
      <vt:lpstr>PowerPoint Presentation</vt:lpstr>
      <vt:lpstr>PowerPoint Presentation</vt:lpstr>
      <vt:lpstr>PowerPoint Presentation</vt:lpstr>
      <vt:lpstr>PowerPoint Presentation</vt:lpstr>
      <vt:lpstr>Tạo firebase realtime trong android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Lưu trữ dữ liệu</vt:lpstr>
      <vt:lpstr>Inserting data</vt:lpstr>
      <vt:lpstr> Updating Data</vt:lpstr>
      <vt:lpstr>Deleting Data</vt:lpstr>
      <vt:lpstr>Nguồn: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IT</cp:lastModifiedBy>
  <cp:revision>38</cp:revision>
  <dcterms:created xsi:type="dcterms:W3CDTF">2017-11-14T02:29:11Z</dcterms:created>
  <dcterms:modified xsi:type="dcterms:W3CDTF">2017-11-16T03:35:33Z</dcterms:modified>
</cp:coreProperties>
</file>