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1" r:id="rId5"/>
    <p:sldId id="262" r:id="rId6"/>
    <p:sldId id="263" r:id="rId7"/>
    <p:sldId id="258" r:id="rId8"/>
    <p:sldId id="264" r:id="rId9"/>
    <p:sldId id="265" r:id="rId10"/>
    <p:sldId id="257"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4640" autoAdjust="0"/>
  </p:normalViewPr>
  <p:slideViewPr>
    <p:cSldViewPr>
      <p:cViewPr varScale="1">
        <p:scale>
          <a:sx n="70" d="100"/>
          <a:sy n="70" d="100"/>
        </p:scale>
        <p:origin x="1788" y="84"/>
      </p:cViewPr>
      <p:guideLst>
        <p:guide orient="horz" pos="2160"/>
        <p:guide pos="2880"/>
      </p:guideLst>
    </p:cSldViewPr>
  </p:slideViewPr>
  <p:outlineViewPr>
    <p:cViewPr>
      <p:scale>
        <a:sx n="33" d="100"/>
        <a:sy n="33" d="100"/>
      </p:scale>
      <p:origin x="0" y="118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00AA2DFC-5DCB-472D-9A7A-5FDA42DFC175}" type="datetimeFigureOut">
              <a:rPr lang="en-US" smtClean="0"/>
              <a:t>12/05/17</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26FB58F5-19BA-41CF-93C4-0FE2537EC658}" type="slidenum">
              <a:rPr lang="en-US" smtClean="0"/>
              <a:t>‹#›</a:t>
            </a:fld>
            <a:endParaRPr lang="en-US"/>
          </a:p>
        </p:txBody>
      </p:sp>
    </p:spTree>
    <p:extLst>
      <p:ext uri="{BB962C8B-B14F-4D97-AF65-F5344CB8AC3E}">
        <p14:creationId xmlns:p14="http://schemas.microsoft.com/office/powerpoint/2010/main" val="21773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A2DFC-5DCB-472D-9A7A-5FDA42DFC175}" type="datetimeFigureOut">
              <a:rPr lang="en-US" smtClean="0"/>
              <a:t>12/05/17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B58F5-19BA-41CF-93C4-0FE2537EC658}" type="slidenum">
              <a:rPr lang="en-US" smtClean="0"/>
              <a:t>‹#›</a:t>
            </a:fld>
            <a:endParaRPr lang="en-US"/>
          </a:p>
        </p:txBody>
      </p:sp>
    </p:spTree>
    <p:extLst>
      <p:ext uri="{BB962C8B-B14F-4D97-AF65-F5344CB8AC3E}">
        <p14:creationId xmlns:p14="http://schemas.microsoft.com/office/powerpoint/2010/main" val="227762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A2DFC-5DCB-472D-9A7A-5FDA42DFC175}" type="datetimeFigureOut">
              <a:rPr lang="en-US" smtClean="0"/>
              <a:t>12/05/17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B58F5-19BA-41CF-93C4-0FE2537EC658}" type="slidenum">
              <a:rPr lang="en-US" smtClean="0"/>
              <a:t>‹#›</a:t>
            </a:fld>
            <a:endParaRPr lang="en-US"/>
          </a:p>
        </p:txBody>
      </p:sp>
    </p:spTree>
    <p:extLst>
      <p:ext uri="{BB962C8B-B14F-4D97-AF65-F5344CB8AC3E}">
        <p14:creationId xmlns:p14="http://schemas.microsoft.com/office/powerpoint/2010/main" val="180065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AA2DFC-5DCB-472D-9A7A-5FDA42DFC175}" type="datetimeFigureOut">
              <a:rPr lang="en-US" smtClean="0"/>
              <a:t>12/05/17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B58F5-19BA-41CF-93C4-0FE2537EC658}" type="slidenum">
              <a:rPr lang="en-US" smtClean="0"/>
              <a:t>‹#›</a:t>
            </a:fld>
            <a:endParaRPr lang="en-US"/>
          </a:p>
        </p:txBody>
      </p:sp>
    </p:spTree>
    <p:extLst>
      <p:ext uri="{BB962C8B-B14F-4D97-AF65-F5344CB8AC3E}">
        <p14:creationId xmlns:p14="http://schemas.microsoft.com/office/powerpoint/2010/main" val="243091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A2DFC-5DCB-472D-9A7A-5FDA42DFC175}" type="datetimeFigureOut">
              <a:rPr lang="en-US" smtClean="0"/>
              <a:t>12/05/17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B58F5-19BA-41CF-93C4-0FE2537EC658}" type="slidenum">
              <a:rPr lang="en-US" smtClean="0"/>
              <a:t>‹#›</a:t>
            </a:fld>
            <a:endParaRPr lang="en-US"/>
          </a:p>
        </p:txBody>
      </p:sp>
    </p:spTree>
    <p:extLst>
      <p:ext uri="{BB962C8B-B14F-4D97-AF65-F5344CB8AC3E}">
        <p14:creationId xmlns:p14="http://schemas.microsoft.com/office/powerpoint/2010/main" val="197222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AA2DFC-5DCB-472D-9A7A-5FDA42DFC175}" type="datetimeFigureOut">
              <a:rPr lang="en-US" smtClean="0"/>
              <a:t>12/05/17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B58F5-19BA-41CF-93C4-0FE2537EC658}" type="slidenum">
              <a:rPr lang="en-US" smtClean="0"/>
              <a:t>‹#›</a:t>
            </a:fld>
            <a:endParaRPr lang="en-US"/>
          </a:p>
        </p:txBody>
      </p:sp>
    </p:spTree>
    <p:extLst>
      <p:ext uri="{BB962C8B-B14F-4D97-AF65-F5344CB8AC3E}">
        <p14:creationId xmlns:p14="http://schemas.microsoft.com/office/powerpoint/2010/main" val="147172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AA2DFC-5DCB-472D-9A7A-5FDA42DFC175}" type="datetimeFigureOut">
              <a:rPr lang="en-US" smtClean="0"/>
              <a:t>12/05/17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B58F5-19BA-41CF-93C4-0FE2537EC658}" type="slidenum">
              <a:rPr lang="en-US" smtClean="0"/>
              <a:t>‹#›</a:t>
            </a:fld>
            <a:endParaRPr lang="en-US"/>
          </a:p>
        </p:txBody>
      </p:sp>
    </p:spTree>
    <p:extLst>
      <p:ext uri="{BB962C8B-B14F-4D97-AF65-F5344CB8AC3E}">
        <p14:creationId xmlns:p14="http://schemas.microsoft.com/office/powerpoint/2010/main" val="57475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AA2DFC-5DCB-472D-9A7A-5FDA42DFC175}" type="datetimeFigureOut">
              <a:rPr lang="en-US" smtClean="0"/>
              <a:t>12/05/17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B58F5-19BA-41CF-93C4-0FE2537EC658}" type="slidenum">
              <a:rPr lang="en-US" smtClean="0"/>
              <a:t>‹#›</a:t>
            </a:fld>
            <a:endParaRPr lang="en-US"/>
          </a:p>
        </p:txBody>
      </p:sp>
    </p:spTree>
    <p:extLst>
      <p:ext uri="{BB962C8B-B14F-4D97-AF65-F5344CB8AC3E}">
        <p14:creationId xmlns:p14="http://schemas.microsoft.com/office/powerpoint/2010/main" val="269368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A2DFC-5DCB-472D-9A7A-5FDA42DFC175}" type="datetimeFigureOut">
              <a:rPr lang="en-US" smtClean="0"/>
              <a:t>12/05/17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B58F5-19BA-41CF-93C4-0FE2537EC658}" type="slidenum">
              <a:rPr lang="en-US" smtClean="0"/>
              <a:t>‹#›</a:t>
            </a:fld>
            <a:endParaRPr lang="en-US"/>
          </a:p>
        </p:txBody>
      </p:sp>
    </p:spTree>
    <p:extLst>
      <p:ext uri="{BB962C8B-B14F-4D97-AF65-F5344CB8AC3E}">
        <p14:creationId xmlns:p14="http://schemas.microsoft.com/office/powerpoint/2010/main" val="293830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00AA2DFC-5DCB-472D-9A7A-5FDA42DFC175}" type="datetimeFigureOut">
              <a:rPr lang="en-US" smtClean="0"/>
              <a:t>12/05/17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6FB58F5-19BA-41CF-93C4-0FE2537EC658}" type="slidenum">
              <a:rPr lang="en-US" smtClean="0"/>
              <a:t>‹#›</a:t>
            </a:fld>
            <a:endParaRPr lang="en-US"/>
          </a:p>
        </p:txBody>
      </p:sp>
    </p:spTree>
    <p:extLst>
      <p:ext uri="{BB962C8B-B14F-4D97-AF65-F5344CB8AC3E}">
        <p14:creationId xmlns:p14="http://schemas.microsoft.com/office/powerpoint/2010/main" val="326014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00AA2DFC-5DCB-472D-9A7A-5FDA42DFC175}" type="datetimeFigureOut">
              <a:rPr lang="en-US" smtClean="0"/>
              <a:t>12/05/17</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6FB58F5-19BA-41CF-93C4-0FE2537EC658}" type="slidenum">
              <a:rPr lang="en-US" smtClean="0"/>
              <a:t>‹#›</a:t>
            </a:fld>
            <a:endParaRPr lang="en-US"/>
          </a:p>
        </p:txBody>
      </p:sp>
    </p:spTree>
    <p:extLst>
      <p:ext uri="{BB962C8B-B14F-4D97-AF65-F5344CB8AC3E}">
        <p14:creationId xmlns:p14="http://schemas.microsoft.com/office/powerpoint/2010/main" val="10448766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00AA2DFC-5DCB-472D-9A7A-5FDA42DFC175}" type="datetimeFigureOut">
              <a:rPr lang="en-US" smtClean="0"/>
              <a:t>12/05/17</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26FB58F5-19BA-41CF-93C4-0FE2537EC658}" type="slidenum">
              <a:rPr lang="en-US" smtClean="0"/>
              <a:t>‹#›</a:t>
            </a:fld>
            <a:endParaRPr lang="en-US"/>
          </a:p>
        </p:txBody>
      </p:sp>
    </p:spTree>
    <p:extLst>
      <p:ext uri="{BB962C8B-B14F-4D97-AF65-F5344CB8AC3E}">
        <p14:creationId xmlns:p14="http://schemas.microsoft.com/office/powerpoint/2010/main" val="539223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err="1">
                <a:latin typeface="Times New Roman" pitchFamily="18" charset="0"/>
                <a:cs typeface="Times New Roman" pitchFamily="18" charset="0"/>
              </a:rPr>
              <a:t>S</a:t>
            </a:r>
            <a:r>
              <a:rPr lang="en-US" b="1" smtClean="0">
                <a:latin typeface="Times New Roman" pitchFamily="18" charset="0"/>
                <a:cs typeface="Times New Roman" pitchFamily="18" charset="0"/>
              </a:rPr>
              <a:t>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dụng</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Bluetooth </a:t>
            </a:r>
            <a:r>
              <a:rPr lang="en-US" b="1" dirty="0" smtClean="0">
                <a:latin typeface="Times New Roman" pitchFamily="18" charset="0"/>
                <a:cs typeface="Times New Roman" pitchFamily="18" charset="0"/>
              </a:rPr>
              <a:t>APIs</a:t>
            </a:r>
            <a:br>
              <a:rPr lang="en-US" b="1" dirty="0" smtClean="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Box 2"/>
          <p:cNvSpPr txBox="1"/>
          <p:nvPr/>
        </p:nvSpPr>
        <p:spPr>
          <a:xfrm>
            <a:off x="6480278" y="5181600"/>
            <a:ext cx="2586385" cy="923330"/>
          </a:xfrm>
          <a:prstGeom prst="rect">
            <a:avLst/>
          </a:prstGeom>
          <a:noFill/>
        </p:spPr>
        <p:txBody>
          <a:bodyPr wrap="square" rtlCol="0">
            <a:spAutoFit/>
          </a:bodyPr>
          <a:lstStyle/>
          <a:p>
            <a:r>
              <a:rPr lang="en-US" dirty="0" err="1" smtClean="0">
                <a:solidFill>
                  <a:schemeClr val="bg1"/>
                </a:solidFill>
              </a:rPr>
              <a:t>Thuc</a:t>
            </a:r>
            <a:r>
              <a:rPr lang="en-US" dirty="0" smtClean="0">
                <a:solidFill>
                  <a:schemeClr val="bg1"/>
                </a:solidFill>
              </a:rPr>
              <a:t> </a:t>
            </a:r>
            <a:r>
              <a:rPr lang="en-US" dirty="0" err="1" smtClean="0">
                <a:solidFill>
                  <a:schemeClr val="bg1"/>
                </a:solidFill>
              </a:rPr>
              <a:t>hien</a:t>
            </a:r>
            <a:r>
              <a:rPr lang="en-US" dirty="0" smtClean="0">
                <a:solidFill>
                  <a:schemeClr val="bg1"/>
                </a:solidFill>
              </a:rPr>
              <a:t>:</a:t>
            </a:r>
          </a:p>
          <a:p>
            <a:r>
              <a:rPr lang="en-US" dirty="0" smtClean="0">
                <a:solidFill>
                  <a:schemeClr val="bg1"/>
                </a:solidFill>
              </a:rPr>
              <a:t>Nguyen </a:t>
            </a:r>
            <a:r>
              <a:rPr lang="en-US" dirty="0" err="1">
                <a:solidFill>
                  <a:schemeClr val="bg1"/>
                </a:solidFill>
              </a:rPr>
              <a:t>X</a:t>
            </a:r>
            <a:r>
              <a:rPr lang="en-US" dirty="0" err="1" smtClean="0">
                <a:solidFill>
                  <a:schemeClr val="bg1"/>
                </a:solidFill>
              </a:rPr>
              <a:t>uan</a:t>
            </a:r>
            <a:r>
              <a:rPr lang="en-US" dirty="0" smtClean="0">
                <a:solidFill>
                  <a:schemeClr val="bg1"/>
                </a:solidFill>
              </a:rPr>
              <a:t> </a:t>
            </a:r>
            <a:r>
              <a:rPr lang="en-US" dirty="0" err="1">
                <a:solidFill>
                  <a:schemeClr val="bg1"/>
                </a:solidFill>
              </a:rPr>
              <a:t>T</a:t>
            </a:r>
            <a:r>
              <a:rPr lang="en-US" dirty="0" err="1" smtClean="0">
                <a:solidFill>
                  <a:schemeClr val="bg1"/>
                </a:solidFill>
              </a:rPr>
              <a:t>oan</a:t>
            </a:r>
            <a:endParaRPr lang="en-US" dirty="0" smtClean="0">
              <a:solidFill>
                <a:schemeClr val="bg1"/>
              </a:solidFill>
            </a:endParaRPr>
          </a:p>
          <a:p>
            <a:r>
              <a:rPr lang="en-US" dirty="0" smtClean="0">
                <a:solidFill>
                  <a:schemeClr val="bg1"/>
                </a:solidFill>
              </a:rPr>
              <a:t>Vu </a:t>
            </a:r>
            <a:r>
              <a:rPr lang="en-US" dirty="0" err="1" smtClean="0">
                <a:solidFill>
                  <a:schemeClr val="bg1"/>
                </a:solidFill>
              </a:rPr>
              <a:t>Dinh</a:t>
            </a:r>
            <a:r>
              <a:rPr lang="en-US" dirty="0" smtClean="0">
                <a:solidFill>
                  <a:schemeClr val="bg1"/>
                </a:solidFill>
              </a:rPr>
              <a:t> </a:t>
            </a:r>
            <a:r>
              <a:rPr lang="en-US" dirty="0" err="1" smtClean="0">
                <a:solidFill>
                  <a:schemeClr val="bg1"/>
                </a:solidFill>
              </a:rPr>
              <a:t>Khanh</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401665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pPr algn="ctr"/>
            <a:r>
              <a:rPr lang="en-US" sz="2400" b="1" dirty="0" err="1" smtClean="0">
                <a:latin typeface="Times New Roman" pitchFamily="18" charset="0"/>
                <a:cs typeface="Times New Roman" pitchFamily="18" charset="0"/>
              </a:rPr>
              <a:t>Các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bước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để</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tạo</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một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ứng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dụng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bluetooth</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hoạt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động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trên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bị</a:t>
            </a:r>
            <a:r>
              <a:rPr lang="en-US" sz="2400" b="1" dirty="0" smtClean="0">
                <a:latin typeface="Times New Roman" pitchFamily="18" charset="0"/>
                <a:cs typeface="Times New Roman" pitchFamily="18" charset="0"/>
              </a:rPr>
              <a:t> android</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05800" cy="4114800"/>
          </a:xfrm>
        </p:spPr>
        <p:txBody>
          <a:bodyPr>
            <a:normAutofit/>
          </a:bodyPr>
          <a:lstStyle/>
          <a:p>
            <a:pPr>
              <a:buFont typeface="Wingdings" pitchFamily="2" charset="2"/>
              <a:buChar char="v"/>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Quét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thiết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bị</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bluetooth</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đang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hoạt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a:t>
            </a:r>
          </a:p>
          <a:p>
            <a:pPr>
              <a:buFont typeface="Wingdings" pitchFamily="2" charset="2"/>
              <a:buChar char="v"/>
            </a:pPr>
            <a:r>
              <a:rPr lang="vi-VN" sz="2600" dirty="0">
                <a:latin typeface="Times New Roman" pitchFamily="18" charset="0"/>
                <a:cs typeface="Times New Roman" pitchFamily="18" charset="0"/>
              </a:rPr>
              <a:t>Truy vấn các bộ chuyển đổi Bluetooth cho các thiết bị Bluetooth kết </a:t>
            </a:r>
            <a:r>
              <a:rPr lang="en-US" sz="2600" dirty="0" err="1" smtClean="0">
                <a:latin typeface="Times New Roman" pitchFamily="18" charset="0"/>
                <a:cs typeface="Times New Roman" pitchFamily="18" charset="0"/>
              </a:rPr>
              <a:t>nối</a:t>
            </a:r>
            <a:r>
              <a:rPr lang="en-US" sz="2600" dirty="0" smtClean="0">
                <a:latin typeface="Times New Roman" pitchFamily="18" charset="0"/>
                <a:cs typeface="Times New Roman" pitchFamily="18" charset="0"/>
              </a:rPr>
              <a:t>.</a:t>
            </a:r>
          </a:p>
          <a:p>
            <a:pPr>
              <a:buFont typeface="Wingdings" pitchFamily="2" charset="2"/>
              <a:buChar char="v"/>
            </a:pPr>
            <a:r>
              <a:rPr lang="en-US" sz="2600" dirty="0" err="1">
                <a:latin typeface="Times New Roman" pitchFamily="18" charset="0"/>
                <a:cs typeface="Times New Roman" pitchFamily="18" charset="0"/>
              </a:rPr>
              <a:t>Thiết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lập</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kênh</a:t>
            </a:r>
            <a:r>
              <a:rPr lang="en-US" sz="2600" dirty="0" smtClean="0">
                <a:latin typeface="Times New Roman" pitchFamily="18" charset="0"/>
                <a:cs typeface="Times New Roman" pitchFamily="18" charset="0"/>
              </a:rPr>
              <a:t> RFCOMM.</a:t>
            </a:r>
          </a:p>
          <a:p>
            <a:pPr>
              <a:buFont typeface="Wingdings" pitchFamily="2" charset="2"/>
              <a:buChar char="v"/>
            </a:pPr>
            <a:r>
              <a:rPr lang="en-US" sz="2600" dirty="0" err="1" smtClean="0">
                <a:latin typeface="Times New Roman" pitchFamily="18" charset="0"/>
                <a:cs typeface="Times New Roman" pitchFamily="18" charset="0"/>
              </a:rPr>
              <a:t>Kết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nối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thiết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bị</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đã</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tìm</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thấy</a:t>
            </a:r>
            <a:r>
              <a:rPr lang="en-US" sz="2600" dirty="0" smtClean="0">
                <a:latin typeface="Times New Roman" pitchFamily="18" charset="0"/>
                <a:cs typeface="Times New Roman" pitchFamily="18" charset="0"/>
              </a:rPr>
              <a:t>.</a:t>
            </a:r>
          </a:p>
          <a:p>
            <a:pPr>
              <a:buFont typeface="Wingdings" pitchFamily="2" charset="2"/>
              <a:buChar char="v"/>
            </a:pPr>
            <a:r>
              <a:rPr lang="en-US" sz="2600" dirty="0" err="1" smtClean="0">
                <a:latin typeface="Times New Roman" pitchFamily="18" charset="0"/>
                <a:cs typeface="Times New Roman" pitchFamily="18" charset="0"/>
              </a:rPr>
              <a:t>Gửi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và</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nhận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dữ</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liệu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với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thiết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bị</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được</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nối</a:t>
            </a:r>
            <a:r>
              <a:rPr lang="en-US" sz="2600" dirty="0" smtClean="0">
                <a:latin typeface="Times New Roman" pitchFamily="18" charset="0"/>
                <a:cs typeface="Times New Roman" pitchFamily="18" charset="0"/>
              </a:rPr>
              <a:t>.</a:t>
            </a:r>
          </a:p>
          <a:p>
            <a:pPr>
              <a:buFont typeface="Wingdings" pitchFamily="2" charset="2"/>
              <a:buChar char="v"/>
            </a:pPr>
            <a:r>
              <a:rPr lang="en-US" sz="2600" dirty="0" err="1" smtClean="0">
                <a:latin typeface="Times New Roman" pitchFamily="18" charset="0"/>
                <a:cs typeface="Times New Roman" pitchFamily="18" charset="0"/>
              </a:rPr>
              <a:t>Quản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lý</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nhiều</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kết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nối</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903716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87362"/>
          </a:xfrm>
        </p:spPr>
        <p:txBody>
          <a:bodyPr>
            <a:normAutofit fontScale="90000"/>
          </a:bodyPr>
          <a:lstStyle/>
          <a:p>
            <a:r>
              <a:rPr lang="en-US" b="1" dirty="0" err="1" smtClean="0"/>
              <a:t>Tìm</a:t>
            </a:r>
            <a:r>
              <a:rPr lang="en-US" b="1" dirty="0" smtClean="0"/>
              <a:t> </a:t>
            </a:r>
            <a:r>
              <a:rPr lang="en-US" b="1" dirty="0" err="1" smtClean="0"/>
              <a:t>thiết</a:t>
            </a:r>
            <a:r>
              <a:rPr lang="en-US" b="1" dirty="0" smtClean="0"/>
              <a:t> </a:t>
            </a:r>
            <a:r>
              <a:rPr lang="en-US" b="1" dirty="0" err="1" smtClean="0"/>
              <a:t>bị</a:t>
            </a:r>
            <a:r>
              <a:rPr lang="en-US" b="1" dirty="0" smtClean="0"/>
              <a:t> </a:t>
            </a:r>
            <a:r>
              <a:rPr lang="en-US" b="1" dirty="0" err="1" smtClean="0"/>
              <a:t>đang</a:t>
            </a:r>
            <a:r>
              <a:rPr lang="en-US" b="1" dirty="0" smtClean="0"/>
              <a:t> </a:t>
            </a:r>
            <a:r>
              <a:rPr lang="en-US" b="1" dirty="0" err="1" smtClean="0"/>
              <a:t>hoạt</a:t>
            </a:r>
            <a:r>
              <a:rPr lang="en-US" b="1" dirty="0" smtClean="0"/>
              <a:t> </a:t>
            </a:r>
            <a:r>
              <a:rPr lang="en-US" b="1" dirty="0" err="1" smtClean="0"/>
              <a:t>động</a:t>
            </a:r>
            <a:endParaRPr lang="en-US" b="1" dirty="0"/>
          </a:p>
        </p:txBody>
      </p:sp>
      <p:sp>
        <p:nvSpPr>
          <p:cNvPr id="3" name="Content Placeholder 2"/>
          <p:cNvSpPr>
            <a:spLocks noGrp="1"/>
          </p:cNvSpPr>
          <p:nvPr>
            <p:ph idx="1"/>
          </p:nvPr>
        </p:nvSpPr>
        <p:spPr>
          <a:xfrm>
            <a:off x="609600" y="838199"/>
            <a:ext cx="7924800" cy="5831541"/>
          </a:xfrm>
        </p:spPr>
        <p:txBody>
          <a:bodyPr>
            <a:normAutofit/>
          </a:bodyPr>
          <a:lstStyle/>
          <a:p>
            <a:pPr>
              <a:buFont typeface="Wingdings" pitchFamily="2" charset="2"/>
              <a:buChar char="Ø"/>
            </a:pPr>
            <a:r>
              <a:rPr lang="en-US" sz="2400" dirty="0" err="1"/>
              <a:t>Sử</a:t>
            </a:r>
            <a:r>
              <a:rPr lang="en-US" sz="2400" dirty="0"/>
              <a:t> </a:t>
            </a:r>
            <a:r>
              <a:rPr lang="en-US" sz="2400" dirty="0" err="1"/>
              <a:t>dụng</a:t>
            </a:r>
            <a:r>
              <a:rPr lang="en-US" sz="2400" dirty="0"/>
              <a:t> </a:t>
            </a:r>
            <a:r>
              <a:rPr lang="en-US" sz="2400" dirty="0" err="1" smtClean="0">
                <a:solidFill>
                  <a:srgbClr val="FF0000"/>
                </a:solidFill>
              </a:rPr>
              <a:t>BluetoothAdapter</a:t>
            </a:r>
            <a:r>
              <a:rPr lang="en-US" sz="2400" dirty="0" smtClean="0"/>
              <a:t>, </a:t>
            </a:r>
            <a:r>
              <a:rPr lang="en-US" sz="2400" dirty="0" err="1"/>
              <a:t>bạn</a:t>
            </a:r>
            <a:r>
              <a:rPr lang="en-US" sz="2400" dirty="0"/>
              <a:t> </a:t>
            </a:r>
            <a:r>
              <a:rPr lang="en-US" sz="2400" dirty="0" err="1"/>
              <a:t>có</a:t>
            </a:r>
            <a:r>
              <a:rPr lang="en-US" sz="2400" dirty="0"/>
              <a:t> </a:t>
            </a:r>
            <a:r>
              <a:rPr lang="en-US" sz="2400" dirty="0" err="1"/>
              <a:t>thể</a:t>
            </a:r>
            <a:r>
              <a:rPr lang="en-US" sz="2400" dirty="0"/>
              <a:t> </a:t>
            </a:r>
            <a:r>
              <a:rPr lang="en-US" sz="2400" dirty="0" err="1"/>
              <a:t>tìm</a:t>
            </a:r>
            <a:r>
              <a:rPr lang="en-US" sz="2400" dirty="0"/>
              <a:t> </a:t>
            </a:r>
            <a:r>
              <a:rPr lang="en-US" sz="2400" dirty="0" err="1"/>
              <a:t>thấy</a:t>
            </a:r>
            <a:r>
              <a:rPr lang="en-US" sz="2400" dirty="0"/>
              <a:t> </a:t>
            </a:r>
            <a:r>
              <a:rPr lang="en-US" sz="2400" dirty="0" err="1"/>
              <a:t>các</a:t>
            </a:r>
            <a:r>
              <a:rPr lang="en-US" sz="2400" dirty="0"/>
              <a:t> </a:t>
            </a:r>
            <a:r>
              <a:rPr lang="en-US" sz="2400" dirty="0" err="1"/>
              <a:t>thiết</a:t>
            </a:r>
            <a:r>
              <a:rPr lang="en-US" sz="2400" dirty="0"/>
              <a:t> </a:t>
            </a:r>
            <a:r>
              <a:rPr lang="en-US" sz="2400" dirty="0" err="1"/>
              <a:t>bị</a:t>
            </a:r>
            <a:r>
              <a:rPr lang="en-US" sz="2400" dirty="0"/>
              <a:t> Bluetooth </a:t>
            </a:r>
            <a:r>
              <a:rPr lang="en-US" sz="2400" dirty="0" err="1" smtClean="0"/>
              <a:t>đang</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hoặc</a:t>
            </a:r>
            <a:r>
              <a:rPr lang="en-US" sz="2400" dirty="0" smtClean="0"/>
              <a:t> </a:t>
            </a:r>
            <a:r>
              <a:rPr lang="en-US" sz="2400" dirty="0" err="1"/>
              <a:t>bằng</a:t>
            </a:r>
            <a:r>
              <a:rPr lang="en-US" sz="2400" dirty="0"/>
              <a:t> </a:t>
            </a:r>
            <a:r>
              <a:rPr lang="en-US" sz="2400" dirty="0" err="1"/>
              <a:t>cách</a:t>
            </a:r>
            <a:r>
              <a:rPr lang="en-US" sz="2400" dirty="0"/>
              <a:t> </a:t>
            </a:r>
            <a:r>
              <a:rPr lang="en-US" sz="2400" dirty="0" err="1"/>
              <a:t>truy</a:t>
            </a:r>
            <a:r>
              <a:rPr lang="en-US" sz="2400" dirty="0"/>
              <a:t> </a:t>
            </a:r>
            <a:r>
              <a:rPr lang="en-US" sz="2400" dirty="0" err="1"/>
              <a:t>vấn</a:t>
            </a:r>
            <a:r>
              <a:rPr lang="en-US" sz="2400" dirty="0"/>
              <a:t> </a:t>
            </a:r>
            <a:r>
              <a:rPr lang="en-US" sz="2400" dirty="0" err="1"/>
              <a:t>danh</a:t>
            </a:r>
            <a:r>
              <a:rPr lang="en-US" sz="2400" dirty="0"/>
              <a:t> </a:t>
            </a:r>
            <a:r>
              <a:rPr lang="en-US" sz="2400" dirty="0" err="1"/>
              <a:t>sách</a:t>
            </a:r>
            <a:r>
              <a:rPr lang="en-US" sz="2400" dirty="0"/>
              <a:t> </a:t>
            </a:r>
            <a:r>
              <a:rPr lang="en-US" sz="2400" dirty="0" err="1"/>
              <a:t>các</a:t>
            </a:r>
            <a:r>
              <a:rPr lang="en-US" sz="2400" dirty="0"/>
              <a:t> </a:t>
            </a:r>
            <a:r>
              <a:rPr lang="en-US" sz="2400" dirty="0" err="1"/>
              <a:t>thiết</a:t>
            </a:r>
            <a:r>
              <a:rPr lang="en-US" sz="2400" dirty="0"/>
              <a:t> </a:t>
            </a:r>
            <a:r>
              <a:rPr lang="en-US" sz="2400" dirty="0" err="1"/>
              <a:t>bị</a:t>
            </a:r>
            <a:r>
              <a:rPr lang="en-US" sz="2400" dirty="0"/>
              <a:t> </a:t>
            </a:r>
            <a:r>
              <a:rPr lang="en-US" sz="2400" dirty="0" err="1" smtClean="0"/>
              <a:t>đã</a:t>
            </a:r>
            <a:r>
              <a:rPr lang="en-US" sz="2400" dirty="0" smtClean="0"/>
              <a:t> </a:t>
            </a:r>
            <a:r>
              <a:rPr lang="en-US" sz="2400" dirty="0" err="1" smtClean="0"/>
              <a:t>được</a:t>
            </a:r>
            <a:r>
              <a:rPr lang="en-US" sz="2400" dirty="0" smtClean="0"/>
              <a:t> </a:t>
            </a:r>
            <a:r>
              <a:rPr lang="en-US" sz="2400" dirty="0" err="1" smtClean="0"/>
              <a:t>ghép</a:t>
            </a:r>
            <a:r>
              <a:rPr lang="en-US" sz="2400" dirty="0" smtClean="0"/>
              <a:t> </a:t>
            </a:r>
            <a:r>
              <a:rPr lang="en-US" sz="2400" dirty="0" err="1" smtClean="0"/>
              <a:t>nối</a:t>
            </a:r>
            <a:r>
              <a:rPr lang="en-US" sz="2400" dirty="0" smtClean="0"/>
              <a:t> </a:t>
            </a:r>
            <a:r>
              <a:rPr lang="en-US" sz="2400" dirty="0" err="1" smtClean="0"/>
              <a:t>trước</a:t>
            </a:r>
            <a:r>
              <a:rPr lang="en-US" sz="2400" dirty="0" smtClean="0"/>
              <a:t> </a:t>
            </a:r>
            <a:r>
              <a:rPr lang="en-US" sz="2400" dirty="0" err="1" smtClean="0"/>
              <a:t>đó</a:t>
            </a:r>
            <a:r>
              <a:rPr lang="en-US" sz="2400" dirty="0" smtClean="0"/>
              <a:t>.</a:t>
            </a:r>
          </a:p>
          <a:p>
            <a:pPr>
              <a:buFont typeface="Wingdings" pitchFamily="2" charset="2"/>
              <a:buChar char="Ø"/>
            </a:pPr>
            <a:endParaRPr lang="en-US" sz="2400" dirty="0"/>
          </a:p>
          <a:p>
            <a:pPr>
              <a:buFont typeface="Wingdings" pitchFamily="2" charset="2"/>
              <a:buChar char="Ø"/>
            </a:pPr>
            <a:endParaRPr lang="en-US" sz="2400" dirty="0" smtClean="0"/>
          </a:p>
          <a:p>
            <a:pPr>
              <a:buFont typeface="Wingdings" pitchFamily="2" charset="2"/>
              <a:buChar char="Ø"/>
            </a:pPr>
            <a:endParaRPr lang="en-US" sz="2400" dirty="0"/>
          </a:p>
          <a:p>
            <a:pPr>
              <a:buFont typeface="Wingdings" pitchFamily="2" charset="2"/>
              <a:buChar char="Ø"/>
            </a:pPr>
            <a:endParaRPr lang="en-US" sz="2400" dirty="0" smtClean="0"/>
          </a:p>
          <a:p>
            <a:pPr>
              <a:buFont typeface="Wingdings" pitchFamily="2" charset="2"/>
              <a:buChar char="Ø"/>
            </a:pPr>
            <a:endParaRPr lang="en-US" sz="2400" dirty="0"/>
          </a:p>
          <a:p>
            <a:pPr>
              <a:buFont typeface="Wingdings" pitchFamily="2" charset="2"/>
              <a:buChar char="Ø"/>
            </a:pPr>
            <a:r>
              <a:rPr lang="en-US" sz="2400" dirty="0" err="1">
                <a:solidFill>
                  <a:srgbClr val="FF0000"/>
                </a:solidFill>
              </a:rPr>
              <a:t>getBondedDevices</a:t>
            </a:r>
            <a:r>
              <a:rPr lang="en-US" sz="2400" dirty="0" smtClean="0">
                <a:solidFill>
                  <a:srgbClr val="FF0000"/>
                </a:solidFill>
              </a:rPr>
              <a:t>(): </a:t>
            </a:r>
            <a:r>
              <a:rPr lang="en-US" sz="2400" dirty="0" err="1" smtClean="0"/>
              <a:t>truy</a:t>
            </a:r>
            <a:r>
              <a:rPr lang="en-US" sz="2400" dirty="0" smtClean="0"/>
              <a:t> </a:t>
            </a:r>
            <a:r>
              <a:rPr lang="en-US" sz="2400" dirty="0" err="1" smtClean="0"/>
              <a:t>vấn</a:t>
            </a:r>
            <a:r>
              <a:rPr lang="en-US" sz="2400" dirty="0" smtClean="0"/>
              <a:t> </a:t>
            </a:r>
            <a:r>
              <a:rPr lang="en-US" sz="2400" dirty="0" err="1" smtClean="0"/>
              <a:t>và</a:t>
            </a:r>
            <a:r>
              <a:rPr lang="en-US" sz="2400" dirty="0" smtClean="0"/>
              <a:t> </a:t>
            </a:r>
            <a:r>
              <a:rPr lang="en-US" sz="2400" dirty="0" err="1" smtClean="0"/>
              <a:t>thiết</a:t>
            </a:r>
            <a:r>
              <a:rPr lang="en-US" sz="2400" dirty="0" smtClean="0"/>
              <a:t> </a:t>
            </a:r>
            <a:r>
              <a:rPr lang="en-US" sz="2400" dirty="0" err="1" smtClean="0"/>
              <a:t>lập</a:t>
            </a:r>
            <a:r>
              <a:rPr lang="en-US" sz="2400" dirty="0" smtClean="0"/>
              <a:t> </a:t>
            </a:r>
            <a:r>
              <a:rPr lang="en-US" sz="2400" dirty="0" err="1" smtClean="0"/>
              <a:t>kết</a:t>
            </a:r>
            <a:r>
              <a:rPr lang="en-US" sz="2400" dirty="0" smtClean="0"/>
              <a:t> </a:t>
            </a:r>
            <a:r>
              <a:rPr lang="en-US" sz="2400" dirty="0" err="1" smtClean="0"/>
              <a:t>nối</a:t>
            </a:r>
            <a:r>
              <a:rPr lang="en-US" sz="2400" dirty="0" smtClean="0"/>
              <a:t> </a:t>
            </a:r>
            <a:r>
              <a:rPr lang="en-US" sz="2400" dirty="0" err="1" smtClean="0"/>
              <a:t>tới</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thiết</a:t>
            </a:r>
            <a:r>
              <a:rPr lang="en-US" sz="2400" dirty="0" smtClean="0"/>
              <a:t> </a:t>
            </a:r>
            <a:r>
              <a:rPr lang="en-US" sz="2400" dirty="0" err="1" smtClean="0"/>
              <a:t>bị</a:t>
            </a:r>
            <a:r>
              <a:rPr lang="en-US" sz="2400" dirty="0"/>
              <a:t> </a:t>
            </a:r>
            <a:r>
              <a:rPr lang="en-US" sz="2400" dirty="0" err="1" smtClean="0"/>
              <a:t>được</a:t>
            </a:r>
            <a:r>
              <a:rPr lang="en-US" sz="2400" dirty="0" smtClean="0"/>
              <a:t> </a:t>
            </a:r>
            <a:r>
              <a:rPr lang="en-US" sz="2400" dirty="0" err="1" smtClean="0"/>
              <a:t>tìm</a:t>
            </a:r>
            <a:r>
              <a:rPr lang="en-US" sz="2400" dirty="0" smtClean="0"/>
              <a:t> </a:t>
            </a:r>
            <a:r>
              <a:rPr lang="en-US" sz="2400" dirty="0" err="1" smtClean="0"/>
              <a:t>thấy</a:t>
            </a:r>
            <a:r>
              <a:rPr lang="en-US" sz="2400" dirty="0" smtClean="0"/>
              <a:t>.</a:t>
            </a:r>
          </a:p>
          <a:p>
            <a:pPr>
              <a:buFont typeface="Wingdings" pitchFamily="2" charset="2"/>
              <a:buChar char="Ø"/>
            </a:pPr>
            <a:r>
              <a:rPr lang="en-US" sz="2400" dirty="0" err="1" smtClean="0"/>
              <a:t>Lấy</a:t>
            </a:r>
            <a:r>
              <a:rPr lang="en-US" sz="2400" dirty="0" smtClean="0"/>
              <a:t> </a:t>
            </a:r>
            <a:r>
              <a:rPr lang="en-US" sz="2400" dirty="0" err="1" smtClean="0"/>
              <a:t>địa</a:t>
            </a:r>
            <a:r>
              <a:rPr lang="en-US" sz="2400" dirty="0" smtClean="0"/>
              <a:t> </a:t>
            </a:r>
            <a:r>
              <a:rPr lang="en-US" sz="2400" dirty="0" err="1" smtClean="0"/>
              <a:t>chỉ</a:t>
            </a:r>
            <a:r>
              <a:rPr lang="en-US" sz="2400" dirty="0" smtClean="0"/>
              <a:t> Mac </a:t>
            </a:r>
            <a:r>
              <a:rPr lang="en-US" sz="2400" dirty="0" err="1" smtClean="0"/>
              <a:t>của</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tìm</a:t>
            </a:r>
            <a:r>
              <a:rPr lang="en-US" sz="2400" dirty="0" smtClean="0"/>
              <a:t> </a:t>
            </a:r>
            <a:r>
              <a:rPr lang="en-US" sz="2400" dirty="0" err="1" smtClean="0"/>
              <a:t>thấy</a:t>
            </a:r>
            <a:r>
              <a:rPr lang="en-US" sz="2400" dirty="0"/>
              <a:t> </a:t>
            </a:r>
            <a:r>
              <a:rPr lang="en-US" sz="2400" dirty="0" err="1" smtClean="0"/>
              <a:t>bằng</a:t>
            </a:r>
            <a:r>
              <a:rPr lang="en-US" sz="2400" dirty="0" smtClean="0"/>
              <a:t> </a:t>
            </a:r>
            <a:r>
              <a:rPr lang="en-US" sz="2400" dirty="0" err="1" smtClean="0"/>
              <a:t>lệnh</a:t>
            </a:r>
            <a:r>
              <a:rPr lang="en-US" sz="2400" dirty="0" smtClean="0"/>
              <a:t> </a:t>
            </a:r>
            <a:r>
              <a:rPr lang="en-US" sz="2400" dirty="0" err="1" smtClean="0">
                <a:solidFill>
                  <a:srgbClr val="FF0000"/>
                </a:solidFill>
              </a:rPr>
              <a:t>device.getAdress</a:t>
            </a:r>
            <a:r>
              <a:rPr lang="en-US" sz="2400" dirty="0" smtClean="0">
                <a:solidFill>
                  <a:srgbClr val="FF0000"/>
                </a:solidFill>
              </a:rPr>
              <a:t>() </a:t>
            </a:r>
            <a:r>
              <a:rPr lang="en-US" sz="2400" dirty="0" err="1" smtClean="0"/>
              <a:t>và</a:t>
            </a:r>
            <a:r>
              <a:rPr lang="en-US" sz="2400" dirty="0" smtClean="0"/>
              <a:t> </a:t>
            </a:r>
            <a:r>
              <a:rPr lang="en-US" sz="2400" dirty="0" err="1" smtClean="0"/>
              <a:t>lưu</a:t>
            </a:r>
            <a:r>
              <a:rPr lang="en-US" sz="2400" dirty="0" smtClean="0"/>
              <a:t> </a:t>
            </a:r>
            <a:r>
              <a:rPr lang="en-US" sz="2400" dirty="0" err="1" smtClean="0"/>
              <a:t>vào</a:t>
            </a:r>
            <a:r>
              <a:rPr lang="en-US" sz="2400" dirty="0" smtClean="0"/>
              <a:t> </a:t>
            </a:r>
            <a:r>
              <a:rPr lang="en-US" sz="2400" dirty="0" err="1" smtClean="0">
                <a:solidFill>
                  <a:srgbClr val="FF0000"/>
                </a:solidFill>
              </a:rPr>
              <a:t>mArrayAdapter</a:t>
            </a:r>
            <a:r>
              <a:rPr lang="en-US" sz="2400" dirty="0" smtClean="0">
                <a:solidFill>
                  <a:srgbClr val="FF0000"/>
                </a:solidFill>
              </a:rPr>
              <a:t> </a:t>
            </a:r>
            <a:r>
              <a:rPr lang="en-US" sz="2400" dirty="0" smtClean="0"/>
              <a:t>(</a:t>
            </a:r>
            <a:r>
              <a:rPr lang="en-US" sz="2400" dirty="0" err="1" smtClean="0"/>
              <a:t>mảng</a:t>
            </a:r>
            <a:r>
              <a:rPr lang="en-US" sz="2400" dirty="0" smtClean="0"/>
              <a:t> </a:t>
            </a:r>
            <a:r>
              <a:rPr lang="en-US" sz="2400" dirty="0" err="1" smtClean="0"/>
              <a:t>lưu</a:t>
            </a:r>
            <a:r>
              <a:rPr lang="en-US" sz="2400" dirty="0" smtClean="0"/>
              <a:t> </a:t>
            </a:r>
            <a:r>
              <a:rPr lang="en-US" sz="2400" dirty="0" err="1" smtClean="0"/>
              <a:t>trữ</a:t>
            </a:r>
            <a:r>
              <a:rPr lang="en-US" sz="2400" dirty="0" smtClean="0"/>
              <a:t> </a:t>
            </a:r>
            <a:r>
              <a:rPr lang="en-US" sz="2400" dirty="0" err="1" smtClean="0"/>
              <a:t>địa</a:t>
            </a:r>
            <a:r>
              <a:rPr lang="en-US" sz="2400" dirty="0" smtClean="0"/>
              <a:t> </a:t>
            </a:r>
            <a:r>
              <a:rPr lang="en-US" sz="2400" dirty="0" err="1" smtClean="0"/>
              <a:t>chỉ</a:t>
            </a:r>
            <a:r>
              <a:rPr lang="en-US" sz="2400" dirty="0" smtClean="0"/>
              <a:t> MAC </a:t>
            </a:r>
            <a:r>
              <a:rPr lang="en-US" sz="2400" dirty="0" err="1" smtClean="0"/>
              <a:t>các</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đang</a:t>
            </a:r>
            <a:r>
              <a:rPr lang="en-US" sz="2400" dirty="0" smtClean="0"/>
              <a:t> </a:t>
            </a:r>
            <a:r>
              <a:rPr lang="en-US" sz="2400" dirty="0" err="1" smtClean="0"/>
              <a:t>hoạt</a:t>
            </a:r>
            <a:r>
              <a:rPr lang="en-US" sz="2400" dirty="0" smtClean="0"/>
              <a:t> </a:t>
            </a:r>
            <a:r>
              <a:rPr lang="en-US" sz="2400" dirty="0" err="1" smtClean="0"/>
              <a:t>động</a:t>
            </a:r>
            <a:r>
              <a:rPr lang="en-US" sz="2400" dirty="0" smtClean="0"/>
              <a:t>)</a:t>
            </a:r>
          </a:p>
        </p:txBody>
      </p:sp>
      <p:pic>
        <p:nvPicPr>
          <p:cNvPr id="1026"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26" y="2057400"/>
            <a:ext cx="7986774" cy="229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005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563562"/>
          </a:xfrm>
        </p:spPr>
        <p:txBody>
          <a:bodyPr/>
          <a:lstStyle/>
          <a:p>
            <a:r>
              <a:rPr lang="en-US" sz="2400" b="1" dirty="0">
                <a:latin typeface="Times New Roman" pitchFamily="18" charset="0"/>
                <a:cs typeface="Times New Roman" pitchFamily="18" charset="0"/>
              </a:rPr>
              <a:t>Discovering </a:t>
            </a:r>
            <a:r>
              <a:rPr lang="en-US" sz="2400" b="1" dirty="0" smtClean="0">
                <a:latin typeface="Times New Roman" pitchFamily="18" charset="0"/>
                <a:cs typeface="Times New Roman" pitchFamily="18" charset="0"/>
              </a:rPr>
              <a:t>devices (</a:t>
            </a:r>
            <a:r>
              <a:rPr lang="en-US" sz="2400" b="1" dirty="0" err="1" smtClean="0">
                <a:latin typeface="Times New Roman" pitchFamily="18" charset="0"/>
                <a:cs typeface="Times New Roman" pitchFamily="18" charset="0"/>
              </a:rPr>
              <a:t>khám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phá</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bị</a:t>
            </a:r>
            <a:r>
              <a:rPr lang="en-US" sz="2400" b="1"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4534474"/>
            <a:ext cx="7924800" cy="2018726"/>
          </a:xfrm>
        </p:spPr>
        <p:txBody>
          <a:bodyPr>
            <a:normAutofit/>
          </a:bodyPr>
          <a:lstStyle/>
          <a:p>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solidFill>
                  <a:srgbClr val="FF0000"/>
                </a:solidFill>
              </a:rPr>
              <a:t>BroadcastReceiver</a:t>
            </a:r>
            <a:r>
              <a:rPr lang="en-US" sz="2400" dirty="0" smtClean="0">
                <a:solidFill>
                  <a:srgbClr val="FF0000"/>
                </a:solidFill>
              </a:rPr>
              <a:t> </a:t>
            </a:r>
            <a:r>
              <a:rPr lang="en-US" sz="2400" dirty="0" err="1" smtClean="0"/>
              <a:t>cho</a:t>
            </a:r>
            <a:r>
              <a:rPr lang="en-US" sz="2400" dirty="0" smtClean="0"/>
              <a:t> </a:t>
            </a:r>
            <a:r>
              <a:rPr lang="en-US" sz="2400" dirty="0" err="1" smtClean="0"/>
              <a:t>mỗi</a:t>
            </a:r>
            <a:r>
              <a:rPr lang="en-US" sz="2400" dirty="0" smtClean="0"/>
              <a:t> </a:t>
            </a:r>
            <a:r>
              <a:rPr lang="en-US" sz="2400" dirty="0" smtClean="0">
                <a:solidFill>
                  <a:srgbClr val="FF0000"/>
                </a:solidFill>
              </a:rPr>
              <a:t>ACTION_FOUND </a:t>
            </a:r>
            <a:r>
              <a:rPr lang="en-US" sz="2400" dirty="0" err="1" smtClean="0"/>
              <a:t>mục</a:t>
            </a:r>
            <a:r>
              <a:rPr lang="en-US" sz="2400" dirty="0" smtClean="0"/>
              <a:t> </a:t>
            </a:r>
            <a:r>
              <a:rPr lang="en-US" sz="2400" dirty="0" err="1" smtClean="0"/>
              <a:t>đích</a:t>
            </a:r>
            <a:r>
              <a:rPr lang="en-US" sz="2400" dirty="0" smtClean="0"/>
              <a:t> </a:t>
            </a:r>
            <a:r>
              <a:rPr lang="en-US" sz="2400" dirty="0" err="1" smtClean="0"/>
              <a:t>nhận</a:t>
            </a:r>
            <a:r>
              <a:rPr lang="en-US" sz="2400" dirty="0" smtClean="0"/>
              <a:t> </a:t>
            </a:r>
            <a:r>
              <a:rPr lang="en-US" sz="2400" dirty="0" err="1" smtClean="0"/>
              <a:t>thông</a:t>
            </a:r>
            <a:r>
              <a:rPr lang="en-US" sz="2400" dirty="0" smtClean="0"/>
              <a:t> tin </a:t>
            </a:r>
            <a:r>
              <a:rPr lang="en-US" sz="2400" dirty="0" err="1" smtClean="0"/>
              <a:t>từ</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được</a:t>
            </a:r>
            <a:r>
              <a:rPr lang="en-US" sz="2400" dirty="0" smtClean="0"/>
              <a:t> </a:t>
            </a:r>
            <a:r>
              <a:rPr lang="en-US" sz="2400" dirty="0" err="1" smtClean="0"/>
              <a:t>kết</a:t>
            </a:r>
            <a:r>
              <a:rPr lang="en-US" sz="2400" dirty="0" smtClean="0"/>
              <a:t> </a:t>
            </a:r>
            <a:r>
              <a:rPr lang="en-US" sz="2400" dirty="0" err="1" smtClean="0"/>
              <a:t>nối</a:t>
            </a:r>
            <a:r>
              <a:rPr lang="en-US" sz="2400" dirty="0" smtClean="0"/>
              <a:t> </a:t>
            </a:r>
            <a:r>
              <a:rPr lang="en-US" sz="2400" dirty="0" err="1" smtClean="0"/>
              <a:t>tới</a:t>
            </a:r>
            <a:r>
              <a:rPr lang="en-US" sz="2400" dirty="0" smtClean="0"/>
              <a:t>.</a:t>
            </a:r>
          </a:p>
          <a:p>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thấy</a:t>
            </a:r>
            <a:r>
              <a:rPr lang="en-US" sz="2400" dirty="0" smtClean="0">
                <a:latin typeface="Times New Roman" pitchFamily="18" charset="0"/>
                <a:cs typeface="Times New Roman" pitchFamily="18" charset="0"/>
              </a:rPr>
              <a:t> ta </a:t>
            </a:r>
            <a:r>
              <a:rPr lang="en-US" sz="2400" dirty="0" err="1" smtClean="0">
                <a:latin typeface="Times New Roman" pitchFamily="18" charset="0"/>
                <a:cs typeface="Times New Roman" pitchFamily="18" charset="0"/>
              </a:rPr>
              <a:t>cũng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Mac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mArrayAdapter</a:t>
            </a:r>
            <a:endParaRPr lang="en-US" sz="2400" dirty="0" smtClean="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2050"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599"/>
            <a:ext cx="9143999" cy="354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53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92162"/>
          </a:xfrm>
        </p:spPr>
        <p:txBody>
          <a:bodyPr/>
          <a:lstStyle/>
          <a:p>
            <a:r>
              <a:rPr lang="en-US" sz="2400" b="1" dirty="0" err="1" smtClean="0">
                <a:latin typeface="Times New Roman" pitchFamily="18" charset="0"/>
                <a:cs typeface="Times New Roman" pitchFamily="18" charset="0"/>
              </a:rPr>
              <a:t>Thiết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lập</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thời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gian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cho</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bị</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khác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tìm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thấy</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thiết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bị</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của</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bạn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đang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hoạt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động</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2667000"/>
            <a:ext cx="7924800" cy="3733800"/>
          </a:xfrm>
        </p:spPr>
        <p:txBody>
          <a:bodyPr>
            <a:normAutofit/>
          </a:bodyPr>
          <a:lstStyle/>
          <a:p>
            <a:r>
              <a:rPr lang="en-US" sz="2400" dirty="0" err="1" smtClean="0">
                <a:latin typeface="Times New Roman" pitchFamily="18" charset="0"/>
                <a:cs typeface="Times New Roman" pitchFamily="18" charset="0"/>
              </a:rPr>
              <a:t>Mặc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bluetooth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thấy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120s </a:t>
            </a:r>
            <a:r>
              <a:rPr lang="en-US" sz="2400" dirty="0" err="1" smtClean="0">
                <a:latin typeface="Times New Roman" pitchFamily="18" charset="0"/>
                <a:cs typeface="Times New Roman" pitchFamily="18" charset="0"/>
              </a:rPr>
              <a:t>tuy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đổi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0 -&gt; 3600s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intent </a:t>
            </a:r>
            <a:r>
              <a:rPr lang="en-US" sz="2400" dirty="0" smtClean="0">
                <a:solidFill>
                  <a:srgbClr val="FF0000"/>
                </a:solidFill>
                <a:latin typeface="Times New Roman" pitchFamily="18" charset="0"/>
                <a:cs typeface="Times New Roman" pitchFamily="18" charset="0"/>
              </a:rPr>
              <a:t>EXTRA_DISCOVERABLE_DURATION. </a:t>
            </a:r>
            <a:r>
              <a:rPr lang="en-US" sz="2400" dirty="0" err="1" smtClean="0">
                <a:latin typeface="Times New Roman" pitchFamily="18" charset="0"/>
                <a:cs typeface="Times New Roman" pitchFamily="18" charset="0"/>
              </a:rPr>
              <a:t>Nếu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trị</a:t>
            </a:r>
            <a:r>
              <a:rPr lang="en-US" sz="2400" dirty="0" smtClean="0">
                <a:latin typeface="Times New Roman" pitchFamily="18" charset="0"/>
                <a:cs typeface="Times New Roman" pitchFamily="18" charset="0"/>
              </a:rPr>
              <a:t> 0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lập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a:t>
            </a:r>
          </a:p>
        </p:txBody>
      </p:sp>
      <p:pic>
        <p:nvPicPr>
          <p:cNvPr id="3074"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1806"/>
            <a:ext cx="9144000" cy="119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144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87362"/>
          </a:xfrm>
        </p:spPr>
        <p:txBody>
          <a:bodyPr>
            <a:normAutofit fontScale="90000"/>
          </a:bodyPr>
          <a:lstStyle/>
          <a:p>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nối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giữa</a:t>
            </a:r>
            <a:r>
              <a:rPr lang="en-US" b="1" dirty="0" smtClean="0">
                <a:latin typeface="Times New Roman" pitchFamily="18" charset="0"/>
                <a:cs typeface="Times New Roman" pitchFamily="18" charset="0"/>
              </a:rPr>
              <a:t> 2 </a:t>
            </a:r>
            <a:r>
              <a:rPr lang="en-US" b="1" dirty="0" err="1" smtClean="0">
                <a:latin typeface="Times New Roman" pitchFamily="18" charset="0"/>
                <a:cs typeface="Times New Roman" pitchFamily="18" charset="0"/>
              </a:rPr>
              <a:t>thiết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bị</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990600"/>
            <a:ext cx="7924800" cy="5334000"/>
          </a:xfrm>
        </p:spPr>
        <p:txBody>
          <a:bodyPr>
            <a:normAutofit/>
          </a:bodyPr>
          <a:lstStyle/>
          <a:p>
            <a:r>
              <a:rPr lang="en-US" sz="2500" dirty="0" err="1" smtClean="0">
                <a:latin typeface="Times New Roman" pitchFamily="18" charset="0"/>
                <a:cs typeface="Times New Roman" pitchFamily="18" charset="0"/>
              </a:rPr>
              <a:t>Giống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như</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lập</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trình</a:t>
            </a:r>
            <a:r>
              <a:rPr lang="en-US" sz="2500" dirty="0" smtClean="0">
                <a:latin typeface="Times New Roman" pitchFamily="18" charset="0"/>
                <a:cs typeface="Times New Roman" pitchFamily="18" charset="0"/>
              </a:rPr>
              <a:t> socket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java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giữa</a:t>
            </a:r>
            <a:r>
              <a:rPr lang="en-US" sz="2500" dirty="0" smtClean="0">
                <a:latin typeface="Times New Roman" pitchFamily="18" charset="0"/>
                <a:cs typeface="Times New Roman" pitchFamily="18" charset="0"/>
              </a:rPr>
              <a:t> 2 </a:t>
            </a:r>
            <a:r>
              <a:rPr lang="en-US" sz="2500" dirty="0" err="1" smtClean="0">
                <a:latin typeface="Times New Roman" pitchFamily="18" charset="0"/>
                <a:cs typeface="Times New Roman" pitchFamily="18" charset="0"/>
              </a:rPr>
              <a:t>thiết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bị</a:t>
            </a:r>
            <a:r>
              <a:rPr lang="en-US" sz="2500" dirty="0" smtClean="0">
                <a:latin typeface="Times New Roman" pitchFamily="18" charset="0"/>
                <a:cs typeface="Times New Roman" pitchFamily="18" charset="0"/>
              </a:rPr>
              <a:t> qua </a:t>
            </a:r>
            <a:r>
              <a:rPr lang="en-US" sz="2500" dirty="0" err="1" smtClean="0">
                <a:latin typeface="Times New Roman" pitchFamily="18" charset="0"/>
                <a:cs typeface="Times New Roman" pitchFamily="18" charset="0"/>
              </a:rPr>
              <a:t>bluetooth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android </a:t>
            </a:r>
            <a:r>
              <a:rPr lang="en-US" sz="2500" dirty="0" err="1" smtClean="0">
                <a:latin typeface="Times New Roman" pitchFamily="18" charset="0"/>
                <a:cs typeface="Times New Roman" pitchFamily="18" charset="0"/>
              </a:rPr>
              <a:t>cũng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cơ</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chế</a:t>
            </a:r>
            <a:r>
              <a:rPr lang="en-US" sz="2500" dirty="0" smtClean="0">
                <a:latin typeface="Times New Roman" pitchFamily="18" charset="0"/>
                <a:cs typeface="Times New Roman" pitchFamily="18" charset="0"/>
              </a:rPr>
              <a:t> client – server.</a:t>
            </a:r>
          </a:p>
          <a:p>
            <a:r>
              <a:rPr lang="en-US" sz="2500" dirty="0" err="1" smtClean="0">
                <a:latin typeface="Times New Roman" pitchFamily="18" charset="0"/>
                <a:cs typeface="Times New Roman" pitchFamily="18" charset="0"/>
              </a:rPr>
              <a:t>Khi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chủ</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máy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khách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nối</a:t>
            </a:r>
            <a:r>
              <a:rPr lang="en-US" sz="2500" dirty="0" smtClean="0">
                <a:latin typeface="Times New Roman" pitchFamily="18" charset="0"/>
                <a:cs typeface="Times New Roman" pitchFamily="18" charset="0"/>
              </a:rPr>
              <a:t> </a:t>
            </a:r>
            <a:r>
              <a:rPr lang="en-US" sz="2500" dirty="0" err="1" smtClean="0">
                <a:solidFill>
                  <a:srgbClr val="FF0000"/>
                </a:solidFill>
                <a:latin typeface="Times New Roman" pitchFamily="18" charset="0"/>
                <a:cs typeface="Times New Roman" pitchFamily="18" charset="0"/>
              </a:rPr>
              <a:t>BluetoothSocket</a:t>
            </a:r>
            <a:r>
              <a:rPr lang="en-US" sz="2500" dirty="0" smtClean="0">
                <a:solidFill>
                  <a:srgbClr val="FF0000"/>
                </a:solidFill>
                <a:latin typeface="Times New Roman" pitchFamily="18" charset="0"/>
                <a:cs typeface="Times New Roman" pitchFamily="18" charset="0"/>
              </a:rPr>
              <a:t> </a:t>
            </a:r>
            <a:r>
              <a:rPr lang="en-US" sz="2500" dirty="0" err="1" smtClean="0">
                <a:latin typeface="Times New Roman" pitchFamily="18" charset="0"/>
                <a:cs typeface="Times New Roman" pitchFamily="18" charset="0"/>
              </a:rPr>
              <a:t>trên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cùng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kênh</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RFCOMM </a:t>
            </a:r>
            <a:r>
              <a:rPr lang="en-US" sz="2500" dirty="0" err="1" smtClean="0">
                <a:latin typeface="Times New Roman" pitchFamily="18" charset="0"/>
                <a:cs typeface="Times New Roman" pitchFamily="18" charset="0"/>
              </a:rPr>
              <a:t>thì</a:t>
            </a:r>
            <a:r>
              <a:rPr lang="en-US" sz="2500" dirty="0" smtClean="0">
                <a:latin typeface="Times New Roman" pitchFamily="18" charset="0"/>
                <a:cs typeface="Times New Roman" pitchFamily="18" charset="0"/>
              </a:rPr>
              <a:t> 2 </a:t>
            </a:r>
            <a:r>
              <a:rPr lang="en-US" sz="2500" dirty="0" err="1" smtClean="0">
                <a:latin typeface="Times New Roman" pitchFamily="18" charset="0"/>
                <a:cs typeface="Times New Roman" pitchFamily="18" charset="0"/>
              </a:rPr>
              <a:t>thiết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bị</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được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với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nhau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Lúc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này</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mỗi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thiết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bị</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chuyển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giao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dữ</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liệu</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cho</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nhau</a:t>
            </a:r>
            <a:r>
              <a:rPr lang="en-US" sz="2500" dirty="0" smtClean="0">
                <a:latin typeface="Times New Roman" pitchFamily="18" charset="0"/>
                <a:cs typeface="Times New Roman" pitchFamily="18" charset="0"/>
              </a:rPr>
              <a:t>.</a:t>
            </a:r>
            <a:endParaRPr lang="en-US" sz="25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6798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3562"/>
          </a:xfrm>
        </p:spPr>
        <p:txBody>
          <a:bodyPr>
            <a:normAutofit fontScale="90000"/>
          </a:bodyPr>
          <a:lstStyle/>
          <a:p>
            <a:r>
              <a:rPr lang="en-US" b="1" dirty="0" smtClean="0">
                <a:latin typeface="Times New Roman" pitchFamily="18" charset="0"/>
                <a:cs typeface="Times New Roman" pitchFamily="18" charset="0"/>
              </a:rPr>
              <a:t>server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990600"/>
            <a:ext cx="7924800" cy="5410200"/>
          </a:xfrm>
        </p:spPr>
        <p:txBody>
          <a:bodyPr>
            <a:normAutofit/>
          </a:bodyPr>
          <a:lstStyle/>
          <a:p>
            <a:pPr>
              <a:buFont typeface="Wingdings" pitchFamily="2" charset="2"/>
              <a:buChar char="Ø"/>
            </a:pPr>
            <a:r>
              <a:rPr lang="en-US" sz="2500" dirty="0" err="1" smtClean="0">
                <a:latin typeface="Times New Roman" pitchFamily="18" charset="0"/>
                <a:cs typeface="Times New Roman" pitchFamily="18" charset="0"/>
              </a:rPr>
              <a:t>Mở</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solidFill>
                  <a:srgbClr val="FF0000"/>
                </a:solidFill>
                <a:latin typeface="Times New Roman" pitchFamily="18" charset="0"/>
                <a:cs typeface="Times New Roman" pitchFamily="18" charset="0"/>
              </a:rPr>
              <a:t>BluetoothServerSocket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bởi</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lời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gọi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hàm</a:t>
            </a:r>
            <a:r>
              <a:rPr lang="en-US" sz="2500" dirty="0" smtClean="0">
                <a:latin typeface="Times New Roman" pitchFamily="18" charset="0"/>
                <a:cs typeface="Times New Roman" pitchFamily="18" charset="0"/>
              </a:rPr>
              <a:t> </a:t>
            </a:r>
            <a:r>
              <a:rPr lang="en-US" sz="2500" dirty="0" err="1" smtClean="0">
                <a:solidFill>
                  <a:srgbClr val="FF0000"/>
                </a:solidFill>
                <a:latin typeface="Times New Roman" pitchFamily="18" charset="0"/>
                <a:cs typeface="Times New Roman" pitchFamily="18" charset="0"/>
              </a:rPr>
              <a:t>listenUsingRfcommWithServiceRecord</a:t>
            </a:r>
            <a:r>
              <a:rPr lang="en-US" sz="2500" dirty="0" smtClean="0">
                <a:solidFill>
                  <a:srgbClr val="FF0000"/>
                </a:solidFill>
                <a:latin typeface="Times New Roman" pitchFamily="18" charset="0"/>
                <a:cs typeface="Times New Roman" pitchFamily="18" charset="0"/>
              </a:rPr>
              <a:t>(String</a:t>
            </a:r>
            <a:r>
              <a:rPr lang="en-US" sz="2500" dirty="0">
                <a:solidFill>
                  <a:srgbClr val="FF0000"/>
                </a:solidFill>
                <a:latin typeface="Times New Roman" pitchFamily="18" charset="0"/>
                <a:cs typeface="Times New Roman" pitchFamily="18" charset="0"/>
              </a:rPr>
              <a:t>, UUID</a:t>
            </a:r>
            <a:r>
              <a:rPr lang="en-US" sz="2500" dirty="0" smtClean="0">
                <a:solidFill>
                  <a:srgbClr val="FF0000"/>
                </a:solidFill>
                <a:latin typeface="Times New Roman" pitchFamily="18" charset="0"/>
                <a:cs typeface="Times New Roman" pitchFamily="18" charset="0"/>
              </a:rPr>
              <a:t>)</a:t>
            </a:r>
            <a:endParaRPr lang="en-US" sz="2500" dirty="0">
              <a:solidFill>
                <a:srgbClr val="FF0000"/>
              </a:solidFill>
              <a:latin typeface="Times New Roman" pitchFamily="18" charset="0"/>
              <a:cs typeface="Times New Roman" pitchFamily="18" charset="0"/>
            </a:endParaRPr>
          </a:p>
          <a:p>
            <a:pPr marL="0" indent="0">
              <a:buNone/>
            </a:pPr>
            <a:r>
              <a:rPr lang="en-US" sz="2500" dirty="0" smtClean="0">
                <a:latin typeface="Times New Roman" pitchFamily="18" charset="0"/>
                <a:cs typeface="Times New Roman" pitchFamily="18" charset="0"/>
              </a:rPr>
              <a:t>	- String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bất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kì</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bạn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muốn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đặt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có</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tên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thiết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bị</a:t>
            </a:r>
            <a:r>
              <a:rPr lang="en-US" sz="2500" dirty="0" smtClean="0">
                <a:latin typeface="Times New Roman" pitchFamily="18" charset="0"/>
                <a:cs typeface="Times New Roman" pitchFamily="18" charset="0"/>
              </a:rPr>
              <a:t> hay </a:t>
            </a:r>
            <a:r>
              <a:rPr lang="en-US" sz="2500" dirty="0" err="1" smtClean="0">
                <a:latin typeface="Times New Roman" pitchFamily="18" charset="0"/>
                <a:cs typeface="Times New Roman" pitchFamily="18" charset="0"/>
              </a:rPr>
              <a:t>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bạn</a:t>
            </a:r>
            <a:r>
              <a:rPr lang="en-US" sz="2500" dirty="0" smtClean="0">
                <a:latin typeface="Times New Roman" pitchFamily="18" charset="0"/>
                <a:cs typeface="Times New Roman" pitchFamily="18" charset="0"/>
              </a:rPr>
              <a:t>.</a:t>
            </a:r>
          </a:p>
          <a:p>
            <a:pPr marL="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 UUID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mã</a:t>
            </a:r>
            <a:r>
              <a:rPr lang="en-US" sz="2500" dirty="0" smtClean="0">
                <a:latin typeface="Times New Roman" pitchFamily="18" charset="0"/>
                <a:cs typeface="Times New Roman" pitchFamily="18" charset="0"/>
              </a:rPr>
              <a:t> 128bit </a:t>
            </a:r>
            <a:r>
              <a:rPr lang="en-US" sz="2500" dirty="0" err="1" smtClean="0">
                <a:latin typeface="Times New Roman" pitchFamily="18" charset="0"/>
                <a:cs typeface="Times New Roman" pitchFamily="18" charset="0"/>
              </a:rPr>
              <a:t>định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dạng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là</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một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chuỗi</a:t>
            </a:r>
            <a:r>
              <a:rPr lang="en-US" sz="2500" dirty="0" smtClean="0">
                <a:latin typeface="Times New Roman" pitchFamily="18" charset="0"/>
                <a:cs typeface="Times New Roman" pitchFamily="18" charset="0"/>
              </a:rPr>
              <a:t> 	ID </a:t>
            </a:r>
            <a:r>
              <a:rPr lang="en-US" sz="2500" dirty="0" err="1" smtClean="0">
                <a:latin typeface="Times New Roman" pitchFamily="18" charset="0"/>
                <a:cs typeface="Times New Roman" pitchFamily="18" charset="0"/>
              </a:rPr>
              <a:t>để</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sử</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xác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thông</a:t>
            </a:r>
            <a:r>
              <a:rPr lang="en-US" sz="2500" dirty="0" smtClean="0">
                <a:latin typeface="Times New Roman" pitchFamily="18" charset="0"/>
                <a:cs typeface="Times New Roman" pitchFamily="18" charset="0"/>
              </a:rPr>
              <a:t> tin hay </a:t>
            </a:r>
            <a:r>
              <a:rPr lang="en-US" sz="2500" dirty="0" err="1" smtClean="0">
                <a:latin typeface="Times New Roman" pitchFamily="18" charset="0"/>
                <a:cs typeface="Times New Roman" pitchFamily="18" charset="0"/>
              </a:rPr>
              <a:t>xác</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định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ứng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dụng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bluetooth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của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bạn</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a:p>
            <a:pPr>
              <a:buFont typeface="Wingdings" pitchFamily="2" charset="2"/>
              <a:buChar char="Ø"/>
            </a:pPr>
            <a:r>
              <a:rPr lang="en-US" sz="2500" dirty="0" err="1">
                <a:latin typeface="Times New Roman" pitchFamily="18" charset="0"/>
                <a:cs typeface="Times New Roman" pitchFamily="18" charset="0"/>
              </a:rPr>
              <a:t>Bắt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đầu</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lắng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nghe</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và</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chấp</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nhận</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kết</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nối</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bằng</a:t>
            </a: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lời</a:t>
            </a: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gọi</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accept</a:t>
            </a:r>
            <a:r>
              <a:rPr lang="en-US" sz="2500" dirty="0">
                <a:solidFill>
                  <a:srgbClr val="FF0000"/>
                </a:solidFill>
                <a:latin typeface="Times New Roman" pitchFamily="18" charset="0"/>
                <a:cs typeface="Times New Roman" pitchFamily="18" charset="0"/>
              </a:rPr>
              <a:t>().</a:t>
            </a:r>
          </a:p>
          <a:p>
            <a:pPr>
              <a:buFont typeface="Wingdings" pitchFamily="2" charset="2"/>
              <a:buChar char="Ø"/>
            </a:pPr>
            <a:r>
              <a:rPr lang="en-US" sz="2500" dirty="0" err="1" smtClean="0">
                <a:latin typeface="Times New Roman" pitchFamily="18" charset="0"/>
                <a:cs typeface="Times New Roman" pitchFamily="18" charset="0"/>
              </a:rPr>
              <a:t>Đóng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kết</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nối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bằng</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lời</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gọi</a:t>
            </a:r>
            <a:r>
              <a:rPr lang="en-US" sz="2500" dirty="0" smtClean="0">
                <a:latin typeface="Times New Roman" pitchFamily="18" charset="0"/>
                <a:cs typeface="Times New Roman" pitchFamily="18" charset="0"/>
              </a:rPr>
              <a:t> </a:t>
            </a:r>
            <a:r>
              <a:rPr lang="en-US" sz="2500" dirty="0" smtClean="0">
                <a:solidFill>
                  <a:srgbClr val="FF0000"/>
                </a:solidFill>
                <a:latin typeface="Times New Roman" pitchFamily="18" charset="0"/>
                <a:cs typeface="Times New Roman" pitchFamily="18" charset="0"/>
              </a:rPr>
              <a:t>close().</a:t>
            </a:r>
          </a:p>
        </p:txBody>
      </p:sp>
    </p:spTree>
    <p:extLst>
      <p:ext uri="{BB962C8B-B14F-4D97-AF65-F5344CB8AC3E}">
        <p14:creationId xmlns:p14="http://schemas.microsoft.com/office/powerpoint/2010/main" val="294644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87362"/>
          </a:xfrm>
        </p:spPr>
        <p:txBody>
          <a:bodyPr>
            <a:normAutofit fontScale="90000"/>
          </a:bodyPr>
          <a:lstStyle/>
          <a:p>
            <a:r>
              <a:rPr lang="en-US" dirty="0" err="1" smtClean="0"/>
              <a:t>Ví</a:t>
            </a:r>
            <a:r>
              <a:rPr lang="en-US" dirty="0" smtClean="0"/>
              <a:t> </a:t>
            </a:r>
            <a:r>
              <a:rPr lang="en-US" dirty="0" err="1" smtClean="0"/>
              <a:t>dụ</a:t>
            </a:r>
            <a:r>
              <a:rPr lang="en-US" dirty="0" smtClean="0"/>
              <a:t> </a:t>
            </a:r>
            <a:r>
              <a:rPr lang="en-US" dirty="0" err="1" smtClean="0"/>
              <a:t>tạo</a:t>
            </a:r>
            <a:r>
              <a:rPr lang="en-US" dirty="0" smtClean="0"/>
              <a:t> </a:t>
            </a:r>
            <a:r>
              <a:rPr lang="en-US" dirty="0" err="1" smtClean="0"/>
              <a:t>một</a:t>
            </a:r>
            <a:r>
              <a:rPr lang="en-US" dirty="0" smtClean="0"/>
              <a:t> Server</a:t>
            </a:r>
            <a:endParaRPr lang="en-US" dirty="0"/>
          </a:p>
        </p:txBody>
      </p:sp>
      <p:pic>
        <p:nvPicPr>
          <p:cNvPr id="4099" name="Picture 3"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8" y="838200"/>
            <a:ext cx="913086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76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8"/>
            <a:ext cx="7924800" cy="487362"/>
          </a:xfrm>
        </p:spPr>
        <p:txBody>
          <a:bodyPr>
            <a:normAutofit fontScale="90000"/>
          </a:bodyPr>
          <a:lstStyle/>
          <a:p>
            <a:r>
              <a:rPr lang="en-US" dirty="0" err="1" smtClean="0"/>
              <a:t>Ví</a:t>
            </a:r>
            <a:r>
              <a:rPr lang="en-US" dirty="0" smtClean="0"/>
              <a:t> </a:t>
            </a:r>
            <a:r>
              <a:rPr lang="en-US" dirty="0" err="1" smtClean="0"/>
              <a:t>dụ</a:t>
            </a:r>
            <a:r>
              <a:rPr lang="en-US" dirty="0" smtClean="0"/>
              <a:t> </a:t>
            </a:r>
            <a:r>
              <a:rPr lang="en-US" dirty="0" err="1" smtClean="0"/>
              <a:t>tạo</a:t>
            </a:r>
            <a:r>
              <a:rPr lang="en-US" dirty="0" smtClean="0"/>
              <a:t> </a:t>
            </a:r>
            <a:r>
              <a:rPr lang="en-US" dirty="0" err="1" smtClean="0"/>
              <a:t>một</a:t>
            </a:r>
            <a:r>
              <a:rPr lang="en-US" dirty="0" smtClean="0"/>
              <a:t> Server</a:t>
            </a:r>
            <a:endParaRPr lang="en-US" dirty="0"/>
          </a:p>
        </p:txBody>
      </p:sp>
      <p:pic>
        <p:nvPicPr>
          <p:cNvPr id="5122"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 y="1066800"/>
            <a:ext cx="914137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73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87362"/>
          </a:xfrm>
        </p:spPr>
        <p:txBody>
          <a:bodyPr>
            <a:normAutofit fontScale="90000"/>
          </a:bodyPr>
          <a:lstStyle/>
          <a:p>
            <a:r>
              <a:rPr lang="en-US" b="1" dirty="0" smtClean="0">
                <a:latin typeface="Times New Roman" pitchFamily="18" charset="0"/>
                <a:cs typeface="Times New Roman" pitchFamily="18" charset="0"/>
              </a:rPr>
              <a:t>client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838200"/>
            <a:ext cx="7924800" cy="5638800"/>
          </a:xfrm>
        </p:spPr>
        <p:txBody>
          <a:bodyPr>
            <a:normAutofit/>
          </a:bodyPr>
          <a:lstStyle/>
          <a:p>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BluetoothDevice</a:t>
            </a:r>
            <a:r>
              <a:rPr lang="en-US" sz="2400" dirty="0" smtClean="0">
                <a:solidFill>
                  <a:srgbClr val="FF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BluetoothSocket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bởi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gọi</a:t>
            </a:r>
            <a:r>
              <a:rPr lang="en-US" sz="2400" dirty="0" smtClean="0">
                <a:solidFill>
                  <a:srgbClr val="FF0000"/>
                </a:solidFill>
                <a:latin typeface="Times New Roman" pitchFamily="18" charset="0"/>
                <a:cs typeface="Times New Roman" pitchFamily="18" charset="0"/>
              </a:rPr>
              <a:t> </a:t>
            </a:r>
            <a:r>
              <a:rPr lang="en-US" sz="2400" dirty="0" err="1">
                <a:solidFill>
                  <a:srgbClr val="FF0000"/>
                </a:solidFill>
              </a:rPr>
              <a:t>createRfcommSocketToServiceRecord</a:t>
            </a:r>
            <a:r>
              <a:rPr lang="en-US" sz="2400" dirty="0">
                <a:solidFill>
                  <a:srgbClr val="FF0000"/>
                </a:solidFill>
              </a:rPr>
              <a:t>(UUID</a:t>
            </a:r>
            <a:r>
              <a:rPr lang="en-US" sz="2400" dirty="0" smtClean="0">
                <a:solidFill>
                  <a:srgbClr val="FF0000"/>
                </a:solidFill>
              </a:rPr>
              <a:t>)</a:t>
            </a:r>
            <a:r>
              <a:rPr lang="en-US" sz="2400" dirty="0" smtClean="0">
                <a:solidFill>
                  <a:srgbClr val="FF0000"/>
                </a:solidFill>
                <a:latin typeface="Times New Roman" pitchFamily="18" charset="0"/>
                <a:cs typeface="Times New Roman" pitchFamily="18" charset="0"/>
              </a:rPr>
              <a:t>.</a:t>
            </a:r>
            <a:endParaRPr lang="en-US" sz="2400" dirty="0">
              <a:solidFill>
                <a:srgbClr val="FF0000"/>
              </a:solidFill>
            </a:endParaRPr>
          </a:p>
          <a:p>
            <a:pPr marL="0" indent="0">
              <a:buNone/>
            </a:pPr>
            <a:r>
              <a:rPr lang="en-US" sz="2400" dirty="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khởi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BluetoothSocket</a:t>
            </a:r>
            <a:r>
              <a:rPr lang="en-US" sz="2400" dirty="0" smtClean="0">
                <a:solidFill>
                  <a:srgbClr val="FF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tới</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BluetoothDevice</a:t>
            </a:r>
            <a:r>
              <a:rPr lang="en-US" sz="2400" dirty="0" smtClean="0">
                <a:latin typeface="Times New Roman" pitchFamily="18" charset="0"/>
                <a:cs typeface="Times New Roman" pitchFamily="18" charset="0"/>
              </a:rPr>
              <a:t>. UUID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UUID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server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mở</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nối</a:t>
            </a:r>
            <a:r>
              <a:rPr lang="en-US" sz="2400" dirty="0">
                <a:latin typeface="Times New Roman" pitchFamily="18" charset="0"/>
                <a:cs typeface="Times New Roman" pitchFamily="18" charset="0"/>
              </a:rPr>
              <a:t> </a:t>
            </a:r>
            <a:r>
              <a:rPr lang="en-US" sz="2400" dirty="0" err="1" smtClean="0">
                <a:solidFill>
                  <a:srgbClr val="FF0000"/>
                </a:solidFill>
              </a:rPr>
              <a:t>BluetoothServerSocket</a:t>
            </a:r>
            <a:endParaRPr lang="en-US" sz="2400" dirty="0" smtClean="0">
              <a:solidFill>
                <a:srgbClr val="FF0000"/>
              </a:solidFill>
            </a:endParaRPr>
          </a:p>
          <a:p>
            <a:r>
              <a:rPr lang="en-US" sz="2400" dirty="0" err="1" smtClean="0">
                <a:latin typeface="Times New Roman" pitchFamily="18" charset="0"/>
                <a:cs typeface="Times New Roman" pitchFamily="18" charset="0"/>
              </a:rPr>
              <a:t>Bắt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gọi</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connect().</a:t>
            </a:r>
          </a:p>
          <a:p>
            <a:pPr marL="0" indent="0">
              <a:buNone/>
            </a:pPr>
            <a:r>
              <a:rPr lang="en-US" sz="2400" dirty="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thực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SPD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phù</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UUID. </a:t>
            </a:r>
            <a:r>
              <a:rPr lang="en-US" sz="2400" dirty="0" err="1" smtClean="0">
                <a:latin typeface="Times New Roman" pitchFamily="18" charset="0"/>
                <a:cs typeface="Times New Roman" pitchFamily="18" charset="0"/>
              </a:rPr>
              <a:t>Nếu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cứu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endParaRPr lang="en-US" sz="2400"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chia </a:t>
            </a:r>
            <a:r>
              <a:rPr lang="en-US" sz="2400" dirty="0" err="1" smtClean="0">
                <a:latin typeface="Times New Roman" pitchFamily="18" charset="0"/>
                <a:cs typeface="Times New Roman" pitchFamily="18" charset="0"/>
              </a:rPr>
              <a:t>sẻ</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kênh</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RFCOMM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giữa</a:t>
            </a:r>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407616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334962"/>
          </a:xfrm>
        </p:spPr>
        <p:txBody>
          <a:bodyPr>
            <a:normAutofit fontScale="90000"/>
          </a:bodyPr>
          <a:lstStyle/>
          <a:p>
            <a:r>
              <a:rPr lang="en-US" b="1" dirty="0" err="1" smtClean="0">
                <a:latin typeface="Times New Roman" pitchFamily="18" charset="0"/>
                <a:cs typeface="Times New Roman" pitchFamily="18" charset="0"/>
              </a:rPr>
              <a:t>Ví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Client</a:t>
            </a:r>
            <a:endParaRPr lang="en-US" b="1" dirty="0">
              <a:latin typeface="Times New Roman" pitchFamily="18" charset="0"/>
              <a:cs typeface="Times New Roman" pitchFamily="18" charset="0"/>
            </a:endParaRPr>
          </a:p>
        </p:txBody>
      </p:sp>
      <p:pic>
        <p:nvPicPr>
          <p:cNvPr id="6146"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8286"/>
            <a:ext cx="9167332" cy="579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40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9438"/>
            <a:ext cx="7924800" cy="487362"/>
          </a:xfrm>
        </p:spPr>
        <p:txBody>
          <a:bodyPr>
            <a:normAutofit fontScale="90000"/>
          </a:bodyPr>
          <a:lstStyle/>
          <a:p>
            <a:r>
              <a:rPr lang="en-US" b="1" dirty="0" smtClean="0">
                <a:latin typeface="Times New Roman" pitchFamily="18" charset="0"/>
                <a:cs typeface="Times New Roman" pitchFamily="18" charset="0"/>
              </a:rPr>
              <a:t>Bluetooth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gì</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vi-VN" sz="3000" dirty="0" smtClean="0">
                <a:latin typeface="Times New Roman" pitchFamily="18" charset="0"/>
                <a:cs typeface="Times New Roman" pitchFamily="18" charset="0"/>
              </a:rPr>
              <a:t>Bluetooth </a:t>
            </a:r>
            <a:r>
              <a:rPr lang="vi-VN" sz="3000" dirty="0">
                <a:latin typeface="Times New Roman" pitchFamily="18" charset="0"/>
                <a:cs typeface="Times New Roman" pitchFamily="18" charset="0"/>
              </a:rPr>
              <a:t>cho phép một thiết bị </a:t>
            </a:r>
            <a:r>
              <a:rPr lang="vi-VN" sz="3000" dirty="0" smtClean="0">
                <a:latin typeface="Times New Roman" pitchFamily="18" charset="0"/>
                <a:cs typeface="Times New Roman" pitchFamily="18" charset="0"/>
              </a:rPr>
              <a:t>trao </a:t>
            </a:r>
            <a:r>
              <a:rPr lang="vi-VN" sz="3000" dirty="0">
                <a:latin typeface="Times New Roman" pitchFamily="18" charset="0"/>
                <a:cs typeface="Times New Roman" pitchFamily="18" charset="0"/>
              </a:rPr>
              <a:t>đổi dữ liệu </a:t>
            </a: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dây</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với </a:t>
            </a:r>
            <a:r>
              <a:rPr lang="vi-VN" sz="3000" dirty="0">
                <a:latin typeface="Times New Roman" pitchFamily="18" charset="0"/>
                <a:cs typeface="Times New Roman" pitchFamily="18" charset="0"/>
              </a:rPr>
              <a:t>các thiết bị Bluetooth </a:t>
            </a:r>
            <a:r>
              <a:rPr lang="vi-VN" sz="3000" dirty="0" smtClean="0">
                <a:latin typeface="Times New Roman" pitchFamily="18" charset="0"/>
                <a:cs typeface="Times New Roman" pitchFamily="18" charset="0"/>
              </a:rPr>
              <a:t>khác.</a:t>
            </a:r>
            <a:r>
              <a:rPr lang="vi-VN" sz="3000" dirty="0">
                <a:latin typeface="Times New Roman" pitchFamily="18" charset="0"/>
                <a:cs typeface="Times New Roman" pitchFamily="18" charset="0"/>
              </a:rPr>
              <a:t> Khung ứng dụng cung cấp truy cập các chức năng Bluetooth thông qua Bluetooth Android </a:t>
            </a:r>
            <a:r>
              <a:rPr lang="vi-VN" sz="3000" dirty="0" smtClean="0">
                <a:latin typeface="Times New Roman" pitchFamily="18" charset="0"/>
                <a:cs typeface="Times New Roman" pitchFamily="18" charset="0"/>
              </a:rPr>
              <a:t>API</a:t>
            </a:r>
            <a:r>
              <a:rPr lang="en-US" sz="3000" dirty="0" smtClean="0">
                <a:latin typeface="Times New Roman" pitchFamily="18" charset="0"/>
                <a:cs typeface="Times New Roman" pitchFamily="18" charset="0"/>
              </a:rPr>
              <a:t>s</a:t>
            </a:r>
            <a:r>
              <a:rPr lang="vi-VN" sz="3000" dirty="0" smtClean="0">
                <a:latin typeface="Times New Roman" pitchFamily="18" charset="0"/>
                <a:cs typeface="Times New Roman" pitchFamily="18" charset="0"/>
              </a:rPr>
              <a:t>.</a:t>
            </a:r>
            <a:r>
              <a:rPr lang="vi-VN" sz="3000" dirty="0">
                <a:latin typeface="Times New Roman" pitchFamily="18" charset="0"/>
                <a:cs typeface="Times New Roman" pitchFamily="18" charset="0"/>
              </a:rPr>
              <a:t> Các </a:t>
            </a:r>
            <a:r>
              <a:rPr lang="vi-VN" sz="3000" dirty="0" smtClean="0">
                <a:latin typeface="Times New Roman" pitchFamily="18" charset="0"/>
                <a:cs typeface="Times New Roman" pitchFamily="18" charset="0"/>
              </a:rPr>
              <a:t>API</a:t>
            </a:r>
            <a:r>
              <a:rPr lang="en-US" sz="3000" dirty="0" smtClean="0">
                <a:latin typeface="Times New Roman" pitchFamily="18" charset="0"/>
                <a:cs typeface="Times New Roman" pitchFamily="18" charset="0"/>
              </a:rPr>
              <a:t>s</a:t>
            </a:r>
            <a:r>
              <a:rPr lang="vi-VN" sz="3000" dirty="0" smtClean="0">
                <a:latin typeface="Times New Roman" pitchFamily="18" charset="0"/>
                <a:cs typeface="Times New Roman" pitchFamily="18" charset="0"/>
              </a:rPr>
              <a:t> cho</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phép </a:t>
            </a:r>
            <a:r>
              <a:rPr lang="vi-VN" sz="3000" dirty="0">
                <a:latin typeface="Times New Roman" pitchFamily="18" charset="0"/>
                <a:cs typeface="Times New Roman" pitchFamily="18" charset="0"/>
              </a:rPr>
              <a:t>các ứng dụng kết nối không dây với các thiết bị Bluetooth khác, cho </a:t>
            </a:r>
            <a:r>
              <a:rPr lang="vi-VN" sz="3000" dirty="0" smtClean="0">
                <a:latin typeface="Times New Roman" pitchFamily="18" charset="0"/>
                <a:cs typeface="Times New Roman" pitchFamily="18" charset="0"/>
              </a:rPr>
              <a:t>phép</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kết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nối</a:t>
            </a:r>
            <a:r>
              <a:rPr lang="vi-VN"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không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dây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theo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phương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thức</a:t>
            </a: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point-to-point </a:t>
            </a:r>
            <a:r>
              <a:rPr lang="vi-VN" sz="3000" dirty="0">
                <a:latin typeface="Times New Roman" pitchFamily="18" charset="0"/>
                <a:cs typeface="Times New Roman" pitchFamily="18" charset="0"/>
              </a:rPr>
              <a:t>và </a:t>
            </a:r>
            <a:r>
              <a:rPr lang="en-US" sz="3000" dirty="0" smtClean="0">
                <a:latin typeface="Times New Roman" pitchFamily="18" charset="0"/>
                <a:cs typeface="Times New Roman" pitchFamily="18" charset="0"/>
              </a:rPr>
              <a:t>multipoint.</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65732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8"/>
            <a:ext cx="7924800" cy="334962"/>
          </a:xfrm>
        </p:spPr>
        <p:txBody>
          <a:bodyPr>
            <a:normAutofit fontScale="90000"/>
          </a:bodyPr>
          <a:lstStyle/>
          <a:p>
            <a:r>
              <a:rPr lang="en-US" b="1" dirty="0" err="1" smtClean="0">
                <a:latin typeface="Times New Roman" pitchFamily="18" charset="0"/>
                <a:cs typeface="Times New Roman" pitchFamily="18" charset="0"/>
              </a:rPr>
              <a:t>Ví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Client</a:t>
            </a:r>
            <a:endParaRPr lang="en-US" b="1" dirty="0">
              <a:latin typeface="Times New Roman" pitchFamily="18" charset="0"/>
              <a:cs typeface="Times New Roman" pitchFamily="18" charset="0"/>
            </a:endParaRPr>
          </a:p>
        </p:txBody>
      </p:sp>
      <p:pic>
        <p:nvPicPr>
          <p:cNvPr id="7170"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20352"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13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334962"/>
          </a:xfrm>
        </p:spPr>
        <p:txBody>
          <a:bodyPr>
            <a:normAutofit fontScale="90000"/>
          </a:bodyPr>
          <a:lstStyle/>
          <a:p>
            <a:r>
              <a:rPr lang="en-US" b="1" dirty="0" err="1" smtClean="0">
                <a:latin typeface="Times New Roman" pitchFamily="18" charset="0"/>
                <a:cs typeface="Times New Roman" pitchFamily="18" charset="0"/>
              </a:rPr>
              <a:t>Quản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một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nối</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914400"/>
            <a:ext cx="7924800" cy="5638800"/>
          </a:xfrm>
        </p:spPr>
        <p:txBody>
          <a:bodyPr>
            <a:normAutofit/>
          </a:bodyPr>
          <a:lstStyle/>
          <a:p>
            <a:pPr marL="0" indent="0">
              <a:buNone/>
            </a:pP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giữa</a:t>
            </a:r>
            <a:r>
              <a:rPr lang="en-US" sz="2400" dirty="0" smtClean="0">
                <a:latin typeface="Times New Roman" pitchFamily="18" charset="0"/>
                <a:cs typeface="Times New Roman" pitchFamily="18" charset="0"/>
              </a:rPr>
              <a:t> 2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thành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Lúc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chia </a:t>
            </a:r>
            <a:r>
              <a:rPr lang="en-US" sz="2400" dirty="0" err="1" smtClean="0">
                <a:latin typeface="Times New Roman" pitchFamily="18" charset="0"/>
                <a:cs typeface="Times New Roman" pitchFamily="18" charset="0"/>
              </a:rPr>
              <a:t>sẻ</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BluetoothSocket</a:t>
            </a:r>
            <a:endParaRPr lang="en-US" sz="2400" dirty="0" smtClean="0">
              <a:solidFill>
                <a:srgbClr val="FF0000"/>
              </a:solidFill>
              <a:latin typeface="Times New Roman" pitchFamily="18" charset="0"/>
              <a:cs typeface="Times New Roman" pitchFamily="18" charset="0"/>
            </a:endParaRPr>
          </a:p>
          <a:p>
            <a:r>
              <a:rPr lang="en-US" sz="2400" dirty="0" err="1">
                <a:latin typeface="Times New Roman" pitchFamily="18" charset="0"/>
                <a:cs typeface="Times New Roman" pitchFamily="18" charset="0"/>
              </a:rPr>
              <a:t>Lấy</a:t>
            </a: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InputStream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OutputStream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truyền</a:t>
            </a:r>
            <a:r>
              <a:rPr lang="en-US" sz="2400" dirty="0" smtClean="0">
                <a:latin typeface="Times New Roman" pitchFamily="18" charset="0"/>
                <a:cs typeface="Times New Roman" pitchFamily="18" charset="0"/>
              </a:rPr>
              <a:t> qua socket, </a:t>
            </a:r>
            <a:r>
              <a:rPr lang="en-US" sz="2400" dirty="0" err="1">
                <a:latin typeface="Times New Roman" pitchFamily="18" charset="0"/>
                <a:cs typeface="Times New Roman" pitchFamily="18" charset="0"/>
              </a:rPr>
              <a:t>thông</a:t>
            </a:r>
            <a:r>
              <a:rPr lang="en-US" sz="2400" dirty="0">
                <a:latin typeface="Times New Roman" pitchFamily="18" charset="0"/>
                <a:cs typeface="Times New Roman" pitchFamily="18" charset="0"/>
              </a:rPr>
              <a:t> qua </a:t>
            </a:r>
            <a:r>
              <a:rPr lang="en-US" sz="2400" dirty="0" err="1" smtClean="0">
                <a:solidFill>
                  <a:srgbClr val="FF0000"/>
                </a:solidFill>
                <a:latin typeface="Times New Roman" pitchFamily="18" charset="0"/>
                <a:cs typeface="Times New Roman" pitchFamily="18" charset="0"/>
              </a:rPr>
              <a:t>getInputStream</a:t>
            </a:r>
            <a:r>
              <a:rPr lang="en-US" sz="2400" dirty="0" smtClean="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getOutputStream</a:t>
            </a:r>
            <a:r>
              <a:rPr lang="en-US" sz="2400" dirty="0" smtClean="0">
                <a:solidFill>
                  <a:srgbClr val="FF0000"/>
                </a:solidFill>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Đọc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dữ</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liệu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read(byte[])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wite</a:t>
            </a:r>
            <a:r>
              <a:rPr lang="en-US" sz="2400" dirty="0" smtClean="0">
                <a:solidFill>
                  <a:srgbClr val="FF0000"/>
                </a:solidFill>
                <a:latin typeface="Times New Roman" pitchFamily="18" charset="0"/>
                <a:cs typeface="Times New Roman" pitchFamily="18" charset="0"/>
              </a:rPr>
              <a:t>(byte[]).</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0159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11162"/>
          </a:xfrm>
        </p:spPr>
        <p:txBody>
          <a:bodyPr>
            <a:normAutofit fontScale="90000"/>
          </a:bodyPr>
          <a:lstStyle/>
          <a:p>
            <a:r>
              <a:rPr lang="en-US" sz="2400" b="1" dirty="0" err="1" smtClean="0">
                <a:latin typeface="Times New Roman" pitchFamily="18" charset="0"/>
                <a:cs typeface="Times New Roman" pitchFamily="18" charset="0"/>
              </a:rPr>
              <a:t>Ví</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dụ</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quản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lý</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một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nối</a:t>
            </a:r>
            <a:endParaRPr lang="en-US" sz="2400" b="1" dirty="0">
              <a:latin typeface="Times New Roman" pitchFamily="18" charset="0"/>
              <a:cs typeface="Times New Roman" pitchFamily="18" charset="0"/>
            </a:endParaRPr>
          </a:p>
        </p:txBody>
      </p:sp>
      <p:pic>
        <p:nvPicPr>
          <p:cNvPr id="8194"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88276"/>
            <a:ext cx="8991600" cy="6069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258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8"/>
            <a:ext cx="7924800" cy="334962"/>
          </a:xfrm>
        </p:spPr>
        <p:txBody>
          <a:bodyPr>
            <a:normAutofit fontScale="90000"/>
          </a:bodyPr>
          <a:lstStyle/>
          <a:p>
            <a:r>
              <a:rPr lang="en-US" sz="2400" b="1" dirty="0" err="1" smtClean="0">
                <a:latin typeface="Times New Roman" pitchFamily="18" charset="0"/>
                <a:cs typeface="Times New Roman" pitchFamily="18" charset="0"/>
              </a:rPr>
              <a:t>Ví</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dụ</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quản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lý</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một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kết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nối</a:t>
            </a:r>
            <a:endParaRPr lang="en-US" sz="2400" b="1" dirty="0">
              <a:latin typeface="Times New Roman" pitchFamily="18" charset="0"/>
              <a:cs typeface="Times New Roman" pitchFamily="18" charset="0"/>
            </a:endParaRPr>
          </a:p>
        </p:txBody>
      </p:sp>
      <p:pic>
        <p:nvPicPr>
          <p:cNvPr id="9218"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 y="685800"/>
            <a:ext cx="9125607"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602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err="1" smtClean="0">
                <a:latin typeface="Times New Roman" pitchFamily="18" charset="0"/>
                <a:cs typeface="Times New Roman" pitchFamily="18" charset="0"/>
              </a:rPr>
              <a:t>Ví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bluetooth</a:t>
            </a:r>
            <a:r>
              <a:rPr lang="en-US" b="1" dirty="0" smtClean="0">
                <a:latin typeface="Times New Roman" pitchFamily="18" charset="0"/>
                <a:cs typeface="Times New Roman" pitchFamily="18" charset="0"/>
              </a:rPr>
              <a:t> chat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476632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Nguồn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tham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khảo</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300" dirty="0"/>
              <a:t>http://developer.android.com/guide/topics/wireless/bluetooth.html</a:t>
            </a: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289069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Để</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một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ứng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bluetooth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chúng</a:t>
            </a:r>
            <a:r>
              <a:rPr lang="en-US" b="1" dirty="0" smtClean="0">
                <a:latin typeface="Times New Roman" pitchFamily="18" charset="0"/>
                <a:cs typeface="Times New Roman" pitchFamily="18" charset="0"/>
              </a:rPr>
              <a:t> ta </a:t>
            </a:r>
            <a:r>
              <a:rPr lang="en-US" b="1" dirty="0" err="1" smtClean="0">
                <a:latin typeface="Times New Roman" pitchFamily="18" charset="0"/>
                <a:cs typeface="Times New Roman" pitchFamily="18" charset="0"/>
              </a:rPr>
              <a:t>cần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những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gì</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2161143"/>
            <a:ext cx="8534400" cy="4114800"/>
          </a:xfrm>
        </p:spPr>
        <p:txBody>
          <a:bodyPr>
            <a:normAutofit/>
          </a:bodyPr>
          <a:lstStyle/>
          <a:p>
            <a:pPr marL="0" indent="0">
              <a:buNone/>
            </a:pP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bluetooth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chúng</a:t>
            </a:r>
            <a:r>
              <a:rPr lang="en-US" sz="2400" dirty="0" smtClean="0">
                <a:latin typeface="Times New Roman" pitchFamily="18" charset="0"/>
                <a:cs typeface="Times New Roman" pitchFamily="18" charset="0"/>
              </a:rPr>
              <a:t> ta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gói</a:t>
            </a:r>
            <a:r>
              <a:rPr lang="en-US" sz="2400" dirty="0" smtClean="0">
                <a:latin typeface="Times New Roman" pitchFamily="18" charset="0"/>
                <a:cs typeface="Times New Roman" pitchFamily="18" charset="0"/>
              </a:rPr>
              <a:t> </a:t>
            </a:r>
            <a:r>
              <a:rPr lang="en-US" sz="2400" b="1" u="sng" dirty="0" err="1" smtClean="0">
                <a:solidFill>
                  <a:srgbClr val="FF0000"/>
                </a:solidFill>
                <a:latin typeface="Times New Roman" pitchFamily="18" charset="0"/>
                <a:cs typeface="Times New Roman" pitchFamily="18" charset="0"/>
              </a:rPr>
              <a:t>android.bluetooth</a:t>
            </a:r>
            <a:r>
              <a:rPr lang="en-US" sz="2400" b="1" dirty="0">
                <a:solidFill>
                  <a:srgbClr val="FF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sẵn</a:t>
            </a:r>
            <a:r>
              <a:rPr lang="en-US" sz="2400" dirty="0" smtClean="0">
                <a:latin typeface="Times New Roman" pitchFamily="18" charset="0"/>
                <a:cs typeface="Times New Roman" pitchFamily="18" charset="0"/>
              </a:rPr>
              <a:t>.</a:t>
            </a:r>
          </a:p>
          <a:p>
            <a:r>
              <a:rPr lang="en-US" sz="2400" b="1" u="sng" dirty="0" err="1" smtClean="0">
                <a:solidFill>
                  <a:srgbClr val="FF0000"/>
                </a:solidFill>
                <a:latin typeface="Times New Roman" pitchFamily="18" charset="0"/>
                <a:cs typeface="Times New Roman" pitchFamily="18" charset="0"/>
              </a:rPr>
              <a:t>android.bluetooth</a:t>
            </a:r>
            <a:r>
              <a:rPr lang="en-US" sz="2400" b="1" dirty="0" smtClean="0">
                <a:solidFill>
                  <a:srgbClr val="FF0000"/>
                </a:solidFill>
                <a:latin typeface="Times New Roman" pitchFamily="18" charset="0"/>
                <a:cs typeface="Times New Roman" pitchFamily="18" charset="0"/>
              </a:rPr>
              <a:t>: </a:t>
            </a:r>
            <a:r>
              <a:rPr lang="vi-VN" sz="2400" dirty="0">
                <a:latin typeface="Times New Roman" pitchFamily="18" charset="0"/>
                <a:cs typeface="Times New Roman" pitchFamily="18" charset="0"/>
              </a:rPr>
              <a:t>Cung cấp các lớp </a:t>
            </a:r>
            <a:r>
              <a:rPr lang="vi-VN" sz="2400" dirty="0" smtClean="0">
                <a:latin typeface="Times New Roman" pitchFamily="18" charset="0"/>
                <a:cs typeface="Times New Roman" pitchFamily="18" charset="0"/>
              </a:rPr>
              <a:t>quản </a:t>
            </a:r>
            <a:r>
              <a:rPr lang="vi-VN" sz="2400" dirty="0">
                <a:latin typeface="Times New Roman" pitchFamily="18" charset="0"/>
                <a:cs typeface="Times New Roman" pitchFamily="18" charset="0"/>
              </a:rPr>
              <a:t>lý chức năng Bluetooth, chẳng hạn như quét </a:t>
            </a:r>
            <a:r>
              <a:rPr lang="vi-VN" sz="2400" dirty="0" smtClean="0">
                <a:latin typeface="Times New Roman" pitchFamily="18" charset="0"/>
                <a:cs typeface="Times New Roman" pitchFamily="18" charset="0"/>
              </a:rPr>
              <a:t>các </a:t>
            </a:r>
            <a:r>
              <a:rPr lang="vi-VN" sz="2400" dirty="0">
                <a:latin typeface="Times New Roman" pitchFamily="18" charset="0"/>
                <a:cs typeface="Times New Roman" pitchFamily="18" charset="0"/>
              </a:rPr>
              <a:t>thiết </a:t>
            </a:r>
            <a:r>
              <a:rPr lang="vi-VN" sz="2400" dirty="0"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cận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động</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kết nối với các thiết bị, và quản lý truyền dữ liệu giữa các thiết bị</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buNone/>
            </a:pPr>
            <a:endParaRPr lang="en-US" sz="2400" b="1" dirty="0">
              <a:solidFill>
                <a:srgbClr val="FF0000"/>
              </a:solidFill>
              <a:latin typeface="Times New Roman" pitchFamily="18" charset="0"/>
              <a:cs typeface="Times New Roman" pitchFamily="18" charset="0"/>
            </a:endParaRPr>
          </a:p>
          <a:p>
            <a:pPr marL="0" indent="0">
              <a:buNone/>
            </a:pPr>
            <a:endParaRPr lang="en-US" sz="2400" dirty="0" smtClean="0">
              <a:solidFill>
                <a:srgbClr val="FF0000"/>
              </a:solidFill>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4175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smtClean="0">
                <a:latin typeface="Times New Roman" pitchFamily="18" charset="0"/>
                <a:cs typeface="Times New Roman" pitchFamily="18" charset="0"/>
              </a:rPr>
              <a:t>Gói</a:t>
            </a:r>
            <a:r>
              <a:rPr lang="en-US" sz="3200" b="1" dirty="0" smtClean="0">
                <a:latin typeface="Times New Roman" pitchFamily="18" charset="0"/>
                <a:cs typeface="Times New Roman" pitchFamily="18" charset="0"/>
              </a:rPr>
              <a:t> </a:t>
            </a:r>
            <a:r>
              <a:rPr lang="en-US" sz="3200" b="1" u="sng" dirty="0" err="1" smtClean="0">
                <a:solidFill>
                  <a:srgbClr val="FF0000"/>
                </a:solidFill>
                <a:latin typeface="Times New Roman" pitchFamily="18" charset="0"/>
                <a:cs typeface="Times New Roman" pitchFamily="18" charset="0"/>
              </a:rPr>
              <a:t>android.bluetooth</a:t>
            </a:r>
            <a:r>
              <a:rPr lang="en-US" sz="3200" b="1" dirty="0" smtClean="0">
                <a:solidFill>
                  <a:srgbClr val="FF0000"/>
                </a:solidFill>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gồm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các</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lớp</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nào</a:t>
            </a:r>
            <a:r>
              <a:rPr lang="en-US" sz="3200" b="1" dirty="0" smtClean="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vi-VN" sz="2400" u="sng" dirty="0" smtClean="0">
                <a:solidFill>
                  <a:srgbClr val="FF0000"/>
                </a:solidFill>
                <a:latin typeface="Times New Roman" pitchFamily="18" charset="0"/>
                <a:cs typeface="Times New Roman" pitchFamily="18" charset="0"/>
              </a:rPr>
              <a:t>BluetoothAdapter</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cho </a:t>
            </a:r>
            <a:r>
              <a:rPr lang="vi-VN" sz="2400" dirty="0">
                <a:latin typeface="Times New Roman" pitchFamily="18" charset="0"/>
                <a:cs typeface="Times New Roman" pitchFamily="18" charset="0"/>
              </a:rPr>
              <a:t>phép bạn thực hiện các nhiệm vụ Bluetooth cơ bản, chẳng hạn như bắt đầu phát hiện ra thiết bị, truy vấn một danh sách các kho ngoại quan (ghép nối) các thiết bị, tạo một </a:t>
            </a:r>
            <a:r>
              <a:rPr lang="vi-VN" sz="2400" u="sng" dirty="0">
                <a:solidFill>
                  <a:srgbClr val="FF0000"/>
                </a:solidFill>
                <a:latin typeface="Times New Roman" pitchFamily="18" charset="0"/>
                <a:cs typeface="Times New Roman" pitchFamily="18" charset="0"/>
              </a:rPr>
              <a:t>BluetoothDevice</a:t>
            </a:r>
            <a:r>
              <a:rPr lang="vi-VN" sz="2400" dirty="0">
                <a:latin typeface="Times New Roman" pitchFamily="18" charset="0"/>
                <a:cs typeface="Times New Roman" pitchFamily="18" charset="0"/>
              </a:rPr>
              <a:t> bằng cách sử dụng một địa chỉ MAC được biết đến, và tạo ra một </a:t>
            </a:r>
            <a:r>
              <a:rPr lang="vi-VN" sz="2400" u="sng" dirty="0">
                <a:solidFill>
                  <a:srgbClr val="FF0000"/>
                </a:solidFill>
                <a:latin typeface="Times New Roman" pitchFamily="18" charset="0"/>
                <a:cs typeface="Times New Roman" pitchFamily="18" charset="0"/>
              </a:rPr>
              <a:t>BluetoothServerSocket</a:t>
            </a:r>
            <a:r>
              <a:rPr lang="vi-VN" sz="2400" dirty="0">
                <a:latin typeface="Times New Roman" pitchFamily="18" charset="0"/>
                <a:cs typeface="Times New Roman" pitchFamily="18" charset="0"/>
              </a:rPr>
              <a:t> để lắng nghe yêu cầu kết nối từ các thiết bị </a:t>
            </a:r>
            <a:r>
              <a:rPr lang="vi-VN" sz="2400" dirty="0"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a:t>
            </a:r>
          </a:p>
          <a:p>
            <a:pPr>
              <a:buFont typeface="Wingdings" pitchFamily="2" charset="2"/>
              <a:buChar char="Ø"/>
            </a:pPr>
            <a:r>
              <a:rPr lang="vi-VN" sz="2400" u="sng" dirty="0">
                <a:solidFill>
                  <a:srgbClr val="FF0000"/>
                </a:solidFill>
                <a:latin typeface="Times New Roman" pitchFamily="18" charset="0"/>
                <a:cs typeface="Times New Roman" pitchFamily="18" charset="0"/>
              </a:rPr>
              <a:t>BluetoothDevice</a:t>
            </a:r>
            <a:r>
              <a:rPr lang="vi-VN" sz="2400" dirty="0">
                <a:latin typeface="Times New Roman" pitchFamily="18" charset="0"/>
                <a:cs typeface="Times New Roman" pitchFamily="18" charset="0"/>
              </a:rPr>
              <a:t> cho phép bạn tạo một kết nối với các thiết bị, truy vấn thông tin về nó, chẳng hạn như tên, địa chỉ, lớp học, và nhà nước liên kết.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9467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200" b="1" dirty="0" err="1" smtClean="0">
                <a:latin typeface="Times New Roman" pitchFamily="18" charset="0"/>
                <a:cs typeface="Times New Roman" pitchFamily="18" charset="0"/>
              </a:rPr>
              <a:t>Gói</a:t>
            </a:r>
            <a:r>
              <a:rPr lang="en-US" sz="3200" b="1" dirty="0" smtClean="0">
                <a:latin typeface="Times New Roman" pitchFamily="18" charset="0"/>
                <a:cs typeface="Times New Roman" pitchFamily="18" charset="0"/>
              </a:rPr>
              <a:t> </a:t>
            </a:r>
            <a:r>
              <a:rPr lang="en-US" sz="3200" b="1" u="sng" dirty="0" err="1" smtClean="0">
                <a:solidFill>
                  <a:srgbClr val="FF0000"/>
                </a:solidFill>
                <a:latin typeface="Times New Roman" pitchFamily="18" charset="0"/>
                <a:cs typeface="Times New Roman" pitchFamily="18" charset="0"/>
              </a:rPr>
              <a:t>android.bluetooth</a:t>
            </a:r>
            <a:r>
              <a:rPr lang="en-US" sz="3200" b="1" dirty="0" smtClean="0">
                <a:solidFill>
                  <a:srgbClr val="FF0000"/>
                </a:solidFill>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gồm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các</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lớp</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nào</a:t>
            </a:r>
            <a:r>
              <a:rPr lang="en-US" sz="3200" b="1" dirty="0" smtClean="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b="1" u="sng" dirty="0" err="1" smtClean="0">
                <a:solidFill>
                  <a:srgbClr val="FF0000"/>
                </a:solidFill>
                <a:latin typeface="Times New Roman" pitchFamily="18" charset="0"/>
                <a:cs typeface="Times New Roman" pitchFamily="18" charset="0"/>
              </a:rPr>
              <a:t>BluetoothServerSocket</a:t>
            </a:r>
            <a:r>
              <a:rPr lang="en-US" sz="2400" b="1" dirty="0" smtClean="0">
                <a:solidFill>
                  <a:srgbClr val="FF0000"/>
                </a:solidFill>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và</a:t>
            </a:r>
            <a:r>
              <a:rPr lang="en-US" sz="2400" b="1" dirty="0" smtClean="0">
                <a:latin typeface="Times New Roman" pitchFamily="18" charset="0"/>
                <a:cs typeface="Times New Roman" pitchFamily="18" charset="0"/>
              </a:rPr>
              <a:t> </a:t>
            </a:r>
            <a:r>
              <a:rPr lang="en-US" sz="2400" b="1" u="sng" dirty="0" err="1" smtClean="0">
                <a:solidFill>
                  <a:srgbClr val="FF0000"/>
                </a:solidFill>
                <a:latin typeface="Times New Roman" pitchFamily="18" charset="0"/>
                <a:cs typeface="Times New Roman" pitchFamily="18" charset="0"/>
              </a:rPr>
              <a:t>BluetoothSocket</a:t>
            </a:r>
            <a:endParaRPr lang="en-US" sz="2400" b="1" u="sng" dirty="0">
              <a:solidFill>
                <a:srgbClr val="FF0000"/>
              </a:solidFill>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Tạo</a:t>
            </a:r>
            <a:r>
              <a:rPr lang="en-US" sz="2400" dirty="0" smtClean="0">
                <a:latin typeface="Times New Roman" pitchFamily="18" charset="0"/>
                <a:cs typeface="Times New Roman" pitchFamily="18" charset="0"/>
              </a:rPr>
              <a:t> m</a:t>
            </a:r>
            <a:r>
              <a:rPr lang="vi-VN" sz="2400" dirty="0" smtClean="0">
                <a:latin typeface="Times New Roman" pitchFamily="18" charset="0"/>
                <a:cs typeface="Times New Roman" pitchFamily="18" charset="0"/>
              </a:rPr>
              <a:t>ột </a:t>
            </a:r>
            <a:r>
              <a:rPr lang="vi-VN" sz="2400" dirty="0">
                <a:latin typeface="Times New Roman" pitchFamily="18" charset="0"/>
                <a:cs typeface="Times New Roman" pitchFamily="18" charset="0"/>
              </a:rPr>
              <a:t>socket lắng nghe Bluetooth.</a:t>
            </a:r>
          </a:p>
          <a:p>
            <a:pPr lvl="1"/>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interface</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cho </a:t>
            </a:r>
            <a:r>
              <a:rPr lang="vi-VN" sz="2400" dirty="0">
                <a:solidFill>
                  <a:srgbClr val="FF0000"/>
                </a:solidFill>
                <a:latin typeface="Times New Roman" pitchFamily="18" charset="0"/>
                <a:cs typeface="Times New Roman" pitchFamily="18" charset="0"/>
              </a:rPr>
              <a:t>Socket </a:t>
            </a:r>
            <a:r>
              <a:rPr lang="vi-VN" sz="2400" dirty="0" smtClean="0">
                <a:solidFill>
                  <a:srgbClr val="FF0000"/>
                </a:solidFill>
                <a:latin typeface="Times New Roman" pitchFamily="18" charset="0"/>
                <a:cs typeface="Times New Roman" pitchFamily="18" charset="0"/>
              </a:rPr>
              <a:t>Bluetooth</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tương tự như TCP </a:t>
            </a:r>
            <a:r>
              <a:rPr lang="vi-VN" sz="2400" dirty="0" smtClean="0">
                <a:latin typeface="Times New Roman" pitchFamily="18" charset="0"/>
                <a:cs typeface="Times New Roman" pitchFamily="18" charset="0"/>
              </a:rPr>
              <a:t>socket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vi-V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vi-VN" sz="2400" u="sng" dirty="0" smtClean="0">
                <a:solidFill>
                  <a:srgbClr val="FF0000"/>
                </a:solidFill>
                <a:latin typeface="Times New Roman" pitchFamily="18" charset="0"/>
                <a:cs typeface="Times New Roman" pitchFamily="18" charset="0"/>
              </a:rPr>
              <a:t>Socket</a:t>
            </a:r>
            <a:r>
              <a:rPr lang="vi-VN" sz="2400" dirty="0">
                <a:latin typeface="Times New Roman" pitchFamily="18" charset="0"/>
                <a:cs typeface="Times New Roman" pitchFamily="18" charset="0"/>
              </a:rPr>
              <a:t> và </a:t>
            </a:r>
            <a:r>
              <a:rPr lang="vi-VN" sz="2400" dirty="0" smtClean="0">
                <a:solidFill>
                  <a:srgbClr val="FF0000"/>
                </a:solidFill>
                <a:latin typeface="Times New Roman" pitchFamily="18" charset="0"/>
                <a:cs typeface="Times New Roman" pitchFamily="18" charset="0"/>
              </a:rPr>
              <a:t>ServerSocket</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 Về phía máy chủ, sử dụng </a:t>
            </a:r>
            <a:r>
              <a:rPr lang="vi-VN" sz="2400" dirty="0"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vi-VN" sz="2400" u="sng" dirty="0" smtClean="0">
                <a:solidFill>
                  <a:srgbClr val="FF0000"/>
                </a:solidFill>
                <a:latin typeface="Times New Roman" pitchFamily="18" charset="0"/>
                <a:cs typeface="Times New Roman" pitchFamily="18" charset="0"/>
              </a:rPr>
              <a:t>BluetoothServerSocket</a:t>
            </a:r>
            <a:r>
              <a:rPr lang="vi-VN" sz="2400" dirty="0">
                <a:latin typeface="Times New Roman" pitchFamily="18" charset="0"/>
                <a:cs typeface="Times New Roman" pitchFamily="18" charset="0"/>
              </a:rPr>
              <a:t> để tạo ra </a:t>
            </a:r>
            <a:r>
              <a:rPr lang="vi-VN" sz="2400" dirty="0"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máy </a:t>
            </a:r>
            <a:r>
              <a:rPr lang="vi-VN" sz="2400" dirty="0">
                <a:latin typeface="Times New Roman" pitchFamily="18" charset="0"/>
                <a:cs typeface="Times New Roman" pitchFamily="18" charset="0"/>
              </a:rPr>
              <a:t>chủ lắng nghe. Khi một kết nối được chấp nhận </a:t>
            </a:r>
            <a:r>
              <a:rPr lang="vi-VN" sz="2400" dirty="0" smtClean="0">
                <a:latin typeface="Times New Roman" pitchFamily="18" charset="0"/>
                <a:cs typeface="Times New Roman" pitchFamily="18" charset="0"/>
              </a:rPr>
              <a:t>bởi</a:t>
            </a:r>
            <a:r>
              <a:rPr lang="en-US" sz="2400" dirty="0" smtClean="0">
                <a:latin typeface="Times New Roman" pitchFamily="18" charset="0"/>
                <a:cs typeface="Times New Roman" pitchFamily="18" charset="0"/>
              </a:rPr>
              <a:t> </a:t>
            </a:r>
            <a:r>
              <a:rPr lang="vi-VN" sz="2400" u="sng" dirty="0" smtClean="0">
                <a:solidFill>
                  <a:srgbClr val="FF0000"/>
                </a:solidFill>
                <a:latin typeface="Times New Roman" pitchFamily="18" charset="0"/>
                <a:cs typeface="Times New Roman" pitchFamily="18" charset="0"/>
              </a:rPr>
              <a:t>BluetoothServerSocket</a:t>
            </a:r>
            <a:r>
              <a:rPr lang="vi-VN" sz="2400" dirty="0" smtClean="0">
                <a:latin typeface="Times New Roman" pitchFamily="18" charset="0"/>
                <a:cs typeface="Times New Roman" pitchFamily="18" charset="0"/>
              </a:rPr>
              <a:t>, </a:t>
            </a:r>
            <a:r>
              <a:rPr lang="vi-VN" sz="2400" dirty="0">
                <a:latin typeface="Times New Roman" pitchFamily="18" charset="0"/>
                <a:cs typeface="Times New Roman" pitchFamily="18" charset="0"/>
              </a:rPr>
              <a:t>nó sẽ trả về </a:t>
            </a:r>
            <a:r>
              <a:rPr lang="vi-VN" sz="2400" dirty="0"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vi-VN" sz="2400" u="sng" dirty="0" smtClean="0">
                <a:solidFill>
                  <a:srgbClr val="FF0000"/>
                </a:solidFill>
                <a:latin typeface="Times New Roman" pitchFamily="18" charset="0"/>
                <a:cs typeface="Times New Roman" pitchFamily="18" charset="0"/>
              </a:rPr>
              <a:t>BluetoothSocket</a:t>
            </a:r>
            <a:r>
              <a:rPr lang="vi-VN"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để </a:t>
            </a:r>
            <a:r>
              <a:rPr lang="vi-VN" sz="2400" dirty="0">
                <a:latin typeface="Times New Roman" pitchFamily="18" charset="0"/>
                <a:cs typeface="Times New Roman" pitchFamily="18" charset="0"/>
              </a:rPr>
              <a:t>quản lý kết nối. Về phía </a:t>
            </a:r>
            <a:r>
              <a:rPr lang="en-US" sz="2400" dirty="0" err="1" smtClean="0">
                <a:latin typeface="Times New Roman" pitchFamily="18" charset="0"/>
                <a:cs typeface="Times New Roman" pitchFamily="18" charset="0"/>
              </a:rPr>
              <a:t>máy</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khách, </a:t>
            </a:r>
            <a:r>
              <a:rPr lang="vi-VN" sz="2400" dirty="0">
                <a:latin typeface="Times New Roman" pitchFamily="18" charset="0"/>
                <a:cs typeface="Times New Roman" pitchFamily="18" charset="0"/>
              </a:rPr>
              <a:t>sử dụng một </a:t>
            </a:r>
            <a:r>
              <a:rPr lang="vi-VN" sz="2400" u="sng" dirty="0">
                <a:solidFill>
                  <a:srgbClr val="FF0000"/>
                </a:solidFill>
                <a:latin typeface="Times New Roman" pitchFamily="18" charset="0"/>
                <a:cs typeface="Times New Roman" pitchFamily="18" charset="0"/>
              </a:rPr>
              <a:t>BluetoothSocket</a:t>
            </a:r>
            <a:r>
              <a:rPr lang="vi-VN" sz="2400" dirty="0">
                <a:latin typeface="Times New Roman" pitchFamily="18" charset="0"/>
                <a:cs typeface="Times New Roman" pitchFamily="18" charset="0"/>
              </a:rPr>
              <a:t> duy nhất cho cả hai bắt đầu một kết nối </a:t>
            </a:r>
            <a:r>
              <a:rPr lang="en-US" sz="2400" dirty="0" err="1" smtClean="0">
                <a:latin typeface="Times New Roman" pitchFamily="18" charset="0"/>
                <a:cs typeface="Times New Roman" pitchFamily="18" charset="0"/>
              </a:rPr>
              <a:t>mới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và </a:t>
            </a:r>
            <a:r>
              <a:rPr lang="vi-VN" sz="2400" dirty="0">
                <a:latin typeface="Times New Roman" pitchFamily="18" charset="0"/>
                <a:cs typeface="Times New Roman" pitchFamily="18" charset="0"/>
              </a:rPr>
              <a:t>quản lý kết nối.</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76919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3200" b="1" dirty="0" err="1" smtClean="0">
                <a:latin typeface="Times New Roman" pitchFamily="18" charset="0"/>
                <a:cs typeface="Times New Roman" pitchFamily="18" charset="0"/>
              </a:rPr>
              <a:t>Gói</a:t>
            </a:r>
            <a:r>
              <a:rPr lang="en-US" sz="3200" b="1" dirty="0" smtClean="0">
                <a:latin typeface="Times New Roman" pitchFamily="18" charset="0"/>
                <a:cs typeface="Times New Roman" pitchFamily="18" charset="0"/>
              </a:rPr>
              <a:t> </a:t>
            </a:r>
            <a:r>
              <a:rPr lang="en-US" sz="3200" b="1" u="sng" dirty="0" err="1" smtClean="0">
                <a:solidFill>
                  <a:srgbClr val="FF0000"/>
                </a:solidFill>
                <a:latin typeface="Times New Roman" pitchFamily="18" charset="0"/>
                <a:cs typeface="Times New Roman" pitchFamily="18" charset="0"/>
              </a:rPr>
              <a:t>android.bluetooth</a:t>
            </a:r>
            <a:r>
              <a:rPr lang="en-US" sz="3200" b="1" dirty="0" smtClean="0">
                <a:solidFill>
                  <a:srgbClr val="FF0000"/>
                </a:solidFill>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gồm</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các</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lớp</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nào</a:t>
            </a:r>
            <a:r>
              <a:rPr lang="en-US" sz="3200" b="1" dirty="0" smtClean="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u="sng" dirty="0" err="1" smtClean="0">
                <a:solidFill>
                  <a:srgbClr val="FF0000"/>
                </a:solidFill>
                <a:latin typeface="Times New Roman" pitchFamily="18" charset="0"/>
                <a:cs typeface="Times New Roman" pitchFamily="18" charset="0"/>
              </a:rPr>
              <a:t>BluetoothClass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định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nối</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VD: </a:t>
            </a:r>
            <a:r>
              <a:rPr lang="en-US" sz="2400" dirty="0" err="1" smtClean="0">
                <a:latin typeface="Times New Roman" pitchFamily="18" charset="0"/>
                <a:cs typeface="Times New Roman" pitchFamily="18" charset="0"/>
              </a:rPr>
              <a:t>điện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thoại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máy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tính</a:t>
            </a:r>
            <a:r>
              <a:rPr lang="en-US" sz="2400" dirty="0" smtClean="0">
                <a:latin typeface="Times New Roman" pitchFamily="18" charset="0"/>
                <a:cs typeface="Times New Roman" pitchFamily="18" charset="0"/>
              </a:rPr>
              <a:t>, tai </a:t>
            </a:r>
            <a:r>
              <a:rPr lang="en-US" sz="2400" dirty="0" err="1" smtClean="0">
                <a:latin typeface="Times New Roman" pitchFamily="18" charset="0"/>
                <a:cs typeface="Times New Roman" pitchFamily="18" charset="0"/>
              </a:rPr>
              <a:t>nghe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buFont typeface="Wingdings" pitchFamily="2" charset="2"/>
              <a:buChar char="Ø"/>
            </a:pPr>
            <a:r>
              <a:rPr lang="en-US" sz="2400" dirty="0" err="1" smtClean="0">
                <a:latin typeface="Times New Roman" pitchFamily="18" charset="0"/>
                <a:cs typeface="Times New Roman" pitchFamily="18" charset="0"/>
              </a:rPr>
              <a:t>Ngoài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còn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p>
          <a:p>
            <a:pPr marL="400050" lvl="1" indent="0">
              <a:buNone/>
            </a:pPr>
            <a:r>
              <a:rPr lang="en-US" sz="2400" dirty="0" err="1" smtClean="0">
                <a:solidFill>
                  <a:srgbClr val="FF0000"/>
                </a:solidFill>
                <a:latin typeface="Times New Roman" pitchFamily="18" charset="0"/>
                <a:cs typeface="Times New Roman" pitchFamily="18" charset="0"/>
              </a:rPr>
              <a:t>BluetoothProfile</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BluetoothHeadset</a:t>
            </a:r>
            <a:r>
              <a:rPr lang="en-US" sz="2400" dirty="0" smtClean="0">
                <a:solidFill>
                  <a:srgbClr val="FF0000"/>
                </a:solidFill>
                <a:latin typeface="Times New Roman" pitchFamily="18" charset="0"/>
                <a:cs typeface="Times New Roman" pitchFamily="18" charset="0"/>
              </a:rPr>
              <a:t>, BluetoothA2dp, </a:t>
            </a:r>
            <a:r>
              <a:rPr lang="en-US" sz="2400" dirty="0" err="1" smtClean="0">
                <a:solidFill>
                  <a:srgbClr val="FF0000"/>
                </a:solidFill>
                <a:latin typeface="Times New Roman" pitchFamily="18" charset="0"/>
                <a:cs typeface="Times New Roman" pitchFamily="18" charset="0"/>
              </a:rPr>
              <a:t>BluetoothHealth</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BluetoothHealthCallback</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BluetoothHealthAppConfiguration</a:t>
            </a:r>
            <a:r>
              <a:rPr lang="en-US" sz="2400" dirty="0" smtClean="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BluetoothProfile.ServiceListener</a:t>
            </a:r>
            <a:endParaRPr lang="en-US" sz="24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90503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bluetooth</a:t>
            </a:r>
            <a:r>
              <a:rPr lang="en-US" dirty="0" smtClean="0">
                <a:latin typeface="Times New Roman" pitchFamily="18" charset="0"/>
                <a:cs typeface="Times New Roman" pitchFamily="18" charset="0"/>
              </a:rPr>
              <a:t> (</a:t>
            </a:r>
            <a:r>
              <a:rPr lang="en-US" b="1" dirty="0">
                <a:latin typeface="Times New Roman" pitchFamily="18" charset="0"/>
                <a:cs typeface="Times New Roman" pitchFamily="18" charset="0"/>
              </a:rPr>
              <a:t>Bluetooth </a:t>
            </a:r>
            <a:r>
              <a:rPr lang="en-US" b="1" dirty="0" smtClean="0">
                <a:latin typeface="Times New Roman" pitchFamily="18" charset="0"/>
                <a:cs typeface="Times New Roman" pitchFamily="18" charset="0"/>
              </a:rPr>
              <a:t>Permissions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vi-VN" sz="2400" dirty="0">
                <a:latin typeface="Times New Roman" pitchFamily="18" charset="0"/>
                <a:cs typeface="Times New Roman" pitchFamily="18" charset="0"/>
              </a:rPr>
              <a:t>Để sử dụng tính năng Bluetooth trong ứng dụng của bạn, bạn cần phải khai báo ít nhất một trong hai Bluetooth cho phép</a:t>
            </a:r>
            <a:r>
              <a:rPr lang="vi-VN"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vi-VN" sz="2400" b="1" dirty="0" smtClean="0">
                <a:solidFill>
                  <a:srgbClr val="FF0000"/>
                </a:solidFill>
                <a:latin typeface="Times New Roman" pitchFamily="18" charset="0"/>
                <a:cs typeface="Times New Roman" pitchFamily="18" charset="0"/>
              </a:rPr>
              <a:t>BLUETOOTH</a:t>
            </a:r>
            <a:r>
              <a:rPr lang="vi-VN" sz="2400" dirty="0">
                <a:latin typeface="Times New Roman" pitchFamily="18" charset="0"/>
                <a:cs typeface="Times New Roman" pitchFamily="18" charset="0"/>
              </a:rPr>
              <a:t> và </a:t>
            </a:r>
            <a:r>
              <a:rPr lang="vi-VN" sz="2400" b="1" dirty="0" smtClean="0">
                <a:solidFill>
                  <a:srgbClr val="FF0000"/>
                </a:solidFill>
                <a:latin typeface="Times New Roman" pitchFamily="18" charset="0"/>
                <a:cs typeface="Times New Roman" pitchFamily="18" charset="0"/>
              </a:rPr>
              <a:t>BLUETOOTH_ADMIN</a:t>
            </a:r>
            <a:endParaRPr lang="en-US" sz="2400" dirty="0">
              <a:latin typeface="Times New Roman" pitchFamily="18" charset="0"/>
              <a:cs typeface="Times New Roman" pitchFamily="18" charset="0"/>
            </a:endParaRPr>
          </a:p>
          <a:p>
            <a:pPr>
              <a:buFont typeface="Wingdings" pitchFamily="2" charset="2"/>
              <a:buChar char="Ø"/>
            </a:pP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bluetooth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file </a:t>
            </a:r>
            <a:r>
              <a:rPr lang="en-US" sz="2400" dirty="0" smtClean="0">
                <a:solidFill>
                  <a:srgbClr val="FF0000"/>
                </a:solidFill>
                <a:latin typeface="Times New Roman" pitchFamily="18" charset="0"/>
                <a:cs typeface="Times New Roman" pitchFamily="18" charset="0"/>
              </a:rPr>
              <a:t>manifest.xml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bạn</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pic>
        <p:nvPicPr>
          <p:cNvPr id="1026" name="Picture 2" descr="C:\Users\ADMIN\Desktop\bluetooth_ad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0"/>
            <a:ext cx="7465288" cy="136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72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3562"/>
          </a:xfrm>
        </p:spPr>
        <p:txBody>
          <a:bodyPr>
            <a:normAutofit fontScale="90000"/>
          </a:bodyPr>
          <a:lstStyle/>
          <a:p>
            <a:r>
              <a:rPr lang="en-US" b="1" dirty="0" err="1" smtClean="0">
                <a:latin typeface="Times New Roman" pitchFamily="18" charset="0"/>
                <a:cs typeface="Times New Roman" pitchFamily="18" charset="0"/>
              </a:rPr>
              <a:t>Thiết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bluetooth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914400"/>
            <a:ext cx="7924800" cy="5715000"/>
          </a:xfrm>
        </p:spPr>
        <p:txBody>
          <a:bodyPr>
            <a:normAutofit/>
          </a:bodyPr>
          <a:lstStyle/>
          <a:p>
            <a:pPr>
              <a:buFont typeface="Wingdings" pitchFamily="2" charset="2"/>
              <a:buChar char="Ø"/>
            </a:pPr>
            <a:r>
              <a:rPr lang="vi-VN" sz="2400" dirty="0">
                <a:latin typeface="Times New Roman" pitchFamily="18" charset="0"/>
                <a:cs typeface="Times New Roman" pitchFamily="18" charset="0"/>
              </a:rPr>
              <a:t>Trước khi ứng dụng của bạn có thể giao tiếp qua Bluetooth, bạn cần phải xác minh rằng Bluetooth được hỗ trợ trên thiết bị, và nếu như vậy, đảm bảo rằng nó được kích hoạt</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 typeface="Wingdings" pitchFamily="2" charset="2"/>
              <a:buChar char="Ø"/>
            </a:pPr>
            <a:r>
              <a:rPr lang="en-US" sz="2400" dirty="0" err="1" smtClean="0">
                <a:latin typeface="Times New Roman" pitchFamily="18" charset="0"/>
                <a:cs typeface="Times New Roman" pitchFamily="18" charset="0"/>
              </a:rPr>
              <a:t>Xác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nhận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BluetoothAdapter</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err="1" smtClean="0">
                <a:solidFill>
                  <a:srgbClr val="FF0000"/>
                </a:solidFill>
                <a:latin typeface="Times New Roman" pitchFamily="18" charset="0"/>
                <a:cs typeface="Times New Roman" pitchFamily="18" charset="0"/>
              </a:rPr>
              <a:t>getDefaultAdapter</a:t>
            </a:r>
            <a:r>
              <a:rPr lang="en-US" sz="2400" dirty="0" smtClean="0">
                <a:solidFill>
                  <a:srgbClr val="FF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trả</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BluetoothAdapter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bộ</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Bluetooth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thiết</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bị</a:t>
            </a:r>
            <a:r>
              <a:rPr lang="en-US" sz="2400" dirty="0" smtClean="0">
                <a:latin typeface="Times New Roman" pitchFamily="18" charset="0"/>
                <a:cs typeface="Times New Roman" pitchFamily="18" charset="0"/>
              </a:rPr>
              <a:t>.</a:t>
            </a:r>
          </a:p>
          <a:p>
            <a:pPr>
              <a:buFont typeface="Wingdings" pitchFamily="2" charset="2"/>
              <a:buChar char="Ø"/>
            </a:pPr>
            <a:r>
              <a:rPr lang="vi-VN" sz="2400" dirty="0">
                <a:latin typeface="Times New Roman" pitchFamily="18" charset="0"/>
                <a:cs typeface="Times New Roman" pitchFamily="18" charset="0"/>
              </a:rPr>
              <a:t>Nếu </a:t>
            </a:r>
            <a:r>
              <a:rPr lang="vi-VN" sz="2400" dirty="0">
                <a:solidFill>
                  <a:srgbClr val="FF0000"/>
                </a:solidFill>
                <a:latin typeface="Times New Roman" pitchFamily="18" charset="0"/>
                <a:cs typeface="Times New Roman" pitchFamily="18" charset="0"/>
              </a:rPr>
              <a:t>getDefaultAdapter()</a:t>
            </a:r>
            <a:r>
              <a:rPr lang="vi-VN" sz="2400" dirty="0">
                <a:latin typeface="Times New Roman" pitchFamily="18" charset="0"/>
                <a:cs typeface="Times New Roman" pitchFamily="18" charset="0"/>
              </a:rPr>
              <a:t> trả về </a:t>
            </a:r>
            <a:r>
              <a:rPr lang="vi-VN" sz="2400" b="1" dirty="0" smtClean="0">
                <a:solidFill>
                  <a:srgbClr val="FF0000"/>
                </a:solidFill>
                <a:latin typeface="Times New Roman" pitchFamily="18" charset="0"/>
                <a:cs typeface="Times New Roman" pitchFamily="18" charset="0"/>
              </a:rPr>
              <a:t>null</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thiết </a:t>
            </a:r>
            <a:r>
              <a:rPr lang="vi-VN" sz="2400" dirty="0">
                <a:latin typeface="Times New Roman" pitchFamily="18" charset="0"/>
                <a:cs typeface="Times New Roman" pitchFamily="18" charset="0"/>
              </a:rPr>
              <a:t>bị không hỗ trợ </a:t>
            </a:r>
            <a:r>
              <a:rPr lang="vi-VN" sz="2400" dirty="0" smtClean="0">
                <a:latin typeface="Times New Roman" pitchFamily="18" charset="0"/>
                <a:cs typeface="Times New Roman" pitchFamily="18" charset="0"/>
              </a:rPr>
              <a:t>Bluetooth</a:t>
            </a:r>
            <a:r>
              <a:rPr lang="en-US" sz="240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2050"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76962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19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8"/>
            <a:ext cx="7924800" cy="563562"/>
          </a:xfrm>
        </p:spPr>
        <p:txBody>
          <a:bodyPr>
            <a:normAutofit fontScale="90000"/>
          </a:bodyPr>
          <a:lstStyle/>
          <a:p>
            <a:r>
              <a:rPr lang="en-US" b="1" dirty="0" err="1" smtClean="0">
                <a:latin typeface="Times New Roman" pitchFamily="18" charset="0"/>
                <a:cs typeface="Times New Roman" pitchFamily="18" charset="0"/>
              </a:rPr>
              <a:t>Thiết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bluetooth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990600"/>
            <a:ext cx="7924800" cy="4724400"/>
          </a:xfrm>
        </p:spPr>
        <p:txBody>
          <a:bodyPr>
            <a:normAutofit/>
          </a:bodyPr>
          <a:lstStyle/>
          <a:p>
            <a:pPr>
              <a:buFont typeface="Wingdings" pitchFamily="2" charset="2"/>
              <a:buChar char="Ø"/>
            </a:pPr>
            <a:r>
              <a:rPr lang="vi-VN" sz="2400" dirty="0">
                <a:latin typeface="Times New Roman" pitchFamily="18" charset="0"/>
                <a:cs typeface="Times New Roman" pitchFamily="18" charset="0"/>
              </a:rPr>
              <a:t>Kích hoạt tính năng </a:t>
            </a:r>
            <a:r>
              <a:rPr lang="vi-VN" sz="2400" dirty="0" smtClean="0">
                <a:latin typeface="Times New Roman" pitchFamily="18" charset="0"/>
                <a:cs typeface="Times New Roman" pitchFamily="18" charset="0"/>
              </a:rPr>
              <a:t>Bluetooth</a:t>
            </a:r>
            <a:r>
              <a:rPr lang="en-US" sz="2400" dirty="0" smtClean="0">
                <a:latin typeface="Times New Roman" pitchFamily="18" charset="0"/>
                <a:cs typeface="Times New Roman" pitchFamily="18" charset="0"/>
              </a:rPr>
              <a:t>:</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smtClean="0">
              <a:solidFill>
                <a:srgbClr val="FF0000"/>
              </a:solidFill>
              <a:latin typeface="Times New Roman" pitchFamily="18" charset="0"/>
              <a:cs typeface="Times New Roman" pitchFamily="18" charset="0"/>
            </a:endParaRPr>
          </a:p>
          <a:p>
            <a:pPr>
              <a:buFont typeface="Wingdings" pitchFamily="2" charset="2"/>
              <a:buChar char="Ø"/>
            </a:pPr>
            <a:r>
              <a:rPr lang="en-US" sz="2400" dirty="0" err="1" smtClean="0">
                <a:solidFill>
                  <a:srgbClr val="FF0000"/>
                </a:solidFill>
                <a:latin typeface="Times New Roman" pitchFamily="18" charset="0"/>
                <a:cs typeface="Times New Roman" pitchFamily="18" charset="0"/>
              </a:rPr>
              <a:t>isEnabled</a:t>
            </a:r>
            <a:r>
              <a:rPr lang="en-US" sz="2400" dirty="0" smtClean="0">
                <a:solidFill>
                  <a:srgbClr val="FF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bluetooth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nếu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false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sẽ</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yêu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bluetooth</a:t>
            </a:r>
            <a:r>
              <a:rPr lang="en-US" sz="2400" dirty="0" smtClean="0">
                <a:latin typeface="Times New Roman" pitchFamily="18" charset="0"/>
                <a:cs typeface="Times New Roman" pitchFamily="18" charset="0"/>
              </a:rPr>
              <a:t> qua </a:t>
            </a:r>
            <a:r>
              <a:rPr lang="en-US" sz="2400" dirty="0" err="1" smtClean="0">
                <a:latin typeface="Times New Roman" pitchFamily="18" charset="0"/>
                <a:cs typeface="Times New Roman" pitchFamily="18" charset="0"/>
              </a:rPr>
              <a:t>lời</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gọi</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startActivityForResult</a:t>
            </a:r>
            <a:r>
              <a:rPr lang="en-US" sz="2400" dirty="0" smtClean="0">
                <a:solidFill>
                  <a:srgbClr val="FF0000"/>
                </a:solidFill>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ACTION_REQUEST_ENABLE</a:t>
            </a:r>
            <a:endParaRPr lang="en-US" sz="2400" dirty="0" smtClean="0">
              <a:solidFill>
                <a:srgbClr val="FF0000"/>
              </a:solidFill>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pic>
        <p:nvPicPr>
          <p:cNvPr id="3074"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795679"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733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362</TotalTime>
  <Words>684</Words>
  <Application>Microsoft Office PowerPoint</Application>
  <PresentationFormat>On-screen Show (4:3)</PresentationFormat>
  <Paragraphs>97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 Light</vt:lpstr>
      <vt:lpstr>Times New Roman</vt:lpstr>
      <vt:lpstr>Wingdings</vt:lpstr>
      <vt:lpstr>Metropolitan</vt:lpstr>
      <vt:lpstr>Sử dụng Bluetooth APIs  </vt:lpstr>
      <vt:lpstr>Bluetooth là gì?</vt:lpstr>
      <vt:lpstr>Để tạo một ứng dụng bluetooth chúng ta cần những gì?</vt:lpstr>
      <vt:lpstr>Gói android.bluetooth gồm các lớp nào?</vt:lpstr>
      <vt:lpstr>Gói android.bluetooth gồm các lớp nào?</vt:lpstr>
      <vt:lpstr>Gói android.bluetooth gồm các lớp nào?</vt:lpstr>
      <vt:lpstr>Cấp quyền sử dụng bluetooth (Bluetooth Permissions)</vt:lpstr>
      <vt:lpstr>Thiết lập bluetooth</vt:lpstr>
      <vt:lpstr>Thiết lập bluetooth</vt:lpstr>
      <vt:lpstr>Các bước để tạo một ứng dụng bluetooth hoạt động trên thiết bị android</vt:lpstr>
      <vt:lpstr>Tìm thiết bị đang hoạt động</vt:lpstr>
      <vt:lpstr>Discovering devices (khám phá thiết bị)</vt:lpstr>
      <vt:lpstr>Thiết lập thời gian cho thiết bị khác tìm thấy thiết bị của bạn đang hoạt động</vt:lpstr>
      <vt:lpstr>Kết nối giữa 2 thiết bị</vt:lpstr>
      <vt:lpstr>server</vt:lpstr>
      <vt:lpstr>Ví dụ tạo một Server</vt:lpstr>
      <vt:lpstr>Ví dụ tạo một Server</vt:lpstr>
      <vt:lpstr>client</vt:lpstr>
      <vt:lpstr>Ví Dụ Client</vt:lpstr>
      <vt:lpstr>Ví Dụ Client</vt:lpstr>
      <vt:lpstr>Quản lý một kết nối</vt:lpstr>
      <vt:lpstr>Ví dụ quản lý một kết nối</vt:lpstr>
      <vt:lpstr>Ví dụ quản lý một kết nối</vt:lpstr>
      <vt:lpstr> Ví dụ bluetooth chat</vt:lpstr>
      <vt:lpstr>Nguồn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sử dụng Bluetooth APIs</dc:title>
  <dc:creator>ADMIN</dc:creator>
  <cp:lastModifiedBy>ITLAB</cp:lastModifiedBy>
  <cp:revision>50</cp:revision>
  <dcterms:created xsi:type="dcterms:W3CDTF">2012-05-01T10:12:27Z</dcterms:created>
  <dcterms:modified xsi:type="dcterms:W3CDTF">2017-12-05T03:29:06Z</dcterms:modified>
</cp:coreProperties>
</file>