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9" r:id="rId6"/>
    <p:sldId id="268" r:id="rId7"/>
    <p:sldId id="264" r:id="rId8"/>
    <p:sldId id="260" r:id="rId9"/>
    <p:sldId id="261" r:id="rId10"/>
    <p:sldId id="262" r:id="rId11"/>
    <p:sldId id="263"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ACE730-4906-4A22-AC1E-9108F19D7247}">
          <p14:sldIdLst>
            <p14:sldId id="257"/>
            <p14:sldId id="256"/>
            <p14:sldId id="258"/>
            <p14:sldId id="259"/>
            <p14:sldId id="269"/>
            <p14:sldId id="268"/>
            <p14:sldId id="264"/>
            <p14:sldId id="260"/>
            <p14:sldId id="261"/>
            <p14:sldId id="262"/>
            <p14:sldId id="263"/>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7EBC2-E2EF-271C-1D52-35075E3D6763}" v="13" dt="2024-09-30T00:14:02.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September 29,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7793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September 29,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2614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September 29,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7135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September 29,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606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September 29,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31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September 29,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412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September 29,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7713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September 29,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2037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September 29,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6096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September 29,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3724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September 29,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3111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September 29,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055075911"/>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AC26C1-3C3C-FF92-DE12-DC5FB89DC28E}"/>
              </a:ext>
            </a:extLst>
          </p:cNvPr>
          <p:cNvSpPr>
            <a:spLocks noGrp="1"/>
          </p:cNvSpPr>
          <p:nvPr>
            <p:ph type="ctrTitle"/>
          </p:nvPr>
        </p:nvSpPr>
        <p:spPr>
          <a:xfrm>
            <a:off x="694703" y="3018587"/>
            <a:ext cx="7224845" cy="876732"/>
          </a:xfrm>
        </p:spPr>
        <p:txBody>
          <a:bodyPr vert="horz" lIns="0" tIns="0" rIns="0" bIns="0" rtlCol="0" anchor="ctr">
            <a:normAutofit/>
          </a:bodyPr>
          <a:lstStyle/>
          <a:p>
            <a:r>
              <a:rPr lang="en-US" sz="1600" dirty="0">
                <a:solidFill>
                  <a:schemeClr val="bg1"/>
                </a:solidFill>
                <a:latin typeface="Calibri Light"/>
                <a:ea typeface="Calibri"/>
                <a:cs typeface="Calibri"/>
              </a:rPr>
              <a:t>INFO5100</a:t>
            </a:r>
            <a:br>
              <a:rPr lang="en-US" sz="1600" dirty="0">
                <a:latin typeface="Calibri Light"/>
              </a:rPr>
            </a:br>
            <a:r>
              <a:rPr lang="en-US" sz="1600" cap="none" dirty="0">
                <a:solidFill>
                  <a:schemeClr val="bg1"/>
                </a:solidFill>
                <a:latin typeface="Calibri Light"/>
                <a:ea typeface="Calibri"/>
                <a:cs typeface="Calibri"/>
              </a:rPr>
              <a:t>Application Engineering And Development</a:t>
            </a:r>
            <a:endParaRPr lang="en-US" sz="1600">
              <a:solidFill>
                <a:schemeClr val="bg1"/>
              </a:solidFill>
              <a:latin typeface="Calibri Light"/>
              <a:ea typeface="Calibri"/>
              <a:cs typeface="Calibri"/>
            </a:endParaRPr>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661767" y="1823810"/>
            <a:ext cx="7256805" cy="848779"/>
          </a:xfrm>
        </p:spPr>
        <p:txBody>
          <a:bodyPr vert="horz" lIns="0" tIns="0" rIns="0" bIns="0" rtlCol="0" anchor="b">
            <a:noAutofit/>
          </a:bodyPr>
          <a:lstStyle/>
          <a:p>
            <a:r>
              <a:rPr lang="en-US" sz="3200" b="1" dirty="0">
                <a:solidFill>
                  <a:schemeClr val="bg1"/>
                </a:solidFill>
                <a:latin typeface="Calibri"/>
                <a:ea typeface="Calibri"/>
                <a:cs typeface="Times New Roman"/>
              </a:rPr>
              <a:t>CELLULAR MOBILE DONATION</a:t>
            </a:r>
            <a:endParaRPr lang="en-US"/>
          </a:p>
        </p:txBody>
      </p:sp>
      <p:pic>
        <p:nvPicPr>
          <p:cNvPr id="4" name="Picture 3" descr="A close up of a phone&#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27676" r="27676"/>
          <a:stretch/>
        </p:blipFill>
        <p:spPr>
          <a:xfrm>
            <a:off x="8112751" y="10"/>
            <a:ext cx="4082540" cy="6857990"/>
          </a:xfrm>
          <a:prstGeom prst="rect">
            <a:avLst/>
          </a:prstGeom>
        </p:spPr>
      </p:pic>
    </p:spTree>
    <p:extLst>
      <p:ext uri="{BB962C8B-B14F-4D97-AF65-F5344CB8AC3E}">
        <p14:creationId xmlns:p14="http://schemas.microsoft.com/office/powerpoint/2010/main" val="66658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651753" y="523038"/>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USE CASES</a:t>
            </a:r>
            <a:endParaRPr lang="en-US" sz="2800" b="1" dirty="0">
              <a:solidFill>
                <a:schemeClr val="bg1"/>
              </a:solidFill>
              <a:latin typeface="Calibri"/>
              <a:ea typeface="Calibri"/>
              <a:cs typeface="Times New Roman"/>
            </a:endParaRPr>
          </a:p>
          <a:p>
            <a:pPr>
              <a:lnSpc>
                <a:spcPct val="100000"/>
              </a:lnSpc>
            </a:pPr>
            <a:r>
              <a:rPr lang="en-US" sz="2800" b="1" dirty="0">
                <a:solidFill>
                  <a:schemeClr val="bg1"/>
                </a:solidFill>
                <a:latin typeface="Calibri"/>
                <a:cs typeface="Times New Roman"/>
              </a:rPr>
              <a:t>Scrap hub ENTERPRISE</a:t>
            </a:r>
            <a:endParaRPr lang="en-US" sz="2800" b="1" dirty="0">
              <a:solidFill>
                <a:schemeClr val="bg1"/>
              </a:solidFill>
              <a:latin typeface="Calibri"/>
              <a:ea typeface="Calibri"/>
              <a:cs typeface="Times New Roman"/>
            </a:endParaRPr>
          </a:p>
        </p:txBody>
      </p:sp>
      <p:pic>
        <p:nvPicPr>
          <p:cNvPr id="4" name="Picture 3" descr="A cell phone with a recycle symbol&#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21405" r="21405"/>
          <a:stretch/>
        </p:blipFill>
        <p:spPr>
          <a:xfrm>
            <a:off x="8112751" y="10"/>
            <a:ext cx="4082540" cy="6857990"/>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1179870" y="1712451"/>
            <a:ext cx="651223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A scrap hub will be responsible for the proper disposal and recycling of unusable or outdated devices.</a:t>
            </a:r>
          </a:p>
          <a:p>
            <a:pPr marL="285750" indent="-285750">
              <a:buFont typeface="Arial"/>
              <a:buChar char="•"/>
            </a:pPr>
            <a:r>
              <a:rPr lang="en-US" dirty="0">
                <a:solidFill>
                  <a:schemeClr val="bg1"/>
                </a:solidFill>
                <a:latin typeface="Calibri Light"/>
                <a:ea typeface="Calibri Light"/>
                <a:cs typeface="Times New Roman"/>
              </a:rPr>
              <a:t>Non-functional or outdated devices are directed to the scrap hub, where they undergo proper disposal and recycling. </a:t>
            </a:r>
          </a:p>
          <a:p>
            <a:pPr marL="285750" indent="-285750">
              <a:buFont typeface="Arial"/>
              <a:buChar char="•"/>
            </a:pPr>
            <a:r>
              <a:rPr lang="en-US" dirty="0">
                <a:solidFill>
                  <a:schemeClr val="bg1"/>
                </a:solidFill>
                <a:latin typeface="Calibri Light"/>
                <a:ea typeface="Calibri Light"/>
                <a:cs typeface="Times New Roman"/>
              </a:rPr>
              <a:t>This hub will also adhere to environmentally sustainable practices, contributing to responsible electronic waste management and reducing the ecological impact of discarded devices.</a:t>
            </a:r>
          </a:p>
          <a:p>
            <a:pPr marL="285750" indent="-285750">
              <a:buFont typeface="Arial"/>
              <a:buChar char="•"/>
            </a:pPr>
            <a:endParaRPr lang="en-US" sz="1200" dirty="0">
              <a:solidFill>
                <a:srgbClr val="ECECF1"/>
              </a:solidFill>
            </a:endParaRPr>
          </a:p>
          <a:p>
            <a:endParaRPr lang="en-US" dirty="0"/>
          </a:p>
        </p:txBody>
      </p:sp>
    </p:spTree>
    <p:extLst>
      <p:ext uri="{BB962C8B-B14F-4D97-AF65-F5344CB8AC3E}">
        <p14:creationId xmlns:p14="http://schemas.microsoft.com/office/powerpoint/2010/main" val="115961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651753" y="523038"/>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USE CASES</a:t>
            </a:r>
            <a:endParaRPr lang="en-US" sz="2800" b="1" dirty="0">
              <a:solidFill>
                <a:schemeClr val="bg1"/>
              </a:solidFill>
              <a:latin typeface="Calibri"/>
              <a:ea typeface="Calibri"/>
              <a:cs typeface="Times New Roman"/>
            </a:endParaRPr>
          </a:p>
          <a:p>
            <a:pPr>
              <a:lnSpc>
                <a:spcPct val="100000"/>
              </a:lnSpc>
            </a:pPr>
            <a:r>
              <a:rPr lang="en-US" sz="2800" b="1" dirty="0">
                <a:solidFill>
                  <a:schemeClr val="bg1"/>
                </a:solidFill>
                <a:latin typeface="Calibri"/>
                <a:cs typeface="Times New Roman"/>
              </a:rPr>
              <a:t>Logistics hub ENTERPRISE</a:t>
            </a:r>
            <a:endParaRPr lang="en-US" sz="2800" b="1" dirty="0">
              <a:solidFill>
                <a:schemeClr val="bg1"/>
              </a:solidFill>
              <a:latin typeface="Calibri"/>
              <a:ea typeface="Calibri"/>
              <a:cs typeface="Times New Roman"/>
            </a:endParaRPr>
          </a:p>
        </p:txBody>
      </p:sp>
      <p:pic>
        <p:nvPicPr>
          <p:cNvPr id="4" name="Picture 3" descr="A person wearing a helmet and holding a clipboard&#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30193" r="30193"/>
          <a:stretch/>
        </p:blipFill>
        <p:spPr>
          <a:xfrm>
            <a:off x="7845022" y="10"/>
            <a:ext cx="4350269" cy="6868287"/>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850356" y="1609478"/>
            <a:ext cx="6512231"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The logistics system facilitates the seamless collection of donated devices from diverse locations, ensuring timely transportation to the individuals and NGOs as required.</a:t>
            </a:r>
          </a:p>
          <a:p>
            <a:pPr marL="285750" indent="-285750">
              <a:buFont typeface="Arial"/>
              <a:buChar char="•"/>
            </a:pPr>
            <a:r>
              <a:rPr lang="en-US" dirty="0">
                <a:solidFill>
                  <a:schemeClr val="bg1"/>
                </a:solidFill>
                <a:latin typeface="Calibri Light"/>
                <a:ea typeface="Calibri Light"/>
                <a:cs typeface="Times New Roman"/>
              </a:rPr>
              <a:t>This efficient transportation network is vital for the success of the entire mobile donation initiative, optimizing the flow of devices through each stage of the process.</a:t>
            </a:r>
            <a:endParaRPr lang="en-US">
              <a:solidFill>
                <a:schemeClr val="bg1"/>
              </a:solidFill>
            </a:endParaRPr>
          </a:p>
          <a:p>
            <a:pPr marL="285750" indent="-285750">
              <a:buFont typeface="Arial"/>
              <a:buChar char="•"/>
            </a:pPr>
            <a:endParaRPr lang="en-US" sz="1200" dirty="0">
              <a:solidFill>
                <a:srgbClr val="ECECF1"/>
              </a:solidFill>
            </a:endParaRPr>
          </a:p>
          <a:p>
            <a:endParaRPr lang="en-US" dirty="0"/>
          </a:p>
        </p:txBody>
      </p:sp>
    </p:spTree>
    <p:extLst>
      <p:ext uri="{BB962C8B-B14F-4D97-AF65-F5344CB8AC3E}">
        <p14:creationId xmlns:p14="http://schemas.microsoft.com/office/powerpoint/2010/main" val="190448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422334" y="768844"/>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List of Organizations</a:t>
            </a:r>
            <a:endParaRPr lang="en-US" sz="2800" b="1" dirty="0">
              <a:solidFill>
                <a:schemeClr val="bg1"/>
              </a:solidFill>
              <a:latin typeface="Calibri"/>
              <a:ea typeface="Calibri"/>
              <a:cs typeface="Times New Roman"/>
            </a:endParaRPr>
          </a:p>
        </p:txBody>
      </p:sp>
      <p:pic>
        <p:nvPicPr>
          <p:cNvPr id="4" name="Picture 3" descr="A building with a sign on top&#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20235" r="20235"/>
          <a:stretch/>
        </p:blipFill>
        <p:spPr>
          <a:xfrm>
            <a:off x="8112751" y="10"/>
            <a:ext cx="4082540" cy="6857990"/>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1179870" y="1712451"/>
            <a:ext cx="651223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Retail Chain</a:t>
            </a:r>
          </a:p>
          <a:p>
            <a:pPr marL="285750" indent="-285750">
              <a:buFont typeface="Arial"/>
              <a:buChar char="•"/>
            </a:pPr>
            <a:r>
              <a:rPr lang="en-US" dirty="0">
                <a:solidFill>
                  <a:schemeClr val="bg1"/>
                </a:solidFill>
                <a:latin typeface="Calibri Light"/>
                <a:ea typeface="Calibri Light"/>
                <a:cs typeface="Times New Roman"/>
              </a:rPr>
              <a:t>Donor</a:t>
            </a:r>
          </a:p>
          <a:p>
            <a:pPr marL="285750" indent="-285750">
              <a:buFont typeface="Arial"/>
              <a:buChar char="•"/>
            </a:pPr>
            <a:r>
              <a:rPr lang="en-US" dirty="0">
                <a:solidFill>
                  <a:schemeClr val="bg1"/>
                </a:solidFill>
                <a:latin typeface="Calibri Light"/>
                <a:ea typeface="Calibri Light"/>
                <a:cs typeface="Times New Roman"/>
              </a:rPr>
              <a:t>Head Office</a:t>
            </a:r>
          </a:p>
          <a:p>
            <a:pPr marL="285750" indent="-285750">
              <a:buFont typeface="Arial"/>
              <a:buChar char="•"/>
            </a:pPr>
            <a:r>
              <a:rPr lang="en-US" dirty="0">
                <a:solidFill>
                  <a:schemeClr val="bg1"/>
                </a:solidFill>
                <a:latin typeface="Calibri Light"/>
                <a:ea typeface="Calibri Light"/>
                <a:cs typeface="Times New Roman"/>
              </a:rPr>
              <a:t>Inventory</a:t>
            </a:r>
          </a:p>
          <a:p>
            <a:pPr marL="285750" indent="-285750">
              <a:buFont typeface="Arial"/>
              <a:buChar char="•"/>
            </a:pPr>
            <a:r>
              <a:rPr lang="en-US" dirty="0">
                <a:solidFill>
                  <a:schemeClr val="bg1"/>
                </a:solidFill>
                <a:latin typeface="Calibri Light"/>
                <a:ea typeface="Calibri Light"/>
                <a:cs typeface="Times New Roman"/>
              </a:rPr>
              <a:t>Quality Assurance Center</a:t>
            </a:r>
          </a:p>
          <a:p>
            <a:pPr marL="285750" indent="-285750">
              <a:buFont typeface="Arial"/>
              <a:buChar char="•"/>
            </a:pPr>
            <a:r>
              <a:rPr lang="en-US" dirty="0">
                <a:solidFill>
                  <a:schemeClr val="bg1"/>
                </a:solidFill>
                <a:latin typeface="Calibri Light"/>
                <a:ea typeface="Calibri Light"/>
                <a:cs typeface="Times New Roman"/>
              </a:rPr>
              <a:t>Scrap Point</a:t>
            </a:r>
          </a:p>
          <a:p>
            <a:pPr marL="285750" indent="-285750">
              <a:buFont typeface="Arial"/>
              <a:buChar char="•"/>
            </a:pPr>
            <a:r>
              <a:rPr lang="en-US" dirty="0">
                <a:solidFill>
                  <a:schemeClr val="bg1"/>
                </a:solidFill>
                <a:latin typeface="Calibri Light"/>
                <a:ea typeface="Calibri Light"/>
                <a:cs typeface="Times New Roman"/>
              </a:rPr>
              <a:t>Logistics</a:t>
            </a:r>
          </a:p>
          <a:p>
            <a:endParaRPr lang="en-US" dirty="0"/>
          </a:p>
        </p:txBody>
      </p:sp>
    </p:spTree>
    <p:extLst>
      <p:ext uri="{BB962C8B-B14F-4D97-AF65-F5344CB8AC3E}">
        <p14:creationId xmlns:p14="http://schemas.microsoft.com/office/powerpoint/2010/main" val="171180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422334" y="768844"/>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List of Roles</a:t>
            </a:r>
            <a:endParaRPr lang="en-US" sz="2800" b="1" dirty="0">
              <a:solidFill>
                <a:schemeClr val="bg1"/>
              </a:solidFill>
              <a:latin typeface="Calibri"/>
              <a:ea typeface="Calibri"/>
              <a:cs typeface="Times New Roman"/>
            </a:endParaRPr>
          </a:p>
        </p:txBody>
      </p:sp>
      <p:pic>
        <p:nvPicPr>
          <p:cNvPr id="4" name="Picture 3" descr="A person in a blue gear&#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20235" r="20235"/>
          <a:stretch/>
        </p:blipFill>
        <p:spPr>
          <a:xfrm>
            <a:off x="8112751" y="10"/>
            <a:ext cx="4082540" cy="6857990"/>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1179870" y="1712451"/>
            <a:ext cx="651223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Retail Manager</a:t>
            </a:r>
          </a:p>
          <a:p>
            <a:pPr marL="285750" indent="-285750">
              <a:buFont typeface="Arial"/>
              <a:buChar char="•"/>
            </a:pPr>
            <a:r>
              <a:rPr lang="en-US" dirty="0">
                <a:solidFill>
                  <a:schemeClr val="bg1"/>
                </a:solidFill>
                <a:latin typeface="Calibri Light"/>
                <a:ea typeface="Calibri Light"/>
                <a:cs typeface="Times New Roman"/>
              </a:rPr>
              <a:t>Donor</a:t>
            </a:r>
          </a:p>
          <a:p>
            <a:pPr marL="285750" indent="-285750">
              <a:buFont typeface="Arial"/>
              <a:buChar char="•"/>
            </a:pPr>
            <a:r>
              <a:rPr lang="en-US" dirty="0">
                <a:solidFill>
                  <a:schemeClr val="bg1"/>
                </a:solidFill>
                <a:latin typeface="Calibri Light"/>
                <a:ea typeface="Calibri Light"/>
                <a:cs typeface="Times New Roman"/>
              </a:rPr>
              <a:t>Operations Manager</a:t>
            </a:r>
          </a:p>
          <a:p>
            <a:pPr marL="285750" indent="-285750">
              <a:buFont typeface="Arial"/>
              <a:buChar char="•"/>
            </a:pPr>
            <a:r>
              <a:rPr lang="en-US" dirty="0">
                <a:solidFill>
                  <a:schemeClr val="bg1"/>
                </a:solidFill>
                <a:latin typeface="Calibri Light"/>
                <a:ea typeface="Calibri Light"/>
                <a:cs typeface="Times New Roman"/>
              </a:rPr>
              <a:t>Inventory Manager</a:t>
            </a:r>
          </a:p>
          <a:p>
            <a:pPr marL="285750" indent="-285750">
              <a:buFont typeface="Arial"/>
              <a:buChar char="•"/>
            </a:pPr>
            <a:r>
              <a:rPr lang="en-US" dirty="0">
                <a:solidFill>
                  <a:schemeClr val="bg1"/>
                </a:solidFill>
                <a:latin typeface="Calibri Light"/>
                <a:ea typeface="Calibri Light"/>
                <a:cs typeface="Times New Roman"/>
              </a:rPr>
              <a:t>Quality Assurance Manager</a:t>
            </a:r>
          </a:p>
          <a:p>
            <a:pPr marL="285750" indent="-285750">
              <a:buFont typeface="Arial"/>
              <a:buChar char="•"/>
            </a:pPr>
            <a:r>
              <a:rPr lang="en-US" dirty="0">
                <a:solidFill>
                  <a:schemeClr val="bg1"/>
                </a:solidFill>
                <a:latin typeface="Calibri Light"/>
                <a:ea typeface="Calibri Light"/>
                <a:cs typeface="Times New Roman"/>
              </a:rPr>
              <a:t>Technician</a:t>
            </a:r>
          </a:p>
          <a:p>
            <a:pPr marL="285750" indent="-285750">
              <a:buFont typeface="Arial"/>
              <a:buChar char="•"/>
            </a:pPr>
            <a:r>
              <a:rPr lang="en-US" dirty="0">
                <a:solidFill>
                  <a:schemeClr val="bg1"/>
                </a:solidFill>
                <a:latin typeface="Calibri Light"/>
                <a:ea typeface="Calibri Light"/>
                <a:cs typeface="Times New Roman"/>
              </a:rPr>
              <a:t>Scrap Manager</a:t>
            </a:r>
          </a:p>
          <a:p>
            <a:pPr marL="285750" indent="-285750">
              <a:buFont typeface="Arial"/>
              <a:buChar char="•"/>
            </a:pPr>
            <a:r>
              <a:rPr lang="en-US" dirty="0">
                <a:solidFill>
                  <a:schemeClr val="bg1"/>
                </a:solidFill>
                <a:latin typeface="Calibri Light"/>
                <a:ea typeface="Calibri Light"/>
                <a:cs typeface="Times New Roman"/>
              </a:rPr>
              <a:t>Logistics Manager</a:t>
            </a:r>
          </a:p>
          <a:p>
            <a:pPr marL="285750" indent="-285750">
              <a:buFont typeface="Arial"/>
              <a:buChar char="•"/>
            </a:pPr>
            <a:r>
              <a:rPr lang="en-US" dirty="0">
                <a:solidFill>
                  <a:schemeClr val="bg1"/>
                </a:solidFill>
                <a:latin typeface="Calibri Light"/>
                <a:ea typeface="Calibri Light"/>
                <a:cs typeface="Times New Roman"/>
              </a:rPr>
              <a:t>Driver</a:t>
            </a:r>
          </a:p>
          <a:p>
            <a:endParaRPr lang="en-US" dirty="0">
              <a:solidFill>
                <a:schemeClr val="bg1"/>
              </a:solidFill>
              <a:latin typeface="Calibri Light"/>
              <a:ea typeface="Calibri Light"/>
              <a:cs typeface="Times New Roman"/>
            </a:endParaRPr>
          </a:p>
        </p:txBody>
      </p:sp>
    </p:spTree>
    <p:extLst>
      <p:ext uri="{BB962C8B-B14F-4D97-AF65-F5344CB8AC3E}">
        <p14:creationId xmlns:p14="http://schemas.microsoft.com/office/powerpoint/2010/main" val="172449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64CBC-6BF8-F06C-9F3F-CC04CF7A73C5}"/>
              </a:ext>
            </a:extLst>
          </p:cNvPr>
          <p:cNvSpPr>
            <a:spLocks noGrp="1"/>
          </p:cNvSpPr>
          <p:nvPr>
            <p:ph type="ctrTitle"/>
          </p:nvPr>
        </p:nvSpPr>
        <p:spPr>
          <a:xfrm>
            <a:off x="1119276" y="661358"/>
            <a:ext cx="6692881" cy="3347559"/>
          </a:xfrm>
        </p:spPr>
        <p:txBody>
          <a:bodyPr vert="horz" lIns="0" tIns="0" rIns="0" bIns="0" rtlCol="0" anchor="b">
            <a:normAutofit/>
          </a:bodyPr>
          <a:lstStyle/>
          <a:p>
            <a:pPr algn="r"/>
            <a:r>
              <a:rPr lang="en-US" sz="4400" spc="600">
                <a:solidFill>
                  <a:schemeClr val="bg1"/>
                </a:solidFill>
                <a:latin typeface="Calibri"/>
                <a:ea typeface="+mn-ea"/>
                <a:cs typeface="Times New Roman"/>
              </a:rPr>
              <a:t>Thank you!</a:t>
            </a:r>
            <a:endParaRPr lang="en-US" sz="4400">
              <a:solidFill>
                <a:schemeClr val="bg1"/>
              </a:solidFill>
              <a:ea typeface="+mn-ea"/>
            </a:endParaRPr>
          </a:p>
        </p:txBody>
      </p:sp>
    </p:spTree>
    <p:extLst>
      <p:ext uri="{BB962C8B-B14F-4D97-AF65-F5344CB8AC3E}">
        <p14:creationId xmlns:p14="http://schemas.microsoft.com/office/powerpoint/2010/main" val="18840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B7E478-99B7-F560-483E-1B979A3A1030}"/>
              </a:ext>
            </a:extLst>
          </p:cNvPr>
          <p:cNvSpPr>
            <a:spLocks noGrp="1"/>
          </p:cNvSpPr>
          <p:nvPr>
            <p:ph type="subTitle" idx="1"/>
          </p:nvPr>
        </p:nvSpPr>
        <p:spPr>
          <a:xfrm>
            <a:off x="453922" y="1103506"/>
            <a:ext cx="5390037" cy="5240428"/>
          </a:xfrm>
        </p:spPr>
        <p:txBody>
          <a:bodyPr vert="horz" lIns="0" tIns="0" rIns="0" bIns="0" rtlCol="0" anchor="t">
            <a:normAutofit/>
          </a:bodyPr>
          <a:lstStyle/>
          <a:p>
            <a:endParaRPr lang="en-US" sz="3200" b="1" dirty="0">
              <a:solidFill>
                <a:schemeClr val="accent6"/>
              </a:solidFill>
              <a:latin typeface="Calibri"/>
              <a:ea typeface="Calibri"/>
              <a:cs typeface="Times New Roman"/>
            </a:endParaRPr>
          </a:p>
          <a:p>
            <a:pPr lvl="1" algn="l">
              <a:lnSpc>
                <a:spcPct val="100000"/>
              </a:lnSpc>
            </a:pPr>
            <a:r>
              <a:rPr lang="en-US" sz="1800" cap="none" dirty="0">
                <a:solidFill>
                  <a:schemeClr val="accent4"/>
                </a:solidFill>
                <a:latin typeface="Calibri Light"/>
                <a:cs typeface="Times New Roman"/>
              </a:rPr>
              <a:t>In today's interconnected world, smartphones have become ubiquitous in many </a:t>
            </a:r>
            <a:r>
              <a:rPr lang="en-US" sz="1800" dirty="0">
                <a:solidFill>
                  <a:schemeClr val="accent4"/>
                </a:solidFill>
                <a:latin typeface="Calibri Light"/>
                <a:cs typeface="Times New Roman"/>
              </a:rPr>
              <a:t>societies. But a</a:t>
            </a:r>
            <a:r>
              <a:rPr lang="en-US" sz="1800" cap="none" dirty="0">
                <a:solidFill>
                  <a:schemeClr val="accent4"/>
                </a:solidFill>
                <a:latin typeface="Calibri Light"/>
                <a:cs typeface="Times New Roman"/>
              </a:rPr>
              <a:t> significant digital divide persists, leaving marginalized communities without the crucial means to connect, learn, and participate in the opportunities of the modern age. This glaring disparity is precisely what mobile donation drives seek to address. </a:t>
            </a:r>
          </a:p>
          <a:p>
            <a:pPr lvl="1" algn="l">
              <a:lnSpc>
                <a:spcPct val="100000"/>
              </a:lnSpc>
            </a:pPr>
            <a:endParaRPr lang="en-US" sz="1800" dirty="0">
              <a:solidFill>
                <a:schemeClr val="accent4"/>
              </a:solidFill>
              <a:latin typeface="Calibri Light"/>
              <a:cs typeface="Times New Roman"/>
            </a:endParaRPr>
          </a:p>
          <a:p>
            <a:pPr lvl="1" algn="l">
              <a:lnSpc>
                <a:spcPct val="100000"/>
              </a:lnSpc>
            </a:pPr>
            <a:r>
              <a:rPr lang="en-US" sz="1800" dirty="0">
                <a:solidFill>
                  <a:schemeClr val="accent4"/>
                </a:solidFill>
                <a:latin typeface="Calibri Light"/>
                <a:cs typeface="Times New Roman"/>
              </a:rPr>
              <a:t>By recognizing the transformative power of mobile technology and the impact it can have on education, employment, healthcare, and emergency preparedness, these initiatives aim to bridge the gap and empower those who have been left on the fringes of the digital era. </a:t>
            </a:r>
          </a:p>
        </p:txBody>
      </p:sp>
      <p:sp>
        <p:nvSpPr>
          <p:cNvPr id="37" name="Rectangle 3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4D114F-92C7-218D-B663-C218FE055446}"/>
              </a:ext>
            </a:extLst>
          </p:cNvPr>
          <p:cNvPicPr>
            <a:picLocks noChangeAspect="1"/>
          </p:cNvPicPr>
          <p:nvPr/>
        </p:nvPicPr>
        <p:blipFill rotWithShape="1">
          <a:blip r:embed="rId2"/>
          <a:srcRect l="20144" r="1331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5" name="TextBox 4">
            <a:extLst>
              <a:ext uri="{FF2B5EF4-FFF2-40B4-BE49-F238E27FC236}">
                <a16:creationId xmlns:a16="http://schemas.microsoft.com/office/drawing/2014/main" id="{4B75B134-383A-3F5F-87D1-E4304FD1AE9E}"/>
              </a:ext>
            </a:extLst>
          </p:cNvPr>
          <p:cNvSpPr txBox="1"/>
          <p:nvPr/>
        </p:nvSpPr>
        <p:spPr>
          <a:xfrm>
            <a:off x="704645" y="884902"/>
            <a:ext cx="508655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cap="all" dirty="0">
                <a:solidFill>
                  <a:schemeClr val="accent6"/>
                </a:solidFill>
                <a:ea typeface="+mn-lt"/>
                <a:cs typeface="+mn-lt"/>
              </a:rPr>
              <a:t>PROBLEM OVERVIEW</a:t>
            </a:r>
            <a:endParaRPr lang="en-US" dirty="0">
              <a:solidFill>
                <a:schemeClr val="accent6"/>
              </a:solidFill>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520656" y="277232"/>
            <a:ext cx="7256805" cy="848779"/>
          </a:xfrm>
        </p:spPr>
        <p:txBody>
          <a:bodyPr vert="horz" lIns="0" tIns="0" rIns="0" bIns="0" rtlCol="0" anchor="b">
            <a:noAutofit/>
          </a:bodyPr>
          <a:lstStyle/>
          <a:p>
            <a:r>
              <a:rPr lang="en-US" sz="3200" b="1" dirty="0">
                <a:solidFill>
                  <a:schemeClr val="bg1"/>
                </a:solidFill>
                <a:latin typeface="Calibri"/>
                <a:cs typeface="Times New Roman"/>
              </a:rPr>
              <a:t>Proposed Solution</a:t>
            </a:r>
            <a:endParaRPr lang="en-US" dirty="0"/>
          </a:p>
        </p:txBody>
      </p:sp>
      <p:pic>
        <p:nvPicPr>
          <p:cNvPr id="4" name="Picture 3" descr="A barrel of cell phone donation&#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t="2213" b="2213"/>
          <a:stretch/>
        </p:blipFill>
        <p:spPr>
          <a:xfrm>
            <a:off x="8104557" y="10"/>
            <a:ext cx="4082540" cy="6857990"/>
          </a:xfrm>
          <a:prstGeom prst="rect">
            <a:avLst/>
          </a:prstGeom>
        </p:spPr>
      </p:pic>
      <p:sp>
        <p:nvSpPr>
          <p:cNvPr id="7" name="TextBox 6">
            <a:extLst>
              <a:ext uri="{FF2B5EF4-FFF2-40B4-BE49-F238E27FC236}">
                <a16:creationId xmlns:a16="http://schemas.microsoft.com/office/drawing/2014/main" id="{88B30B6D-43D3-BF9A-DAE9-D3268572E512}"/>
              </a:ext>
            </a:extLst>
          </p:cNvPr>
          <p:cNvSpPr txBox="1"/>
          <p:nvPr/>
        </p:nvSpPr>
        <p:spPr>
          <a:xfrm>
            <a:off x="853244" y="1244784"/>
            <a:ext cx="658827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latin typeface="Calibri Light"/>
                <a:ea typeface="Calibri Light"/>
                <a:cs typeface="Times New Roman"/>
              </a:rPr>
              <a:t>Mobile Donation Platform is a powerful ecosystem applica</a:t>
            </a:r>
            <a:r>
              <a:rPr lang="en-US" dirty="0">
                <a:solidFill>
                  <a:schemeClr val="bg1"/>
                </a:solidFill>
                <a:latin typeface="Calibri Light"/>
                <a:cs typeface="Times New Roman"/>
              </a:rPr>
              <a:t>tion empowering individuals to seamlessly contribute their devices, bridging the digital divide by providing to individuals or organizations in need.</a:t>
            </a:r>
            <a:endParaRPr lang="en-US"/>
          </a:p>
          <a:p>
            <a:pPr marL="285750" indent="-285750">
              <a:buFont typeface="Arial"/>
              <a:buChar char="•"/>
            </a:pPr>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The main purpose of thi</a:t>
            </a:r>
            <a:r>
              <a:rPr lang="en-US" dirty="0">
                <a:solidFill>
                  <a:schemeClr val="bg1"/>
                </a:solidFill>
                <a:latin typeface="Calibri Light"/>
                <a:cs typeface="Times New Roman"/>
              </a:rPr>
              <a:t>s application is to drive an initiative that aims to address the social and humanitarian issues by providing communication tools to those who may not have access to them.</a:t>
            </a:r>
            <a:endParaRPr lang="en-US" dirty="0">
              <a:solidFill>
                <a:schemeClr val="bg1"/>
              </a:solidFill>
              <a:latin typeface="Calibri Light"/>
              <a:ea typeface="Calibri Light"/>
              <a:cs typeface="Times New Roman"/>
            </a:endParaRPr>
          </a:p>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cs typeface="Times New Roman"/>
              </a:rPr>
              <a:t>The application facilitates a streamlined solution where donors, comprising individuals, universities, and companies, contribute mobile phones which go to the centralized central hub. Subsequently, the devices undergo quality assurance checks at the inspection hub to determine their condition. Functional devices return to the central hub for distribution to those in need, while non-functional ones are directed to the scrap hub for proper disposal and recycling. The logistics component also plays a crucial role in transporting the mobile phones throughout this process.</a:t>
            </a:r>
            <a:endParaRPr lang="en-US" dirty="0">
              <a:solidFill>
                <a:schemeClr val="bg1"/>
              </a:solidFill>
              <a:latin typeface="Calibri Light"/>
              <a:ea typeface="Calibri Light"/>
              <a:cs typeface="Times New Roman"/>
            </a:endParaRPr>
          </a:p>
          <a:p>
            <a:endParaRPr lang="en-US" dirty="0">
              <a:solidFill>
                <a:schemeClr val="bg1"/>
              </a:solidFill>
              <a:latin typeface="Calibri Light"/>
              <a:ea typeface="Calibri Light"/>
              <a:cs typeface="Times New Roman"/>
            </a:endParaRPr>
          </a:p>
        </p:txBody>
      </p:sp>
    </p:spTree>
    <p:extLst>
      <p:ext uri="{BB962C8B-B14F-4D97-AF65-F5344CB8AC3E}">
        <p14:creationId xmlns:p14="http://schemas.microsoft.com/office/powerpoint/2010/main" val="348738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3214623-9095-2B18-6004-3E1F1E08BB50}"/>
              </a:ext>
            </a:extLst>
          </p:cNvPr>
          <p:cNvSpPr>
            <a:spLocks noGrp="1"/>
          </p:cNvSpPr>
          <p:nvPr>
            <p:ph type="ctrTitle"/>
          </p:nvPr>
        </p:nvSpPr>
        <p:spPr>
          <a:xfrm>
            <a:off x="474243" y="681317"/>
            <a:ext cx="3236613" cy="3406187"/>
          </a:xfrm>
        </p:spPr>
        <p:txBody>
          <a:bodyPr vert="horz" lIns="0" tIns="0" rIns="0" bIns="0" rtlCol="0">
            <a:normAutofit/>
          </a:bodyPr>
          <a:lstStyle/>
          <a:p>
            <a:pPr algn="r"/>
            <a:r>
              <a:rPr lang="en-US" sz="3200" spc="600">
                <a:solidFill>
                  <a:schemeClr val="bg1"/>
                </a:solidFill>
                <a:latin typeface="Calibri"/>
                <a:ea typeface="+mn-ea"/>
                <a:cs typeface="Times New Roman"/>
              </a:rPr>
              <a:t>UML Diagram</a:t>
            </a:r>
          </a:p>
        </p:txBody>
      </p:sp>
      <p:pic>
        <p:nvPicPr>
          <p:cNvPr id="3" name="Picture 2" descr="A diagram of a organization chart&#10;&#10;Description automatically generated">
            <a:extLst>
              <a:ext uri="{FF2B5EF4-FFF2-40B4-BE49-F238E27FC236}">
                <a16:creationId xmlns:a16="http://schemas.microsoft.com/office/drawing/2014/main" id="{2DBB5066-4B2F-BD6B-D61F-43D061AFDC84}"/>
              </a:ext>
            </a:extLst>
          </p:cNvPr>
          <p:cNvPicPr>
            <a:picLocks noChangeAspect="1"/>
          </p:cNvPicPr>
          <p:nvPr/>
        </p:nvPicPr>
        <p:blipFill>
          <a:blip r:embed="rId2"/>
          <a:stretch>
            <a:fillRect/>
          </a:stretch>
        </p:blipFill>
        <p:spPr>
          <a:xfrm>
            <a:off x="4786043" y="457200"/>
            <a:ext cx="6649289" cy="5951114"/>
          </a:xfrm>
          <a:prstGeom prst="rect">
            <a:avLst/>
          </a:prstGeom>
        </p:spPr>
      </p:pic>
    </p:spTree>
    <p:extLst>
      <p:ext uri="{BB962C8B-B14F-4D97-AF65-F5344CB8AC3E}">
        <p14:creationId xmlns:p14="http://schemas.microsoft.com/office/powerpoint/2010/main" val="278766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311C702-BD24-C5E4-7067-A6F51F8B05C3}"/>
              </a:ext>
            </a:extLst>
          </p:cNvPr>
          <p:cNvSpPr>
            <a:spLocks noGrp="1"/>
          </p:cNvSpPr>
          <p:nvPr>
            <p:ph type="ctrTitle"/>
          </p:nvPr>
        </p:nvSpPr>
        <p:spPr>
          <a:xfrm>
            <a:off x="474243" y="681317"/>
            <a:ext cx="3236613" cy="3406187"/>
          </a:xfrm>
        </p:spPr>
        <p:txBody>
          <a:bodyPr vert="horz" lIns="0" tIns="0" rIns="0" bIns="0" rtlCol="0">
            <a:normAutofit/>
          </a:bodyPr>
          <a:lstStyle/>
          <a:p>
            <a:pPr algn="r"/>
            <a:r>
              <a:rPr lang="en-US" sz="3200" spc="600">
                <a:solidFill>
                  <a:schemeClr val="bg1"/>
                </a:solidFill>
                <a:latin typeface="Calibri"/>
                <a:ea typeface="+mn-ea"/>
                <a:cs typeface="Times New Roman"/>
              </a:rPr>
              <a:t>UML Diagram</a:t>
            </a:r>
          </a:p>
        </p:txBody>
      </p:sp>
      <p:pic>
        <p:nvPicPr>
          <p:cNvPr id="4" name="Picture 3">
            <a:extLst>
              <a:ext uri="{FF2B5EF4-FFF2-40B4-BE49-F238E27FC236}">
                <a16:creationId xmlns:a16="http://schemas.microsoft.com/office/drawing/2014/main" id="{494952E7-D025-C710-8FE4-3083B853EBFF}"/>
              </a:ext>
            </a:extLst>
          </p:cNvPr>
          <p:cNvPicPr>
            <a:picLocks noChangeAspect="1"/>
          </p:cNvPicPr>
          <p:nvPr/>
        </p:nvPicPr>
        <p:blipFill>
          <a:blip r:embed="rId2"/>
          <a:stretch>
            <a:fillRect/>
          </a:stretch>
        </p:blipFill>
        <p:spPr>
          <a:xfrm>
            <a:off x="4095692" y="103140"/>
            <a:ext cx="7876052" cy="6597658"/>
          </a:xfrm>
          <a:prstGeom prst="rect">
            <a:avLst/>
          </a:prstGeom>
        </p:spPr>
      </p:pic>
    </p:spTree>
    <p:extLst>
      <p:ext uri="{BB962C8B-B14F-4D97-AF65-F5344CB8AC3E}">
        <p14:creationId xmlns:p14="http://schemas.microsoft.com/office/powerpoint/2010/main" val="89035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D42E64B-7DEF-F349-2C8A-1C36BD3A32B1}"/>
              </a:ext>
            </a:extLst>
          </p:cNvPr>
          <p:cNvSpPr>
            <a:spLocks noGrp="1"/>
          </p:cNvSpPr>
          <p:nvPr>
            <p:ph type="ctrTitle"/>
          </p:nvPr>
        </p:nvSpPr>
        <p:spPr>
          <a:xfrm>
            <a:off x="474243" y="681317"/>
            <a:ext cx="3236613" cy="3406187"/>
          </a:xfrm>
        </p:spPr>
        <p:txBody>
          <a:bodyPr vert="horz" lIns="0" tIns="0" rIns="0" bIns="0" rtlCol="0">
            <a:normAutofit/>
          </a:bodyPr>
          <a:lstStyle/>
          <a:p>
            <a:pPr algn="r"/>
            <a:r>
              <a:rPr lang="en-US" sz="2700" spc="600">
                <a:solidFill>
                  <a:schemeClr val="bg1"/>
                </a:solidFill>
                <a:latin typeface="Calibri"/>
                <a:ea typeface="+mn-ea"/>
                <a:cs typeface="Times New Roman"/>
              </a:rPr>
              <a:t>Ecosystem architecture Diagram</a:t>
            </a:r>
          </a:p>
        </p:txBody>
      </p:sp>
      <p:pic>
        <p:nvPicPr>
          <p:cNvPr id="3" name="Picture 2" descr="A diagram of a company&#10;&#10;Description automatically generated">
            <a:extLst>
              <a:ext uri="{FF2B5EF4-FFF2-40B4-BE49-F238E27FC236}">
                <a16:creationId xmlns:a16="http://schemas.microsoft.com/office/drawing/2014/main" id="{FD099032-9FBC-E5C2-64FB-348F3AA60A01}"/>
              </a:ext>
            </a:extLst>
          </p:cNvPr>
          <p:cNvPicPr>
            <a:picLocks noChangeAspect="1"/>
          </p:cNvPicPr>
          <p:nvPr/>
        </p:nvPicPr>
        <p:blipFill>
          <a:blip r:embed="rId2"/>
          <a:stretch>
            <a:fillRect/>
          </a:stretch>
        </p:blipFill>
        <p:spPr>
          <a:xfrm>
            <a:off x="4143786" y="155740"/>
            <a:ext cx="7573971" cy="6610477"/>
          </a:xfrm>
          <a:prstGeom prst="rect">
            <a:avLst/>
          </a:prstGeom>
        </p:spPr>
      </p:pic>
    </p:spTree>
    <p:extLst>
      <p:ext uri="{BB962C8B-B14F-4D97-AF65-F5344CB8AC3E}">
        <p14:creationId xmlns:p14="http://schemas.microsoft.com/office/powerpoint/2010/main" val="185151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422334" y="768844"/>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List of Enterprises</a:t>
            </a:r>
            <a:endParaRPr lang="en-US" sz="2800" b="1" dirty="0">
              <a:solidFill>
                <a:schemeClr val="bg1"/>
              </a:solidFill>
              <a:latin typeface="Calibri"/>
              <a:ea typeface="Calibri"/>
              <a:cs typeface="Times New Roman"/>
            </a:endParaRPr>
          </a:p>
        </p:txBody>
      </p:sp>
      <p:pic>
        <p:nvPicPr>
          <p:cNvPr id="4" name="Picture 3" descr="A black and white image of a building&#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20235" r="20235"/>
          <a:stretch/>
        </p:blipFill>
        <p:spPr>
          <a:xfrm>
            <a:off x="8112751" y="10"/>
            <a:ext cx="4082540" cy="6857990"/>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1179870" y="1712451"/>
            <a:ext cx="651223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Central hub</a:t>
            </a:r>
          </a:p>
          <a:p>
            <a:pPr marL="285750" indent="-285750">
              <a:buFont typeface="Arial"/>
              <a:buChar char="•"/>
            </a:pPr>
            <a:r>
              <a:rPr lang="en-US" dirty="0">
                <a:solidFill>
                  <a:schemeClr val="bg1"/>
                </a:solidFill>
                <a:latin typeface="Calibri Light"/>
                <a:ea typeface="Calibri Light"/>
                <a:cs typeface="Times New Roman"/>
              </a:rPr>
              <a:t>Inspection Hub</a:t>
            </a:r>
          </a:p>
          <a:p>
            <a:pPr marL="285750" indent="-285750">
              <a:buFont typeface="Arial"/>
              <a:buChar char="•"/>
            </a:pPr>
            <a:r>
              <a:rPr lang="en-US" dirty="0">
                <a:solidFill>
                  <a:schemeClr val="bg1"/>
                </a:solidFill>
                <a:latin typeface="Calibri Light"/>
                <a:ea typeface="Calibri Light"/>
                <a:cs typeface="Times New Roman"/>
              </a:rPr>
              <a:t>Scrap Hub</a:t>
            </a:r>
          </a:p>
          <a:p>
            <a:pPr marL="285750" indent="-285750">
              <a:buFont typeface="Arial"/>
              <a:buChar char="•"/>
            </a:pPr>
            <a:r>
              <a:rPr lang="en-US" dirty="0">
                <a:solidFill>
                  <a:schemeClr val="bg1"/>
                </a:solidFill>
                <a:latin typeface="Calibri Light"/>
                <a:ea typeface="Calibri Light"/>
                <a:cs typeface="Times New Roman"/>
              </a:rPr>
              <a:t>Logistics Hub</a:t>
            </a:r>
          </a:p>
          <a:p>
            <a:endParaRPr lang="en-US" dirty="0"/>
          </a:p>
        </p:txBody>
      </p:sp>
    </p:spTree>
    <p:extLst>
      <p:ext uri="{BB962C8B-B14F-4D97-AF65-F5344CB8AC3E}">
        <p14:creationId xmlns:p14="http://schemas.microsoft.com/office/powerpoint/2010/main" val="164363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651753" y="523038"/>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USE CASES</a:t>
            </a:r>
            <a:endParaRPr lang="en-US" sz="2800" b="1" dirty="0">
              <a:solidFill>
                <a:schemeClr val="bg1"/>
              </a:solidFill>
              <a:latin typeface="Calibri"/>
              <a:ea typeface="Calibri"/>
              <a:cs typeface="Times New Roman"/>
            </a:endParaRPr>
          </a:p>
          <a:p>
            <a:pPr>
              <a:lnSpc>
                <a:spcPct val="100000"/>
              </a:lnSpc>
            </a:pPr>
            <a:r>
              <a:rPr lang="en-US" sz="2800" b="1" dirty="0">
                <a:solidFill>
                  <a:schemeClr val="bg1"/>
                </a:solidFill>
                <a:latin typeface="Calibri"/>
                <a:cs typeface="Times New Roman"/>
              </a:rPr>
              <a:t>Central hub ENTERPRISE</a:t>
            </a:r>
            <a:endParaRPr lang="en-US" sz="2800" b="1" dirty="0">
              <a:solidFill>
                <a:schemeClr val="bg1"/>
              </a:solidFill>
              <a:latin typeface="Calibri"/>
              <a:ea typeface="Calibri"/>
              <a:cs typeface="Times New Roman"/>
            </a:endParaRPr>
          </a:p>
        </p:txBody>
      </p:sp>
      <p:pic>
        <p:nvPicPr>
          <p:cNvPr id="4" name="Picture 3">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20235" r="20235"/>
          <a:stretch/>
        </p:blipFill>
        <p:spPr>
          <a:xfrm>
            <a:off x="8112751" y="10"/>
            <a:ext cx="4082540" cy="6857990"/>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1065160" y="1319161"/>
            <a:ext cx="651223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Cental hub is a centralized platform which functions as the heart of the mobile donation ecosystem.</a:t>
            </a:r>
          </a:p>
          <a:p>
            <a:pPr marL="285750" indent="-285750">
              <a:buFont typeface="Arial"/>
              <a:buChar char="•"/>
            </a:pPr>
            <a:r>
              <a:rPr lang="en-US" dirty="0">
                <a:solidFill>
                  <a:schemeClr val="bg1"/>
                </a:solidFill>
                <a:latin typeface="Calibri Light"/>
                <a:ea typeface="Calibri Light"/>
                <a:cs typeface="Times New Roman"/>
              </a:rPr>
              <a:t>Mobile phones donated by individuals, universities, and companies are directed to the central hub, encompassing the main office. Here, the inventory is updated as the devices are categorized by network and allocated to respective retail stores. </a:t>
            </a:r>
          </a:p>
          <a:p>
            <a:pPr marL="285750" indent="-285750">
              <a:buFont typeface="Arial"/>
              <a:buChar char="•"/>
            </a:pPr>
            <a:r>
              <a:rPr lang="en-US" dirty="0">
                <a:solidFill>
                  <a:schemeClr val="bg1"/>
                </a:solidFill>
                <a:latin typeface="Calibri Light"/>
                <a:ea typeface="Calibri Light"/>
                <a:cs typeface="Times New Roman"/>
              </a:rPr>
              <a:t>Subsequently, the mobile phones proceed to the inspection hub, housing the quality assurance center. </a:t>
            </a:r>
            <a:endParaRPr lang="en-US" dirty="0">
              <a:solidFill>
                <a:schemeClr val="bg1"/>
              </a:solidFill>
              <a:latin typeface="Tw Cen M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Functional devices approved in this phase are then returned to the retail stores. </a:t>
            </a:r>
            <a:endParaRPr lang="en-US">
              <a:solidFill>
                <a:schemeClr val="bg1"/>
              </a:solidFill>
              <a:latin typeface="Tw Cen M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These retail outlets actively participate in the donation process by contributing to individuals and NGOs in need. </a:t>
            </a:r>
            <a:endParaRPr lang="en-US">
              <a:solidFill>
                <a:schemeClr val="bg1"/>
              </a:solidFill>
              <a:latin typeface="Tw Cen M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Additionally, a unique feature enables stores with insufficient inventory to request stock from other stores, displaying store names and distances for efficient inventory management.</a:t>
            </a:r>
            <a:endParaRPr lang="en-US">
              <a:solidFill>
                <a:schemeClr val="bg1"/>
              </a:solidFill>
            </a:endParaRPr>
          </a:p>
          <a:p>
            <a:endParaRPr lang="en-US" dirty="0"/>
          </a:p>
        </p:txBody>
      </p:sp>
    </p:spTree>
    <p:extLst>
      <p:ext uri="{BB962C8B-B14F-4D97-AF65-F5344CB8AC3E}">
        <p14:creationId xmlns:p14="http://schemas.microsoft.com/office/powerpoint/2010/main" val="67229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333415B-7FFD-0B33-63D3-3E32A5F7B72D}"/>
              </a:ext>
            </a:extLst>
          </p:cNvPr>
          <p:cNvSpPr>
            <a:spLocks noGrp="1"/>
          </p:cNvSpPr>
          <p:nvPr>
            <p:ph type="subTitle" idx="1"/>
          </p:nvPr>
        </p:nvSpPr>
        <p:spPr>
          <a:xfrm>
            <a:off x="651753" y="523038"/>
            <a:ext cx="7256805" cy="848779"/>
          </a:xfrm>
        </p:spPr>
        <p:txBody>
          <a:bodyPr vert="horz" lIns="0" tIns="0" rIns="0" bIns="0" rtlCol="0" anchor="b">
            <a:noAutofit/>
          </a:bodyPr>
          <a:lstStyle/>
          <a:p>
            <a:pPr>
              <a:lnSpc>
                <a:spcPct val="100000"/>
              </a:lnSpc>
            </a:pPr>
            <a:r>
              <a:rPr lang="en-US" sz="2800" b="1" dirty="0">
                <a:solidFill>
                  <a:schemeClr val="bg1"/>
                </a:solidFill>
                <a:latin typeface="Calibri"/>
                <a:cs typeface="Times New Roman"/>
              </a:rPr>
              <a:t>USE CASES</a:t>
            </a:r>
            <a:endParaRPr lang="en-US" sz="2800" b="1" dirty="0">
              <a:solidFill>
                <a:schemeClr val="bg1"/>
              </a:solidFill>
              <a:latin typeface="Calibri"/>
              <a:ea typeface="Calibri"/>
              <a:cs typeface="Times New Roman"/>
            </a:endParaRPr>
          </a:p>
          <a:p>
            <a:pPr>
              <a:lnSpc>
                <a:spcPct val="100000"/>
              </a:lnSpc>
            </a:pPr>
            <a:r>
              <a:rPr lang="en-US" sz="2800" b="1" dirty="0">
                <a:solidFill>
                  <a:schemeClr val="bg1"/>
                </a:solidFill>
                <a:latin typeface="Calibri"/>
                <a:cs typeface="Times New Roman"/>
              </a:rPr>
              <a:t>Inspection hub ENTERPRISE</a:t>
            </a:r>
            <a:endParaRPr lang="en-US" sz="2800" b="1" dirty="0">
              <a:solidFill>
                <a:schemeClr val="bg1"/>
              </a:solidFill>
              <a:latin typeface="Calibri"/>
              <a:ea typeface="Calibri"/>
              <a:cs typeface="Times New Roman"/>
            </a:endParaRPr>
          </a:p>
        </p:txBody>
      </p:sp>
      <p:pic>
        <p:nvPicPr>
          <p:cNvPr id="4" name="Picture 3" descr="Two color inspection vector icon from a computer concept&#10;&#10;Description automatically generated">
            <a:extLst>
              <a:ext uri="{FF2B5EF4-FFF2-40B4-BE49-F238E27FC236}">
                <a16:creationId xmlns:a16="http://schemas.microsoft.com/office/drawing/2014/main" id="{E03C642D-4660-30A7-FD8A-3B66B91208A4}"/>
              </a:ext>
            </a:extLst>
          </p:cNvPr>
          <p:cNvPicPr>
            <a:picLocks noChangeAspect="1"/>
          </p:cNvPicPr>
          <p:nvPr/>
        </p:nvPicPr>
        <p:blipFill rotWithShape="1">
          <a:blip r:embed="rId2"/>
          <a:srcRect l="18349" r="18349"/>
          <a:stretch/>
        </p:blipFill>
        <p:spPr>
          <a:xfrm>
            <a:off x="8092157" y="10"/>
            <a:ext cx="4103134" cy="6868287"/>
          </a:xfrm>
          <a:prstGeom prst="rect">
            <a:avLst/>
          </a:prstGeom>
        </p:spPr>
      </p:pic>
      <p:sp>
        <p:nvSpPr>
          <p:cNvPr id="2" name="TextBox 1">
            <a:extLst>
              <a:ext uri="{FF2B5EF4-FFF2-40B4-BE49-F238E27FC236}">
                <a16:creationId xmlns:a16="http://schemas.microsoft.com/office/drawing/2014/main" id="{2BA17A58-F43D-F133-680E-83F3335C174A}"/>
              </a:ext>
            </a:extLst>
          </p:cNvPr>
          <p:cNvSpPr txBox="1"/>
          <p:nvPr/>
        </p:nvSpPr>
        <p:spPr>
          <a:xfrm>
            <a:off x="1179870" y="1712451"/>
            <a:ext cx="651223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Calibri Light"/>
              <a:ea typeface="Calibri Light"/>
              <a:cs typeface="Times New Roman"/>
            </a:endParaRPr>
          </a:p>
          <a:p>
            <a:pPr marL="285750" indent="-285750">
              <a:buFont typeface="Arial"/>
              <a:buChar char="•"/>
            </a:pPr>
            <a:r>
              <a:rPr lang="en-US" dirty="0">
                <a:solidFill>
                  <a:schemeClr val="bg1"/>
                </a:solidFill>
                <a:latin typeface="Calibri Light"/>
                <a:ea typeface="Calibri Light"/>
                <a:cs typeface="Times New Roman"/>
              </a:rPr>
              <a:t>The Inspection hub is dedicated to assessing donated mobile devices.</a:t>
            </a:r>
          </a:p>
          <a:p>
            <a:pPr marL="285750" indent="-285750">
              <a:buFont typeface="Arial"/>
              <a:buChar char="•"/>
            </a:pPr>
            <a:r>
              <a:rPr lang="en-US" dirty="0">
                <a:solidFill>
                  <a:schemeClr val="bg1"/>
                </a:solidFill>
                <a:latin typeface="Calibri Light"/>
                <a:ea typeface="Calibri Light"/>
                <a:cs typeface="Times New Roman"/>
              </a:rPr>
              <a:t>It conducts thorough assessments of donated mobile devices, ensuring they meet quality standards.</a:t>
            </a:r>
          </a:p>
          <a:p>
            <a:pPr marL="285750" indent="-285750">
              <a:buFont typeface="Arial"/>
              <a:buChar char="•"/>
            </a:pPr>
            <a:r>
              <a:rPr lang="en-US" dirty="0">
                <a:solidFill>
                  <a:schemeClr val="bg1"/>
                </a:solidFill>
                <a:latin typeface="Calibri Light"/>
                <a:ea typeface="Calibri Light"/>
                <a:cs typeface="Times New Roman"/>
              </a:rPr>
              <a:t>Plays a pivotal role in refurbishing functional devices, conducting necessary repairs, and preparing them for distribution to recipients in need.</a:t>
            </a:r>
          </a:p>
          <a:p>
            <a:pPr marL="285750" indent="-285750">
              <a:buFont typeface="Arial"/>
              <a:buChar char="•"/>
            </a:pPr>
            <a:r>
              <a:rPr lang="en-US" dirty="0">
                <a:solidFill>
                  <a:schemeClr val="bg1"/>
                </a:solidFill>
                <a:latin typeface="Calibri Light"/>
                <a:ea typeface="Calibri Light"/>
                <a:cs typeface="Times New Roman"/>
              </a:rPr>
              <a:t>Non-functional or outdated devices are directed to the scrap hub.</a:t>
            </a:r>
          </a:p>
          <a:p>
            <a:pPr marL="285750" indent="-285750">
              <a:buFont typeface="Arial"/>
              <a:buChar char="•"/>
            </a:pPr>
            <a:endParaRPr lang="en-US" sz="1200" dirty="0">
              <a:solidFill>
                <a:srgbClr val="D1D5DB"/>
              </a:solidFill>
            </a:endParaRPr>
          </a:p>
          <a:p>
            <a:pPr marL="285750" indent="-285750">
              <a:buFont typeface="Arial"/>
              <a:buChar char="•"/>
            </a:pPr>
            <a:endParaRPr lang="en-US" sz="1200" dirty="0">
              <a:solidFill>
                <a:srgbClr val="ECECF1"/>
              </a:solidFill>
            </a:endParaRPr>
          </a:p>
          <a:p>
            <a:endParaRPr lang="en-US" dirty="0"/>
          </a:p>
        </p:txBody>
      </p:sp>
    </p:spTree>
    <p:extLst>
      <p:ext uri="{BB962C8B-B14F-4D97-AF65-F5344CB8AC3E}">
        <p14:creationId xmlns:p14="http://schemas.microsoft.com/office/powerpoint/2010/main" val="2521863413"/>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331D30"/>
      </a:dk2>
      <a:lt2>
        <a:srgbClr val="E2E5E8"/>
      </a:lt2>
      <a:accent1>
        <a:srgbClr val="CE8C41"/>
      </a:accent1>
      <a:accent2>
        <a:srgbClr val="BD3F30"/>
      </a:accent2>
      <a:accent3>
        <a:srgbClr val="CE416D"/>
      </a:accent3>
      <a:accent4>
        <a:srgbClr val="BD3095"/>
      </a:accent4>
      <a:accent5>
        <a:srgbClr val="BB41CE"/>
      </a:accent5>
      <a:accent6>
        <a:srgbClr val="6E30BD"/>
      </a:accent6>
      <a:hlink>
        <a:srgbClr val="3F7B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GradientRiseVTI</vt:lpstr>
      <vt:lpstr>INFO5100 Application Engineering And Development</vt:lpstr>
      <vt:lpstr>PowerPoint Presentation</vt:lpstr>
      <vt:lpstr>PowerPoint Presentation</vt:lpstr>
      <vt:lpstr>UML Diagram</vt:lpstr>
      <vt:lpstr>UML Diagram</vt:lpstr>
      <vt:lpstr>Ecosystem architecture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413</cp:revision>
  <dcterms:created xsi:type="dcterms:W3CDTF">2023-12-10T16:30:51Z</dcterms:created>
  <dcterms:modified xsi:type="dcterms:W3CDTF">2024-09-30T00:14:51Z</dcterms:modified>
</cp:coreProperties>
</file>