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80" r:id="rId4"/>
    <p:sldId id="259" r:id="rId5"/>
    <p:sldId id="283" r:id="rId6"/>
    <p:sldId id="278" r:id="rId7"/>
    <p:sldId id="261" r:id="rId8"/>
    <p:sldId id="262" r:id="rId9"/>
    <p:sldId id="260" r:id="rId10"/>
    <p:sldId id="285" r:id="rId11"/>
    <p:sldId id="286" r:id="rId12"/>
    <p:sldId id="295" r:id="rId13"/>
    <p:sldId id="288" r:id="rId14"/>
    <p:sldId id="290" r:id="rId15"/>
    <p:sldId id="291" r:id="rId16"/>
    <p:sldId id="296" r:id="rId17"/>
    <p:sldId id="292" r:id="rId18"/>
    <p:sldId id="297" r:id="rId19"/>
    <p:sldId id="298" r:id="rId20"/>
    <p:sldId id="299" r:id="rId21"/>
    <p:sldId id="289" r:id="rId22"/>
    <p:sldId id="300" r:id="rId23"/>
    <p:sldId id="301" r:id="rId24"/>
    <p:sldId id="274" r:id="rId25"/>
    <p:sldId id="275" r:id="rId26"/>
  </p:sldIdLst>
  <p:sldSz cx="12192000" cy="6858000"/>
  <p:notesSz cx="6858000" cy="9144000"/>
  <p:embeddedFontLst>
    <p:embeddedFont>
      <p:font typeface="Palatino Linotype" pitchFamily="18" charset="0"/>
      <p:regular r:id="rId28"/>
      <p:bold r:id="rId29"/>
      <p:italic r:id="rId30"/>
      <p:boldItalic r:id="rId31"/>
    </p:embeddedFont>
    <p:embeddedFont>
      <p:font typeface="Algerian" pitchFamily="82" charset="0"/>
      <p:regular r:id="rId32"/>
    </p:embeddedFont>
    <p:embeddedFont>
      <p:font typeface="Kaushan Script" charset="0"/>
      <p:regular r:id="rId33"/>
    </p:embeddedFont>
    <p:embeddedFont>
      <p:font typeface="Century Gothic" pitchFamily="34" charset="0"/>
      <p:regular r:id="rId34"/>
      <p:bold r:id="rId35"/>
      <p:italic r:id="rId36"/>
      <p:boldItalic r:id="rId37"/>
    </p:embeddedFont>
    <p:embeddedFont>
      <p:font typeface="Bodoni" charset="0"/>
      <p:regular r:id="rId38"/>
      <p:bold r:id="rId39"/>
      <p:italic r:id="rId40"/>
      <p:boldItalic r:id="rId41"/>
    </p:embeddedFont>
    <p:embeddedFont>
      <p:font typeface="Ribeye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sPV92PWfQ+kvV9J94Sv9i3POG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24" autoAdjust="0"/>
  </p:normalViewPr>
  <p:slideViewPr>
    <p:cSldViewPr>
      <p:cViewPr>
        <p:scale>
          <a:sx n="93" d="100"/>
          <a:sy n="93" d="100"/>
        </p:scale>
        <p:origin x="-86" y="1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59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4100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2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3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3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4" name="Google Shape;94;p33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lang="en-IN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4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5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6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6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36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6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1"/>
          </p:nvPr>
        </p:nvSpPr>
        <p:spPr>
          <a:xfrm rot="5400000">
            <a:off x="4083937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8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 rot="5400000">
            <a:off x="8525933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6" descr="C0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6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1" descr="C0-HD-TOP.png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1600" y="2057400"/>
            <a:ext cx="9448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lgerian"/>
              <a:buNone/>
            </a:pPr>
            <a:r>
              <a:rPr lang="en-IN" sz="9600" dirty="0">
                <a:latin typeface="Algerian"/>
                <a:ea typeface="Algerian"/>
                <a:cs typeface="Algerian"/>
                <a:sym typeface="Algerian"/>
              </a:rPr>
              <a:t>     </a:t>
            </a:r>
            <a:r>
              <a:rPr lang="en-IN" sz="9600" dirty="0" smtClean="0">
                <a:latin typeface="Algerian"/>
                <a:ea typeface="Algerian"/>
                <a:cs typeface="Algerian"/>
                <a:sym typeface="Algerian"/>
              </a:rPr>
              <a:t>   covid</a:t>
            </a:r>
            <a:r>
              <a:rPr lang="en-IN" sz="9600" dirty="0">
                <a:latin typeface="Algerian"/>
                <a:ea typeface="Algerian"/>
                <a:cs typeface="Algerian"/>
                <a:sym typeface="Algerian"/>
              </a:rPr>
              <a:t>-</a:t>
            </a:r>
            <a:r>
              <a:rPr lang="en-IN" sz="9600" dirty="0" smtClean="0">
                <a:latin typeface="Algerian"/>
                <a:ea typeface="Algerian"/>
                <a:cs typeface="Algerian"/>
                <a:sym typeface="Algerian"/>
              </a:rPr>
              <a:t>19 data analysis</a:t>
            </a:r>
            <a:endParaRPr sz="9600" dirty="0"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1712" y="838200"/>
            <a:ext cx="3913632" cy="1316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Listings of WHO's response to COVID-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23132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685800" y="195072"/>
            <a:ext cx="10820400" cy="167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gerian"/>
              <a:buNone/>
            </a:pP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>SOURCE CODE:</a:t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endParaRPr sz="60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066800"/>
            <a:ext cx="10668000" cy="51518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page 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88" y="1071546"/>
            <a:ext cx="5572164" cy="5143536"/>
          </a:xfrm>
          <a:prstGeom prst="rect">
            <a:avLst/>
          </a:prstGeom>
        </p:spPr>
      </p:pic>
      <p:pic>
        <p:nvPicPr>
          <p:cNvPr id="8" name="Picture 7" descr="page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8" y="1071546"/>
            <a:ext cx="4929222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10" y="357166"/>
            <a:ext cx="8610600" cy="12930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pag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2" y="2214554"/>
            <a:ext cx="5286412" cy="3929090"/>
          </a:xfrm>
          <a:prstGeom prst="rect">
            <a:avLst/>
          </a:prstGeom>
        </p:spPr>
      </p:pic>
      <p:pic>
        <p:nvPicPr>
          <p:cNvPr id="6" name="Picture 5" descr="page 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8" y="2214554"/>
            <a:ext cx="5357850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2" y="2143116"/>
            <a:ext cx="5357850" cy="4000528"/>
          </a:xfrm>
          <a:prstGeom prst="rect">
            <a:avLst/>
          </a:prstGeom>
        </p:spPr>
      </p:pic>
      <p:pic>
        <p:nvPicPr>
          <p:cNvPr id="6" name="Picture 5" descr="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8" y="2143116"/>
            <a:ext cx="5286412" cy="4000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02" y="764373"/>
            <a:ext cx="10482298" cy="12930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30" y="571480"/>
            <a:ext cx="8929750" cy="1381280"/>
          </a:xfrm>
          <a:prstGeom prst="rect">
            <a:avLst/>
          </a:prstGeom>
        </p:spPr>
      </p:pic>
      <p:pic>
        <p:nvPicPr>
          <p:cNvPr id="6" name="Picture 5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50" y="2143116"/>
            <a:ext cx="5286412" cy="4000528"/>
          </a:xfrm>
          <a:prstGeom prst="rect">
            <a:avLst/>
          </a:prstGeom>
        </p:spPr>
      </p:pic>
      <p:pic>
        <p:nvPicPr>
          <p:cNvPr id="7" name="Picture 6" descr="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8" y="2214554"/>
            <a:ext cx="4929222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30" y="1285860"/>
            <a:ext cx="8501122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96" y="1285860"/>
            <a:ext cx="7786742" cy="1519421"/>
          </a:xfrm>
          <a:prstGeom prst="rect">
            <a:avLst/>
          </a:prstGeom>
        </p:spPr>
      </p:pic>
      <p:pic>
        <p:nvPicPr>
          <p:cNvPr id="6" name="Picture 5" descr="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80" y="3143248"/>
            <a:ext cx="5143536" cy="164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24" y="1571612"/>
            <a:ext cx="7215238" cy="4205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62" y="857232"/>
            <a:ext cx="6929486" cy="1214446"/>
          </a:xfrm>
          <a:prstGeom prst="rect">
            <a:avLst/>
          </a:prstGeom>
        </p:spPr>
      </p:pic>
      <p:pic>
        <p:nvPicPr>
          <p:cNvPr id="6" name="Picture 5" descr="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66" y="2500306"/>
            <a:ext cx="5130415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86" y="1785926"/>
            <a:ext cx="6792273" cy="3853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72" y="1214422"/>
            <a:ext cx="6786610" cy="1071570"/>
          </a:xfrm>
          <a:prstGeom prst="rect">
            <a:avLst/>
          </a:prstGeom>
        </p:spPr>
      </p:pic>
      <p:pic>
        <p:nvPicPr>
          <p:cNvPr id="6" name="Picture 5" descr="1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2" y="2285992"/>
            <a:ext cx="6786610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0058401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gerian"/>
              <a:buNone/>
            </a:pPr>
            <a:r>
              <a:rPr lang="en-IN" sz="4800" dirty="0">
                <a:latin typeface="Algerian"/>
                <a:ea typeface="Algerian"/>
                <a:cs typeface="Algerian"/>
                <a:sym typeface="Algerian"/>
              </a:rPr>
              <a:t>  INTRODUCTION OF TEAM MEMBERS</a:t>
            </a:r>
            <a:endParaRPr sz="4800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8" name="Google Shape;158;p3"/>
          <p:cNvSpPr txBox="1">
            <a:spLocks noGrp="1"/>
          </p:cNvSpPr>
          <p:nvPr>
            <p:ph type="body" idx="1"/>
          </p:nvPr>
        </p:nvSpPr>
        <p:spPr>
          <a:xfrm>
            <a:off x="2133600" y="19050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79400">
              <a:buSzPts val="4400"/>
            </a:pPr>
            <a:r>
              <a:rPr lang="en-IN" sz="3600" dirty="0">
                <a:latin typeface="Kaushan Script"/>
                <a:ea typeface="Kaushan Script"/>
                <a:cs typeface="Kaushan Script"/>
                <a:sym typeface="Kaushan Script"/>
              </a:rPr>
              <a:t>DHARSSINI K - 20 33 </a:t>
            </a:r>
            <a:r>
              <a:rPr lang="en-IN" sz="3600" dirty="0" smtClean="0">
                <a:latin typeface="Kaushan Script"/>
                <a:ea typeface="Kaushan Script"/>
                <a:cs typeface="Kaushan Script"/>
                <a:sym typeface="Kaushan Script"/>
              </a:rPr>
              <a:t>009</a:t>
            </a:r>
          </a:p>
          <a:p>
            <a:pPr marL="228600" indent="-279400">
              <a:buSzPts val="4400"/>
            </a:pPr>
            <a:r>
              <a:rPr lang="en-IN" sz="3600" dirty="0" smtClean="0">
                <a:latin typeface="Kaushan Script"/>
                <a:sym typeface="Kaushan Script"/>
              </a:rPr>
              <a:t>TANUSHREE R - </a:t>
            </a:r>
            <a:r>
              <a:rPr lang="en-IN" sz="3600" dirty="0">
                <a:latin typeface="Kaushan Script"/>
                <a:sym typeface="Kaushan Script"/>
              </a:rPr>
              <a:t>20 33 </a:t>
            </a:r>
            <a:r>
              <a:rPr lang="en-IN" sz="3600" dirty="0" smtClean="0">
                <a:latin typeface="Kaushan Script"/>
                <a:sym typeface="Kaushan Script"/>
              </a:rPr>
              <a:t>036</a:t>
            </a:r>
          </a:p>
          <a:p>
            <a:pPr marL="0" indent="0">
              <a:buSzPts val="4400"/>
              <a:buNone/>
            </a:pPr>
            <a:r>
              <a:rPr lang="en-IN" sz="3600" dirty="0" smtClean="0">
                <a:latin typeface="Kaushan Script"/>
                <a:sym typeface="Kaushan Script"/>
              </a:rPr>
              <a:t> DEPARTMENT: M.Sc., DCS (1</a:t>
            </a:r>
            <a:r>
              <a:rPr lang="en-IN" sz="3600" baseline="30000" dirty="0" smtClean="0">
                <a:latin typeface="Kaushan Script"/>
                <a:sym typeface="Kaushan Script"/>
              </a:rPr>
              <a:t>st</a:t>
            </a:r>
            <a:r>
              <a:rPr lang="en-IN" sz="3600" dirty="0" smtClean="0">
                <a:latin typeface="Kaushan Script"/>
                <a:sym typeface="Kaushan Script"/>
              </a:rPr>
              <a:t> year)</a:t>
            </a:r>
          </a:p>
          <a:p>
            <a:pPr marL="228600" indent="-279400">
              <a:buSzPts val="4400"/>
            </a:pPr>
            <a:endParaRPr lang="en-IN" sz="3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IN" sz="3600" dirty="0" smtClean="0">
                <a:latin typeface="Kaushan Script"/>
                <a:sym typeface="Kaushan Script"/>
              </a:rPr>
              <a:t>                   </a:t>
            </a:r>
            <a:endParaRPr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3809999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r>
              <a:rPr lang="en-IN" sz="4800" dirty="0" smtClean="0">
                <a:solidFill>
                  <a:schemeClr val="bg1"/>
                </a:solidFill>
                <a:latin typeface="Algerian"/>
                <a:ea typeface="Algerian"/>
                <a:cs typeface="Algerian"/>
                <a:sym typeface="Algerian"/>
              </a:rPr>
              <a:t>Guide mentor: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4724400"/>
            <a:ext cx="1028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Kaushan Script" charset="0"/>
              </a:rPr>
              <a:t>DR.D.MANJU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Kaushan Script" charset="0"/>
              </a:rPr>
              <a:t>ASSISTANT  PROFESSOR,                          DEPARTMENT OF COMPUTING.</a:t>
            </a:r>
            <a:endParaRPr lang="en-US" sz="3600" dirty="0">
              <a:solidFill>
                <a:schemeClr val="bg1"/>
              </a:solidFill>
              <a:latin typeface="Kaushan Script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530" y="571480"/>
            <a:ext cx="8610600" cy="12930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82" y="642918"/>
            <a:ext cx="7715304" cy="1143008"/>
          </a:xfrm>
          <a:prstGeom prst="rect">
            <a:avLst/>
          </a:prstGeom>
        </p:spPr>
      </p:pic>
      <p:pic>
        <p:nvPicPr>
          <p:cNvPr id="6" name="Picture 5" descr="2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2" y="2214554"/>
            <a:ext cx="671517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96" y="1428736"/>
            <a:ext cx="7564635" cy="4000528"/>
          </a:xfrm>
          <a:prstGeom prst="rect">
            <a:avLst/>
          </a:prstGeom>
        </p:spPr>
      </p:pic>
      <p:pic>
        <p:nvPicPr>
          <p:cNvPr id="6" name="Picture 5" descr="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86" y="2643182"/>
            <a:ext cx="3357586" cy="785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96" y="857232"/>
            <a:ext cx="7929618" cy="5143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34" y="1714488"/>
            <a:ext cx="7572428" cy="4500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10820400" cy="154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gerian"/>
              <a:buNone/>
            </a:pPr>
            <a:r>
              <a:rPr lang="en-IN" sz="4800" dirty="0">
                <a:latin typeface="Algerian"/>
                <a:ea typeface="Algerian"/>
                <a:cs typeface="Algerian"/>
                <a:sym typeface="Algerian"/>
              </a:rPr>
              <a:t>CONCLUSION</a:t>
            </a:r>
            <a:br>
              <a:rPr lang="en-IN" sz="4800" dirty="0">
                <a:latin typeface="Algerian"/>
                <a:ea typeface="Algerian"/>
                <a:cs typeface="Algerian"/>
                <a:sym typeface="Algerian"/>
              </a:rPr>
            </a:br>
            <a:endParaRPr sz="4800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body" idx="1"/>
          </p:nvPr>
        </p:nvSpPr>
        <p:spPr>
          <a:xfrm>
            <a:off x="990600" y="5410200"/>
            <a:ext cx="9674087" cy="126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IN" sz="3600" b="1" i="1" dirty="0">
                <a:latin typeface="Palatino Linotype"/>
                <a:ea typeface="Palatino Linotype"/>
                <a:cs typeface="Palatino Linotype"/>
                <a:sym typeface="Palatino Linotype"/>
              </a:rPr>
              <a:t>This brings me to the end of my presentation</a:t>
            </a:r>
            <a:r>
              <a:rPr lang="en-IN" b="1" i="1" dirty="0"/>
              <a:t>.</a:t>
            </a:r>
            <a:r>
              <a:rPr lang="en-IN" i="1" dirty="0"/>
              <a:t> </a:t>
            </a:r>
            <a:endParaRPr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  <p:sp>
        <p:nvSpPr>
          <p:cNvPr id="259" name="Google Shape;259;p19"/>
          <p:cNvSpPr txBox="1">
            <a:spLocks noGrp="1"/>
          </p:cNvSpPr>
          <p:nvPr>
            <p:ph type="body" idx="2"/>
          </p:nvPr>
        </p:nvSpPr>
        <p:spPr>
          <a:xfrm>
            <a:off x="685799" y="2478157"/>
            <a:ext cx="10976113" cy="374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Through this project, the analysis on COVID-19 data has been performed </a:t>
            </a:r>
            <a:r>
              <a:rPr lang="en-US" dirty="0" smtClean="0"/>
              <a:t>successfully.</a:t>
            </a:r>
          </a:p>
          <a:p>
            <a:r>
              <a:rPr lang="en-US" dirty="0" smtClean="0"/>
              <a:t>The analysis </a:t>
            </a:r>
            <a:r>
              <a:rPr lang="en-US" dirty="0"/>
              <a:t>of confirmed cases, active cases, recovered cases and deaths are done separately to </a:t>
            </a:r>
          </a:p>
          <a:p>
            <a:r>
              <a:rPr lang="en-US" dirty="0"/>
              <a:t>give a clear look on how the virus is spreading, which countries are getting affected mostly and </a:t>
            </a:r>
          </a:p>
          <a:p>
            <a:r>
              <a:rPr lang="en-US" dirty="0"/>
              <a:t>how different countries are </a:t>
            </a:r>
            <a:r>
              <a:rPr lang="en-US" dirty="0" smtClean="0"/>
              <a:t>recovering.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10820400" cy="242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lgerian"/>
              <a:buNone/>
            </a:pPr>
            <a:r>
              <a:rPr lang="en-IN" sz="9600">
                <a:latin typeface="Algerian"/>
                <a:ea typeface="Algerian"/>
                <a:cs typeface="Algerian"/>
                <a:sym typeface="Algerian"/>
              </a:rPr>
              <a:t>      THANK YOU </a:t>
            </a:r>
            <a:endParaRPr sz="96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65" name="Google Shape;265;p20"/>
          <p:cNvSpPr txBox="1">
            <a:spLocks noGrp="1"/>
          </p:cNvSpPr>
          <p:nvPr>
            <p:ph type="body" idx="2"/>
          </p:nvPr>
        </p:nvSpPr>
        <p:spPr>
          <a:xfrm>
            <a:off x="685800" y="4253948"/>
            <a:ext cx="10972800" cy="1964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dirty="0"/>
              <a:t>           </a:t>
            </a:r>
            <a:r>
              <a:rPr lang="en-IN" sz="3200" dirty="0">
                <a:latin typeface="Ribeye"/>
                <a:ea typeface="Ribeye"/>
                <a:cs typeface="Ribeye"/>
                <a:sym typeface="Ribeye"/>
              </a:rPr>
              <a:t>BELIEVE IN URSELF AND ALL THAT U ARE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Ribeye"/>
              <a:ea typeface="Ribeye"/>
              <a:cs typeface="Ribeye"/>
              <a:sym typeface="Ribey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371600" y="1752600"/>
            <a:ext cx="9738360" cy="1633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gerian"/>
              <a:buNone/>
            </a:pP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 smtClean="0">
                <a:latin typeface="Algerian"/>
                <a:ea typeface="Algerian"/>
                <a:cs typeface="Algerian"/>
                <a:sym typeface="Algerian"/>
              </a:rPr>
              <a:t>introduction to </a:t>
            </a:r>
            <a:r>
              <a:rPr lang="en-IN" sz="6000" dirty="0" err="1" smtClean="0">
                <a:latin typeface="Algerian"/>
                <a:ea typeface="Algerian"/>
                <a:cs typeface="Algerian"/>
                <a:sym typeface="Algerian"/>
              </a:rPr>
              <a:t>covid</a:t>
            </a:r>
            <a:r>
              <a:rPr lang="en-IN" sz="6000" dirty="0" smtClean="0">
                <a:latin typeface="Algerian"/>
                <a:ea typeface="Algerian"/>
                <a:cs typeface="Algerian"/>
                <a:sym typeface="Algerian"/>
              </a:rPr>
              <a:t> 19</a:t>
            </a: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endParaRPr sz="6000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2"/>
          </p:nvPr>
        </p:nvSpPr>
        <p:spPr>
          <a:xfrm>
            <a:off x="457200" y="2057400"/>
            <a:ext cx="11042374" cy="446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On 31st December 2019, in the city of Wuhan (CHINA), a cluster of cases of </a:t>
            </a:r>
            <a:r>
              <a:rPr lang="en-US" sz="2000" dirty="0" smtClean="0"/>
              <a:t>pneumonia </a:t>
            </a:r>
            <a:r>
              <a:rPr lang="en-US" sz="2000" dirty="0"/>
              <a:t>of unknown cause was reported to World Health </a:t>
            </a:r>
            <a:r>
              <a:rPr lang="en-US" sz="2000" dirty="0" err="1" smtClean="0"/>
              <a:t>Organisation</a:t>
            </a:r>
            <a:r>
              <a:rPr lang="en-US" sz="2000" dirty="0"/>
              <a:t>. </a:t>
            </a:r>
            <a:endParaRPr lang="en-US" sz="2000" dirty="0" smtClean="0"/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In </a:t>
            </a:r>
            <a:r>
              <a:rPr lang="en-US" sz="2000" dirty="0"/>
              <a:t>January 2020, a </a:t>
            </a:r>
            <a:r>
              <a:rPr lang="en-US" sz="2000" dirty="0" smtClean="0"/>
              <a:t>previously </a:t>
            </a:r>
            <a:r>
              <a:rPr lang="en-US" sz="2000" dirty="0"/>
              <a:t>unknown new virus was identified, subsequently named 2019 novel corona virus. </a:t>
            </a:r>
            <a:r>
              <a:rPr lang="en-US" sz="2000" dirty="0" smtClean="0"/>
              <a:t>WHO </a:t>
            </a:r>
            <a:r>
              <a:rPr lang="en-US" sz="2000" dirty="0"/>
              <a:t>has declared the COVID-19 as a pandemic. </a:t>
            </a:r>
            <a:endParaRPr lang="en-US" sz="2000" dirty="0" smtClean="0"/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pandemic is defined as disease spread </a:t>
            </a:r>
            <a:r>
              <a:rPr lang="en-US" sz="2000" dirty="0" smtClean="0"/>
              <a:t>over </a:t>
            </a:r>
            <a:r>
              <a:rPr lang="en-US" sz="2000" dirty="0"/>
              <a:t>a wide range of geographical area and that has affected high proportion of the population.</a:t>
            </a: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38238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685800" y="219456"/>
            <a:ext cx="10347960" cy="232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gerian"/>
              <a:buNone/>
            </a:pP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>PROBLEM </a:t>
            </a:r>
            <a:r>
              <a:rPr lang="en-IN" sz="6000" dirty="0" smtClean="0">
                <a:latin typeface="Algerian"/>
                <a:ea typeface="Algerian"/>
                <a:cs typeface="Algerian"/>
                <a:sym typeface="Algerian"/>
              </a:rPr>
              <a:t>STATEMENT</a:t>
            </a: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r>
              <a:rPr lang="en-IN" sz="2800" dirty="0" err="1" smtClean="0">
                <a:latin typeface="Algerian"/>
                <a:ea typeface="Algerian"/>
                <a:cs typeface="Algerian"/>
                <a:sym typeface="Algerian"/>
              </a:rPr>
              <a:t>covid</a:t>
            </a:r>
            <a:r>
              <a:rPr lang="en-IN" sz="2800" dirty="0" smtClean="0">
                <a:latin typeface="Algerian"/>
                <a:ea typeface="Algerian"/>
                <a:cs typeface="Algerian"/>
                <a:sym typeface="Algerian"/>
              </a:rPr>
              <a:t> 19 data analysis</a:t>
            </a:r>
            <a:r>
              <a:rPr lang="en-IN" sz="60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6000" dirty="0">
                <a:latin typeface="Algerian"/>
                <a:ea typeface="Algerian"/>
                <a:cs typeface="Algerian"/>
                <a:sym typeface="Algerian"/>
              </a:rPr>
            </a:br>
            <a:endParaRPr sz="6000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2"/>
          </p:nvPr>
        </p:nvSpPr>
        <p:spPr>
          <a:xfrm>
            <a:off x="463826" y="1927926"/>
            <a:ext cx="11042374" cy="446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Through </a:t>
            </a:r>
            <a:r>
              <a:rPr lang="en-US" sz="1800" dirty="0">
                <a:solidFill>
                  <a:schemeClr val="bg1"/>
                </a:solidFill>
              </a:rPr>
              <a:t>the data analysis of cases </a:t>
            </a:r>
            <a:r>
              <a:rPr lang="en-US" sz="1800" dirty="0" smtClean="0">
                <a:solidFill>
                  <a:schemeClr val="bg1"/>
                </a:solidFill>
              </a:rPr>
              <a:t>one </a:t>
            </a:r>
            <a:r>
              <a:rPr lang="en-US" sz="1800" dirty="0">
                <a:solidFill>
                  <a:schemeClr val="bg1"/>
                </a:solidFill>
              </a:rPr>
              <a:t>can </a:t>
            </a:r>
            <a:r>
              <a:rPr lang="en-US" sz="1800" dirty="0" smtClean="0">
                <a:solidFill>
                  <a:schemeClr val="bg1"/>
                </a:solidFill>
              </a:rPr>
              <a:t>analyze </a:t>
            </a:r>
            <a:r>
              <a:rPr lang="en-US" sz="1800" dirty="0">
                <a:solidFill>
                  <a:schemeClr val="bg1"/>
                </a:solidFill>
              </a:rPr>
              <a:t>how countries all over the world are doing in terms of controlling </a:t>
            </a:r>
            <a:r>
              <a:rPr lang="en-US" sz="1800" dirty="0" smtClean="0">
                <a:solidFill>
                  <a:schemeClr val="bg1"/>
                </a:solidFill>
              </a:rPr>
              <a:t>the pandemic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en-US" sz="1800" dirty="0" smtClean="0">
                <a:solidFill>
                  <a:schemeClr val="bg1"/>
                </a:solidFill>
              </a:rPr>
              <a:t>Analyzing </a:t>
            </a:r>
            <a:r>
              <a:rPr lang="en-US" sz="1800" dirty="0">
                <a:solidFill>
                  <a:schemeClr val="bg1"/>
                </a:solidFill>
              </a:rPr>
              <a:t>data leads to adapt the prevention model of the countries that are doing </a:t>
            </a:r>
            <a:r>
              <a:rPr lang="en-US" sz="1800" dirty="0" smtClean="0">
                <a:solidFill>
                  <a:schemeClr val="bg1"/>
                </a:solidFill>
              </a:rPr>
              <a:t>great </a:t>
            </a:r>
            <a:r>
              <a:rPr lang="en-US" sz="1800" dirty="0">
                <a:solidFill>
                  <a:schemeClr val="bg1"/>
                </a:solidFill>
              </a:rPr>
              <a:t>in terms of lowering the graph</a:t>
            </a:r>
            <a:r>
              <a:rPr lang="en-US" sz="1800" dirty="0" smtClean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Predictions are made with the dataset available to the </a:t>
            </a:r>
            <a:r>
              <a:rPr lang="en-US" sz="1800" dirty="0" smtClean="0">
                <a:solidFill>
                  <a:schemeClr val="bg1"/>
                </a:solidFill>
              </a:rPr>
              <a:t>individual/country/</a:t>
            </a:r>
            <a:r>
              <a:rPr lang="en-US" sz="1800" dirty="0" err="1" smtClean="0">
                <a:solidFill>
                  <a:schemeClr val="bg1"/>
                </a:solidFill>
              </a:rPr>
              <a:t>organisations</a:t>
            </a:r>
            <a:r>
              <a:rPr lang="en-US" sz="1800" dirty="0">
                <a:solidFill>
                  <a:schemeClr val="bg1"/>
                </a:solidFill>
              </a:rPr>
              <a:t>, thus helping them to decide how far they are able to control </a:t>
            </a:r>
            <a:r>
              <a:rPr lang="en-US" sz="1800" dirty="0" smtClean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chemeClr val="bg1"/>
                </a:solidFill>
              </a:rPr>
              <a:t>pandemic or up to how much extent they should guide preventive measures. 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413998" y="1294406"/>
            <a:ext cx="10933176" cy="112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SzPts val="6600"/>
            </a:pPr>
            <a:r>
              <a:rPr lang="en-IN" sz="6600" dirty="0">
                <a:latin typeface="Algerian"/>
                <a:ea typeface="Algerian"/>
                <a:cs typeface="Algerian"/>
                <a:sym typeface="Algerian"/>
              </a:rPr>
              <a:t>objective</a:t>
            </a:r>
            <a:endParaRPr sz="6600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2"/>
          </p:nvPr>
        </p:nvSpPr>
        <p:spPr>
          <a:xfrm>
            <a:off x="414528" y="2593117"/>
            <a:ext cx="11091672" cy="177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lnSpc>
                <a:spcPct val="200000"/>
              </a:lnSpc>
              <a:buSzPct val="100000"/>
            </a:pPr>
            <a:r>
              <a:rPr lang="en-US" sz="2000" dirty="0">
                <a:solidFill>
                  <a:schemeClr val="bg1"/>
                </a:solidFill>
              </a:rPr>
              <a:t>Through this project, a step towards helping people to understand the spread and predict the minimum &amp;  maximum of confirmed, recovered and deaths, correlation and regression of cases on Apr 29 is done. </a:t>
            </a:r>
          </a:p>
          <a:p>
            <a:pPr marL="0" lvl="0" indent="0" algn="ctr">
              <a:lnSpc>
                <a:spcPct val="200000"/>
              </a:lnSpc>
              <a:buSzPct val="100000"/>
            </a:pPr>
            <a:endParaRPr lang="en-US" sz="2000" dirty="0"/>
          </a:p>
        </p:txBody>
      </p:sp>
      <p:sp>
        <p:nvSpPr>
          <p:cNvPr id="2" name="AutoShape 2" descr="Coronavirus Resource Center - Harvard Healt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838200"/>
            <a:ext cx="287655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84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1981200" y="10886"/>
            <a:ext cx="7604760" cy="14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gerian"/>
              <a:buNone/>
            </a:pPr>
            <a:r>
              <a:rPr lang="en-US" sz="6000" dirty="0" smtClean="0">
                <a:latin typeface="Algerian"/>
                <a:ea typeface="Algerian"/>
                <a:cs typeface="Algerian"/>
                <a:sym typeface="Algerian"/>
              </a:rPr>
              <a:t>Functionalities </a:t>
            </a:r>
            <a:endParaRPr sz="6000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1104237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indent="-457200">
              <a:buFont typeface="+mj-lt"/>
              <a:buAutoNum type="arabicPeriod"/>
            </a:pPr>
            <a:r>
              <a:rPr lang="en-US" sz="2400" dirty="0"/>
              <a:t>Maximum number of confirmed cases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/>
              <a:t>Minimum number of death cases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/>
              <a:t>Data analysis in India at Apr 29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/>
              <a:t>Sorting data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/>
              <a:t>Removing using conditional selection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/>
              <a:t>Region wise data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/>
              <a:t>Correlation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/>
              <a:t>Regression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/>
              <a:t>Graph analysis </a:t>
            </a:r>
          </a:p>
          <a:p>
            <a:pPr marL="685800" indent="-457200">
              <a:buFont typeface="+mj-lt"/>
              <a:buAutoNum type="arabicPeriod"/>
            </a:pPr>
            <a:r>
              <a:rPr lang="en-IN" sz="2400" dirty="0"/>
              <a:t>Summary </a:t>
            </a:r>
            <a:r>
              <a:rPr lang="en-IN" sz="2400" dirty="0" smtClean="0"/>
              <a:t>statistics</a:t>
            </a:r>
            <a:endParaRPr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447800"/>
            <a:ext cx="363104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4343400"/>
            <a:ext cx="22193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227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685800" y="762000"/>
            <a:ext cx="10689336" cy="141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lgerian"/>
              <a:buNone/>
            </a:pPr>
            <a:r>
              <a:rPr lang="en-IN" sz="5400" dirty="0" smtClean="0">
                <a:latin typeface="Algerian"/>
                <a:ea typeface="Algerian"/>
                <a:cs typeface="Algerian"/>
                <a:sym typeface="Algerian"/>
              </a:rPr>
              <a:t>Language features</a:t>
            </a:r>
            <a:r>
              <a:rPr lang="en-IN" sz="5400" dirty="0">
                <a:latin typeface="Algerian"/>
                <a:ea typeface="Algerian"/>
                <a:cs typeface="Algerian"/>
                <a:sym typeface="Algerian"/>
              </a:rPr>
              <a:t/>
            </a:r>
            <a:br>
              <a:rPr lang="en-IN" sz="5400" dirty="0">
                <a:latin typeface="Algerian"/>
                <a:ea typeface="Algerian"/>
                <a:cs typeface="Algerian"/>
                <a:sym typeface="Algerian"/>
              </a:rPr>
            </a:br>
            <a:endParaRPr sz="5400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9" name="Google Shape;179;p6"/>
          <p:cNvSpPr txBox="1">
            <a:spLocks noGrp="1"/>
          </p:cNvSpPr>
          <p:nvPr>
            <p:ph type="body" idx="2"/>
          </p:nvPr>
        </p:nvSpPr>
        <p:spPr>
          <a:xfrm>
            <a:off x="1083364" y="1605899"/>
            <a:ext cx="11002617" cy="490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4000" dirty="0" err="1" smtClean="0"/>
              <a:t>Numpy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Pandas</a:t>
            </a:r>
          </a:p>
          <a:p>
            <a:endParaRPr lang="en-US" sz="4000" dirty="0"/>
          </a:p>
          <a:p>
            <a:r>
              <a:rPr lang="en-US" sz="4000" dirty="0" err="1" smtClean="0"/>
              <a:t>Seaborn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err="1"/>
              <a:t>Matplotlib</a:t>
            </a:r>
            <a:endParaRPr lang="en-US" sz="4000" dirty="0"/>
          </a:p>
          <a:p>
            <a:endParaRPr lang="en-IN" sz="4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416" y="1676400"/>
            <a:ext cx="1223961" cy="122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pandas (software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417" y="3048000"/>
            <a:ext cx="2672784" cy="108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7" descr="seaborn: statistical data visualization — seaborn 0.11.1 document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343400"/>
            <a:ext cx="40005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725" y="5620724"/>
            <a:ext cx="2573621" cy="122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>
            <a:spLocks noGrp="1"/>
          </p:cNvSpPr>
          <p:nvPr>
            <p:ph type="title"/>
          </p:nvPr>
        </p:nvSpPr>
        <p:spPr>
          <a:xfrm>
            <a:off x="669235" y="321562"/>
            <a:ext cx="11030712" cy="85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gerian"/>
              <a:buNone/>
            </a:pPr>
            <a:r>
              <a:rPr lang="en-IN" sz="4800" dirty="0" smtClean="0">
                <a:latin typeface="Algerian"/>
                <a:ea typeface="Algerian"/>
                <a:cs typeface="Algerian"/>
                <a:sym typeface="Algerian"/>
              </a:rPr>
              <a:t>Data source</a:t>
            </a:r>
            <a:endParaRPr sz="4800" dirty="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11049000" cy="4161284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Type of </a:t>
            </a:r>
            <a:r>
              <a:rPr lang="en-US" b="1" dirty="0" smtClean="0"/>
              <a:t>data: </a:t>
            </a:r>
            <a:r>
              <a:rPr lang="en-US" dirty="0" smtClean="0"/>
              <a:t>Numerical Data</a:t>
            </a:r>
          </a:p>
          <a:p>
            <a:pPr marL="114300" indent="0">
              <a:buNone/>
            </a:pPr>
            <a:r>
              <a:rPr lang="en-US" b="1" dirty="0" smtClean="0"/>
              <a:t>How data were acquired: </a:t>
            </a:r>
            <a:r>
              <a:rPr lang="en-US" dirty="0" smtClean="0"/>
              <a:t>From </a:t>
            </a:r>
            <a:r>
              <a:rPr lang="en-US" dirty="0" err="1" smtClean="0"/>
              <a:t>Kaggle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b="1" dirty="0" smtClean="0"/>
              <a:t>Data format: </a:t>
            </a:r>
            <a:r>
              <a:rPr lang="en-US" dirty="0" smtClean="0"/>
              <a:t>CSV file</a:t>
            </a:r>
          </a:p>
          <a:p>
            <a:pPr marL="114300" indent="0">
              <a:buNone/>
            </a:pPr>
            <a:r>
              <a:rPr lang="en-US" b="1" dirty="0" smtClean="0"/>
              <a:t>Data Description:  </a:t>
            </a:r>
            <a:r>
              <a:rPr lang="en-US" dirty="0" smtClean="0"/>
              <a:t>The </a:t>
            </a:r>
            <a:r>
              <a:rPr lang="en-US" dirty="0"/>
              <a:t>dataset available in this paper is composed of </a:t>
            </a:r>
            <a:r>
              <a:rPr lang="en-US" dirty="0" smtClean="0"/>
              <a:t>304 </a:t>
            </a:r>
            <a:r>
              <a:rPr lang="en-US" dirty="0"/>
              <a:t>records of metadata about the publications related to COVID-19.</a:t>
            </a:r>
            <a:endParaRPr lang="en-US" b="1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772816"/>
            <a:ext cx="3733800" cy="1536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>
            <a:spLocks noGrp="1"/>
          </p:cNvSpPr>
          <p:nvPr>
            <p:ph type="title"/>
          </p:nvPr>
        </p:nvSpPr>
        <p:spPr>
          <a:xfrm>
            <a:off x="413998" y="1294406"/>
            <a:ext cx="10933176" cy="112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lgerian"/>
              <a:buNone/>
            </a:pPr>
            <a:r>
              <a:rPr lang="en-IN" sz="6600">
                <a:latin typeface="Algerian"/>
                <a:ea typeface="Algerian"/>
                <a:cs typeface="Algerian"/>
                <a:sym typeface="Algerian"/>
              </a:rPr>
              <a:t>AIM:</a:t>
            </a:r>
            <a:endParaRPr sz="66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1" name="Google Shape;171;p5"/>
          <p:cNvSpPr txBox="1">
            <a:spLocks noGrp="1"/>
          </p:cNvSpPr>
          <p:nvPr>
            <p:ph type="body" idx="1"/>
          </p:nvPr>
        </p:nvSpPr>
        <p:spPr>
          <a:xfrm>
            <a:off x="8024826" y="4143380"/>
            <a:ext cx="3481374" cy="207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dirty="0"/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2"/>
          </p:nvPr>
        </p:nvSpPr>
        <p:spPr>
          <a:xfrm>
            <a:off x="414528" y="2593117"/>
            <a:ext cx="11467950" cy="233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buSzPts val="4800"/>
            </a:pPr>
            <a:r>
              <a:rPr lang="en-IN" sz="4800" dirty="0" smtClean="0">
                <a:latin typeface="Century Gothic" pitchFamily="34" charset="0"/>
              </a:rPr>
              <a:t>To perform data analysis on </a:t>
            </a:r>
            <a:r>
              <a:rPr lang="en-IN" sz="4800" dirty="0" err="1" smtClean="0">
                <a:latin typeface="Century Gothic" pitchFamily="34" charset="0"/>
              </a:rPr>
              <a:t>Covid</a:t>
            </a:r>
            <a:r>
              <a:rPr lang="en-IN" sz="4800" dirty="0" smtClean="0">
                <a:latin typeface="Century Gothic" pitchFamily="34" charset="0"/>
              </a:rPr>
              <a:t> 19 Dataset using Python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 sz="4800" dirty="0">
              <a:latin typeface="Bodoni"/>
              <a:ea typeface="Bodoni"/>
              <a:cs typeface="Bodoni"/>
              <a:sym typeface="Bodon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422</Words>
  <Application>Microsoft Office PowerPoint</Application>
  <PresentationFormat>Custom</PresentationFormat>
  <Paragraphs>54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Palatino Linotype</vt:lpstr>
      <vt:lpstr>Algerian</vt:lpstr>
      <vt:lpstr>Kaushan Script</vt:lpstr>
      <vt:lpstr>Century Gothic</vt:lpstr>
      <vt:lpstr>Bodoni</vt:lpstr>
      <vt:lpstr>Ribeye</vt:lpstr>
      <vt:lpstr>Vapor Trail</vt:lpstr>
      <vt:lpstr>        covid-19 data analysis</vt:lpstr>
      <vt:lpstr>  INTRODUCTION OF TEAM MEMBERS</vt:lpstr>
      <vt:lpstr>           introduction to covid 19  </vt:lpstr>
      <vt:lpstr>           PROBLEM STATEMENT covid 19 data analysis </vt:lpstr>
      <vt:lpstr>objective</vt:lpstr>
      <vt:lpstr>Functionalities </vt:lpstr>
      <vt:lpstr>Language features </vt:lpstr>
      <vt:lpstr>Data source</vt:lpstr>
      <vt:lpstr>AIM:</vt:lpstr>
      <vt:lpstr>SOURCE CODE: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      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HP</dc:creator>
  <cp:lastModifiedBy>Lenovo</cp:lastModifiedBy>
  <cp:revision>29</cp:revision>
  <dcterms:created xsi:type="dcterms:W3CDTF">2013-07-15T20:26:09Z</dcterms:created>
  <dcterms:modified xsi:type="dcterms:W3CDTF">2021-04-15T08:41:43Z</dcterms:modified>
</cp:coreProperties>
</file>