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69" d="100"/>
          <a:sy n="69" d="100"/>
        </p:scale>
        <p:origin x="738" y="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11/9/2022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11/9/2022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11/9/2022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11/9/2022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884" y="1628800"/>
            <a:ext cx="9144000" cy="2667000"/>
          </a:xfrm>
        </p:spPr>
        <p:txBody>
          <a:bodyPr/>
          <a:lstStyle/>
          <a:p>
            <a:r>
              <a:rPr lang="en-US" sz="4800" dirty="0">
                <a:solidFill>
                  <a:srgbClr val="FFFF00"/>
                </a:solidFill>
                <a:latin typeface="Castellar" panose="020A0402060406010301" pitchFamily="18" charset="0"/>
              </a:rPr>
              <a:t>THE IMPACT OF DIGITAL TRANSFORMATION IN ONLINE MARKETING</a:t>
            </a:r>
          </a:p>
        </p:txBody>
      </p:sp>
      <p:sp>
        <p:nvSpPr>
          <p:cNvPr id="3" name="Subtitle 2"/>
          <p:cNvSpPr>
            <a:spLocks noGrp="1"/>
          </p:cNvSpPr>
          <p:nvPr>
            <p:ph type="subTitle" idx="1"/>
          </p:nvPr>
        </p:nvSpPr>
        <p:spPr/>
        <p:txBody>
          <a:bodyPr>
            <a:normAutofit fontScale="92500" lnSpcReduction="10000"/>
          </a:bodyPr>
          <a:lstStyle/>
          <a:p>
            <a:pPr lvl="8"/>
            <a:r>
              <a:rPr lang="en-US" sz="2400" dirty="0">
                <a:solidFill>
                  <a:srgbClr val="FFC000"/>
                </a:solidFill>
                <a:latin typeface="Comic Sans MS" panose="030F0702030302020204" pitchFamily="66" charset="0"/>
              </a:rPr>
              <a:t>AVINASH R</a:t>
            </a:r>
          </a:p>
          <a:p>
            <a:pPr lvl="8"/>
            <a:r>
              <a:rPr lang="en-US" sz="2400" dirty="0">
                <a:solidFill>
                  <a:srgbClr val="FFC000"/>
                </a:solidFill>
                <a:latin typeface="Comic Sans MS" panose="030F0702030302020204" pitchFamily="66" charset="0"/>
              </a:rPr>
              <a:t>LEKHA SRI POOJA V</a:t>
            </a:r>
          </a:p>
          <a:p>
            <a:pPr lvl="8"/>
            <a:r>
              <a:rPr lang="en-US" sz="2400" dirty="0">
                <a:solidFill>
                  <a:srgbClr val="FFC000"/>
                </a:solidFill>
                <a:latin typeface="Comic Sans MS" panose="030F0702030302020204" pitchFamily="66" charset="0"/>
              </a:rPr>
              <a:t>TANUSHREE R</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D0AEE-3865-2984-029C-2BEDC2AA368E}"/>
              </a:ext>
            </a:extLst>
          </p:cNvPr>
          <p:cNvPicPr>
            <a:picLocks noChangeAspect="1"/>
          </p:cNvPicPr>
          <p:nvPr/>
        </p:nvPicPr>
        <p:blipFill>
          <a:blip r:embed="rId2"/>
          <a:srcRect/>
          <a:stretch>
            <a:fillRect/>
          </a:stretch>
        </p:blipFill>
        <p:spPr bwMode="auto">
          <a:xfrm>
            <a:off x="1701924" y="2435042"/>
            <a:ext cx="3429000" cy="3076575"/>
          </a:xfrm>
          <a:prstGeom prst="rect">
            <a:avLst/>
          </a:prstGeom>
          <a:noFill/>
          <a:ln w="9525">
            <a:noFill/>
            <a:miter lim="800000"/>
            <a:headEnd/>
            <a:tailEnd/>
          </a:ln>
        </p:spPr>
      </p:pic>
      <p:pic>
        <p:nvPicPr>
          <p:cNvPr id="4" name="Picture 3">
            <a:extLst>
              <a:ext uri="{FF2B5EF4-FFF2-40B4-BE49-F238E27FC236}">
                <a16:creationId xmlns:a16="http://schemas.microsoft.com/office/drawing/2014/main" id="{6BD5131C-E826-0EA3-E477-A450D55F9696}"/>
              </a:ext>
            </a:extLst>
          </p:cNvPr>
          <p:cNvPicPr>
            <a:picLocks noChangeAspect="1"/>
          </p:cNvPicPr>
          <p:nvPr/>
        </p:nvPicPr>
        <p:blipFill>
          <a:blip r:embed="rId3"/>
          <a:srcRect/>
          <a:stretch>
            <a:fillRect/>
          </a:stretch>
        </p:blipFill>
        <p:spPr bwMode="auto">
          <a:xfrm>
            <a:off x="6598468" y="2187392"/>
            <a:ext cx="3495675" cy="3324225"/>
          </a:xfrm>
          <a:prstGeom prst="rect">
            <a:avLst/>
          </a:prstGeom>
          <a:noFill/>
          <a:ln w="9525">
            <a:noFill/>
            <a:miter lim="800000"/>
            <a:headEnd/>
            <a:tailEnd/>
          </a:ln>
        </p:spPr>
      </p:pic>
    </p:spTree>
    <p:extLst>
      <p:ext uri="{BB962C8B-B14F-4D97-AF65-F5344CB8AC3E}">
        <p14:creationId xmlns:p14="http://schemas.microsoft.com/office/powerpoint/2010/main" val="119345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03FDE-ACC7-DC3E-BAEB-062108C1E9B6}"/>
              </a:ext>
            </a:extLst>
          </p:cNvPr>
          <p:cNvPicPr>
            <a:picLocks noChangeAspect="1"/>
          </p:cNvPicPr>
          <p:nvPr/>
        </p:nvPicPr>
        <p:blipFill>
          <a:blip r:embed="rId2"/>
          <a:srcRect/>
          <a:stretch>
            <a:fillRect/>
          </a:stretch>
        </p:blipFill>
        <p:spPr bwMode="auto">
          <a:xfrm>
            <a:off x="1485900" y="2132856"/>
            <a:ext cx="3743325" cy="3476625"/>
          </a:xfrm>
          <a:prstGeom prst="rect">
            <a:avLst/>
          </a:prstGeom>
          <a:noFill/>
          <a:ln w="9525">
            <a:noFill/>
            <a:miter lim="800000"/>
            <a:headEnd/>
            <a:tailEnd/>
          </a:ln>
        </p:spPr>
      </p:pic>
      <p:pic>
        <p:nvPicPr>
          <p:cNvPr id="4" name="Picture 3">
            <a:extLst>
              <a:ext uri="{FF2B5EF4-FFF2-40B4-BE49-F238E27FC236}">
                <a16:creationId xmlns:a16="http://schemas.microsoft.com/office/drawing/2014/main" id="{571D472A-1D7E-80A7-BA95-AD3D6C0EF99B}"/>
              </a:ext>
            </a:extLst>
          </p:cNvPr>
          <p:cNvPicPr>
            <a:picLocks noChangeAspect="1"/>
          </p:cNvPicPr>
          <p:nvPr/>
        </p:nvPicPr>
        <p:blipFill>
          <a:blip r:embed="rId3"/>
          <a:srcRect/>
          <a:stretch>
            <a:fillRect/>
          </a:stretch>
        </p:blipFill>
        <p:spPr bwMode="auto">
          <a:xfrm>
            <a:off x="6310436" y="2132856"/>
            <a:ext cx="3762375" cy="3552825"/>
          </a:xfrm>
          <a:prstGeom prst="rect">
            <a:avLst/>
          </a:prstGeom>
          <a:noFill/>
          <a:ln w="9525">
            <a:noFill/>
            <a:miter lim="800000"/>
            <a:headEnd/>
            <a:tailEnd/>
          </a:ln>
        </p:spPr>
      </p:pic>
    </p:spTree>
    <p:extLst>
      <p:ext uri="{BB962C8B-B14F-4D97-AF65-F5344CB8AC3E}">
        <p14:creationId xmlns:p14="http://schemas.microsoft.com/office/powerpoint/2010/main" val="1440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95E20F-C400-EF8D-B958-B792F233223D}"/>
              </a:ext>
            </a:extLst>
          </p:cNvPr>
          <p:cNvSpPr txBox="1"/>
          <p:nvPr/>
        </p:nvSpPr>
        <p:spPr>
          <a:xfrm>
            <a:off x="1525672" y="1844824"/>
            <a:ext cx="10545404" cy="1421095"/>
          </a:xfrm>
          <a:prstGeom prst="rect">
            <a:avLst/>
          </a:prstGeom>
          <a:noFill/>
        </p:spPr>
        <p:txBody>
          <a:bodyPr wrap="square">
            <a:spAutoFit/>
          </a:bodyPr>
          <a:lstStyle/>
          <a:p>
            <a:pPr>
              <a:lnSpc>
                <a:spcPct val="150000"/>
              </a:lnSpc>
              <a:spcAft>
                <a:spcPts val="1000"/>
              </a:spcAft>
            </a:pPr>
            <a:r>
              <a:rPr lang="en-IN" sz="1800" b="1" dirty="0">
                <a:effectLst/>
                <a:latin typeface="Comic Sans MS" panose="030F0702030302020204" pitchFamily="66" charset="0"/>
                <a:ea typeface="Calibri" panose="020F0502020204030204" pitchFamily="34" charset="0"/>
                <a:cs typeface="Times New Roman" panose="02020603050405020304" pitchFamily="18" charset="0"/>
              </a:rPr>
              <a:t>Hierarchical Clustering</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a:lnSpc>
                <a:spcPct val="150000"/>
              </a:lnSpc>
              <a:spcAft>
                <a:spcPts val="1000"/>
              </a:spcAft>
            </a:pPr>
            <a:r>
              <a:rPr lang="en-IN" sz="1800" dirty="0">
                <a:effectLst/>
                <a:latin typeface="Comic Sans MS" panose="030F0702030302020204" pitchFamily="66" charset="0"/>
                <a:ea typeface="Calibri" panose="020F0502020204030204" pitchFamily="34" charset="0"/>
                <a:cs typeface="Times New Roman" panose="02020603050405020304" pitchFamily="18" charset="0"/>
              </a:rPr>
              <a:t>The cluster dendrogram is plotted using Euclidean distance. Each of data points is considered as a clustered among groups together to finally form a single cluster in hierarchical order</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F7D63D3-2F0B-63BA-CEA7-26B54E4D6F7B}"/>
              </a:ext>
            </a:extLst>
          </p:cNvPr>
          <p:cNvPicPr>
            <a:picLocks noChangeAspect="1"/>
          </p:cNvPicPr>
          <p:nvPr/>
        </p:nvPicPr>
        <p:blipFill>
          <a:blip r:embed="rId2"/>
          <a:srcRect/>
          <a:stretch>
            <a:fillRect/>
          </a:stretch>
        </p:blipFill>
        <p:spPr bwMode="auto">
          <a:xfrm>
            <a:off x="3934172" y="3625660"/>
            <a:ext cx="4680520" cy="2736304"/>
          </a:xfrm>
          <a:prstGeom prst="rect">
            <a:avLst/>
          </a:prstGeom>
          <a:noFill/>
          <a:ln w="9525">
            <a:noFill/>
            <a:miter lim="800000"/>
            <a:headEnd/>
            <a:tailEnd/>
          </a:ln>
        </p:spPr>
      </p:pic>
    </p:spTree>
    <p:extLst>
      <p:ext uri="{BB962C8B-B14F-4D97-AF65-F5344CB8AC3E}">
        <p14:creationId xmlns:p14="http://schemas.microsoft.com/office/powerpoint/2010/main" val="423328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extLst>
              <a:ext uri="{837473B0-CC2E-450A-ABE3-18F120FF3D39}">
                <a1611:picAttrSrcUrl xmlns:a1611="http://schemas.microsoft.com/office/drawing/2016/11/main" r:id="rId3"/>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67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5FD1E-6A56-AEAA-E613-1757D11022CD}"/>
              </a:ext>
            </a:extLst>
          </p:cNvPr>
          <p:cNvSpPr>
            <a:spLocks noGrp="1"/>
          </p:cNvSpPr>
          <p:nvPr>
            <p:ph type="title"/>
          </p:nvPr>
        </p:nvSpPr>
        <p:spPr/>
        <p:txBody>
          <a:bodyPr/>
          <a:lstStyle/>
          <a:p>
            <a:r>
              <a:rPr lang="en-US" b="1" dirty="0">
                <a:solidFill>
                  <a:srgbClr val="FFFF00"/>
                </a:solidFill>
                <a:latin typeface="Castellar" panose="020A0402060406010301" pitchFamily="18" charset="0"/>
              </a:rPr>
              <a:t>PROBLEM STATEMENT</a:t>
            </a:r>
            <a:endParaRPr lang="en-IN" b="1" dirty="0">
              <a:solidFill>
                <a:srgbClr val="FFFF00"/>
              </a:solidFill>
              <a:latin typeface="Castellar" panose="020A0402060406010301" pitchFamily="18" charset="0"/>
            </a:endParaRPr>
          </a:p>
        </p:txBody>
      </p:sp>
      <p:sp>
        <p:nvSpPr>
          <p:cNvPr id="5" name="TextBox 4">
            <a:extLst>
              <a:ext uri="{FF2B5EF4-FFF2-40B4-BE49-F238E27FC236}">
                <a16:creationId xmlns:a16="http://schemas.microsoft.com/office/drawing/2014/main" id="{5B46A9CF-4BD0-ADCB-0E03-F06A8BF30CD2}"/>
              </a:ext>
            </a:extLst>
          </p:cNvPr>
          <p:cNvSpPr txBox="1"/>
          <p:nvPr/>
        </p:nvSpPr>
        <p:spPr>
          <a:xfrm>
            <a:off x="1845940" y="2718036"/>
            <a:ext cx="9143998" cy="1421928"/>
          </a:xfrm>
          <a:prstGeom prst="rect">
            <a:avLst/>
          </a:prstGeom>
          <a:noFill/>
        </p:spPr>
        <p:txBody>
          <a:bodyPr wrap="square" rtlCol="0">
            <a:spAutoFit/>
          </a:bodyPr>
          <a:lstStyle/>
          <a:p>
            <a:pPr>
              <a:lnSpc>
                <a:spcPct val="90000"/>
              </a:lnSpc>
            </a:pPr>
            <a:r>
              <a:rPr lang="en-US" sz="2400" dirty="0">
                <a:latin typeface="Comic Sans MS" panose="030F0702030302020204" pitchFamily="66" charset="0"/>
              </a:rPr>
              <a:t>To identifies the potential areas of digital marketing that are underutilized, the needs of the business that digital marketing can address and the priorities to be given to those areas according to their importance</a:t>
            </a:r>
            <a:endParaRPr lang="en-IN" sz="2400" dirty="0">
              <a:latin typeface="Comic Sans MS" panose="030F0702030302020204" pitchFamily="66" charset="0"/>
            </a:endParaRPr>
          </a:p>
        </p:txBody>
      </p:sp>
    </p:spTree>
    <p:extLst>
      <p:ext uri="{BB962C8B-B14F-4D97-AF65-F5344CB8AC3E}">
        <p14:creationId xmlns:p14="http://schemas.microsoft.com/office/powerpoint/2010/main" val="283099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13E6-381D-8934-45FD-CE44F8BABE38}"/>
              </a:ext>
            </a:extLst>
          </p:cNvPr>
          <p:cNvSpPr>
            <a:spLocks noGrp="1"/>
          </p:cNvSpPr>
          <p:nvPr>
            <p:ph type="title"/>
          </p:nvPr>
        </p:nvSpPr>
        <p:spPr/>
        <p:txBody>
          <a:bodyPr>
            <a:normAutofit/>
          </a:bodyPr>
          <a:lstStyle/>
          <a:p>
            <a:r>
              <a:rPr lang="en-US" b="1" dirty="0">
                <a:solidFill>
                  <a:srgbClr val="FFFF00"/>
                </a:solidFill>
                <a:latin typeface="Castellar" panose="020A0402060406010301" pitchFamily="18" charset="0"/>
              </a:rPr>
              <a:t>OBJECTIVE</a:t>
            </a:r>
            <a:endParaRPr lang="en-IN" b="1" dirty="0">
              <a:solidFill>
                <a:srgbClr val="FFFF00"/>
              </a:solidFill>
              <a:latin typeface="Castellar" panose="020A0402060406010301" pitchFamily="18" charset="0"/>
            </a:endParaRPr>
          </a:p>
        </p:txBody>
      </p:sp>
      <p:sp>
        <p:nvSpPr>
          <p:cNvPr id="3" name="TextBox 2">
            <a:extLst>
              <a:ext uri="{FF2B5EF4-FFF2-40B4-BE49-F238E27FC236}">
                <a16:creationId xmlns:a16="http://schemas.microsoft.com/office/drawing/2014/main" id="{D8DF71C5-64E5-4D9C-F9CE-E2A68327BE63}"/>
              </a:ext>
            </a:extLst>
          </p:cNvPr>
          <p:cNvSpPr txBox="1"/>
          <p:nvPr/>
        </p:nvSpPr>
        <p:spPr>
          <a:xfrm>
            <a:off x="2422004" y="2276872"/>
            <a:ext cx="7704856" cy="3795911"/>
          </a:xfrm>
          <a:prstGeom prst="rect">
            <a:avLst/>
          </a:prstGeom>
          <a:noFill/>
        </p:spPr>
        <p:txBody>
          <a:bodyPr wrap="square" rtlCol="0">
            <a:spAutoFit/>
          </a:bodyPr>
          <a:lstStyle/>
          <a:p>
            <a:pPr>
              <a:lnSpc>
                <a:spcPct val="90000"/>
              </a:lnSpc>
            </a:pPr>
            <a:r>
              <a:rPr lang="en-US" sz="2000" dirty="0">
                <a:latin typeface="Comic Sans MS" panose="030F0702030302020204" pitchFamily="66" charset="0"/>
              </a:rPr>
              <a:t> To investigate the impact of digital transformation and how it is important for both consumers and marketers</a:t>
            </a:r>
          </a:p>
          <a:p>
            <a:pPr lvl="0">
              <a:lnSpc>
                <a:spcPct val="150000"/>
              </a:lnSpc>
            </a:pP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lvl="0">
              <a:lnSpc>
                <a:spcPct val="150000"/>
              </a:lnSpc>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 To find out whether gambling is influenced by advertisements and Money investment through online.</a:t>
            </a:r>
          </a:p>
          <a:p>
            <a:pPr lvl="0">
              <a:lnSpc>
                <a:spcPct val="150000"/>
              </a:lnSpc>
            </a:pP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lvl="0">
              <a:lnSpc>
                <a:spcPct val="150000"/>
              </a:lnSpc>
              <a:spcAft>
                <a:spcPts val="800"/>
              </a:spcAft>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 To find out which platform shows frequent advertisements through which people are influenced.</a:t>
            </a:r>
          </a:p>
          <a:p>
            <a:pPr>
              <a:lnSpc>
                <a:spcPct val="90000"/>
              </a:lnSpc>
            </a:pPr>
            <a:endParaRPr lang="en-IN" sz="2000" dirty="0">
              <a:latin typeface="Comic Sans MS" panose="030F0702030302020204" pitchFamily="66" charset="0"/>
            </a:endParaRPr>
          </a:p>
        </p:txBody>
      </p:sp>
    </p:spTree>
    <p:extLst>
      <p:ext uri="{BB962C8B-B14F-4D97-AF65-F5344CB8AC3E}">
        <p14:creationId xmlns:p14="http://schemas.microsoft.com/office/powerpoint/2010/main" val="320499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F944-DDE2-F725-7374-3CA7178B8AE4}"/>
              </a:ext>
            </a:extLst>
          </p:cNvPr>
          <p:cNvSpPr>
            <a:spLocks noGrp="1"/>
          </p:cNvSpPr>
          <p:nvPr>
            <p:ph type="title"/>
          </p:nvPr>
        </p:nvSpPr>
        <p:spPr/>
        <p:txBody>
          <a:bodyPr/>
          <a:lstStyle/>
          <a:p>
            <a:r>
              <a:rPr lang="en-US" b="1" dirty="0">
                <a:solidFill>
                  <a:srgbClr val="FFFF00"/>
                </a:solidFill>
                <a:latin typeface="Castellar" panose="020A0402060406010301" pitchFamily="18" charset="0"/>
              </a:rPr>
              <a:t>METHODS AND TOOLS USED</a:t>
            </a:r>
            <a:endParaRPr lang="en-IN" b="1" dirty="0">
              <a:solidFill>
                <a:srgbClr val="FFFF00"/>
              </a:solidFill>
              <a:latin typeface="Castellar" panose="020A0402060406010301" pitchFamily="18" charset="0"/>
            </a:endParaRPr>
          </a:p>
        </p:txBody>
      </p:sp>
      <p:sp>
        <p:nvSpPr>
          <p:cNvPr id="4" name="TextBox 3">
            <a:extLst>
              <a:ext uri="{FF2B5EF4-FFF2-40B4-BE49-F238E27FC236}">
                <a16:creationId xmlns:a16="http://schemas.microsoft.com/office/drawing/2014/main" id="{08ABE804-37C2-23DC-6DDD-20A016A7F8FA}"/>
              </a:ext>
            </a:extLst>
          </p:cNvPr>
          <p:cNvSpPr txBox="1"/>
          <p:nvPr/>
        </p:nvSpPr>
        <p:spPr>
          <a:xfrm>
            <a:off x="2349996" y="1916832"/>
            <a:ext cx="6094602" cy="3426836"/>
          </a:xfrm>
          <a:prstGeom prst="rect">
            <a:avLst/>
          </a:prstGeom>
          <a:noFill/>
        </p:spPr>
        <p:txBody>
          <a:bodyPr wrap="square">
            <a:spAutoFit/>
          </a:bodyPr>
          <a:lstStyle/>
          <a:p>
            <a:pPr>
              <a:lnSpc>
                <a:spcPct val="150000"/>
              </a:lnSpc>
              <a:spcAft>
                <a:spcPts val="800"/>
              </a:spcAft>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METHODS USED</a:t>
            </a:r>
            <a:endParaRPr lang="en-IN"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PCA </a:t>
            </a:r>
            <a:endParaRPr lang="en-IN"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MANOVA</a:t>
            </a:r>
            <a:endParaRPr lang="en-IN"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Hierarchical Clustering</a:t>
            </a:r>
          </a:p>
          <a:p>
            <a:pPr lvl="0">
              <a:lnSpc>
                <a:spcPct val="150000"/>
              </a:lnSpc>
              <a:spcAft>
                <a:spcPts val="1000"/>
              </a:spcAft>
            </a:pPr>
            <a:r>
              <a:rPr lang="en-IN" sz="2000" dirty="0">
                <a:latin typeface="Comic Sans MS" panose="030F0702030302020204" pitchFamily="66" charset="0"/>
                <a:ea typeface="Calibri" panose="020F0502020204030204" pitchFamily="34" charset="0"/>
                <a:cs typeface="Times New Roman" panose="02020603050405020304" pitchFamily="18" charset="0"/>
              </a:rPr>
              <a:t>TOOL USED</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2000" dirty="0">
                <a:latin typeface="Comic Sans MS" panose="030F0702030302020204" pitchFamily="66" charset="0"/>
                <a:ea typeface="Calibri" panose="020F0502020204030204" pitchFamily="34" charset="0"/>
                <a:cs typeface="Times New Roman" panose="02020603050405020304" pitchFamily="18" charset="0"/>
              </a:rPr>
              <a:t>R </a:t>
            </a:r>
            <a:endParaRPr lang="en-IN"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988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968B-4F62-4148-0E53-EFE649C3CD6D}"/>
              </a:ext>
            </a:extLst>
          </p:cNvPr>
          <p:cNvSpPr>
            <a:spLocks noGrp="1"/>
          </p:cNvSpPr>
          <p:nvPr>
            <p:ph type="title"/>
          </p:nvPr>
        </p:nvSpPr>
        <p:spPr/>
        <p:txBody>
          <a:bodyPr>
            <a:normAutofit/>
          </a:bodyPr>
          <a:lstStyle/>
          <a:p>
            <a:r>
              <a:rPr lang="en-US" b="1" dirty="0">
                <a:solidFill>
                  <a:srgbClr val="FFFF00"/>
                </a:solidFill>
                <a:latin typeface="Castellar" panose="020A0402060406010301" pitchFamily="18" charset="0"/>
              </a:rPr>
              <a:t>RESULTS AND INTERPRETATION</a:t>
            </a:r>
            <a:endParaRPr lang="en-IN" b="1" dirty="0">
              <a:solidFill>
                <a:srgbClr val="FFFF00"/>
              </a:solidFill>
              <a:latin typeface="Castellar" panose="020A0402060406010301" pitchFamily="18" charset="0"/>
            </a:endParaRPr>
          </a:p>
        </p:txBody>
      </p:sp>
      <p:sp>
        <p:nvSpPr>
          <p:cNvPr id="4" name="TextBox 3">
            <a:extLst>
              <a:ext uri="{FF2B5EF4-FFF2-40B4-BE49-F238E27FC236}">
                <a16:creationId xmlns:a16="http://schemas.microsoft.com/office/drawing/2014/main" id="{D1D676C0-68CE-9ECF-3C5F-B411AB4E3A04}"/>
              </a:ext>
            </a:extLst>
          </p:cNvPr>
          <p:cNvSpPr txBox="1"/>
          <p:nvPr/>
        </p:nvSpPr>
        <p:spPr>
          <a:xfrm>
            <a:off x="1701924" y="1700808"/>
            <a:ext cx="6094602" cy="1441420"/>
          </a:xfrm>
          <a:prstGeom prst="rect">
            <a:avLst/>
          </a:prstGeom>
          <a:noFill/>
        </p:spPr>
        <p:txBody>
          <a:bodyPr wrap="square">
            <a:spAutoFit/>
          </a:bodyPr>
          <a:lstStyle/>
          <a:p>
            <a:pPr>
              <a:lnSpc>
                <a:spcPct val="150000"/>
              </a:lnSpc>
              <a:spcAft>
                <a:spcPts val="800"/>
              </a:spcAft>
            </a:pPr>
            <a:r>
              <a:rPr lang="en-IN" sz="1800" dirty="0">
                <a:effectLst/>
                <a:latin typeface="Comic Sans MS" panose="030F0702030302020204" pitchFamily="66" charset="0"/>
                <a:ea typeface="Calibri" panose="020F0502020204030204" pitchFamily="34" charset="0"/>
                <a:cs typeface="Times New Roman" panose="02020603050405020304" pitchFamily="18" charset="0"/>
              </a:rPr>
              <a:t>K means clustering:</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457200">
              <a:spcAft>
                <a:spcPts val="800"/>
              </a:spcAft>
            </a:pPr>
            <a:r>
              <a:rPr lang="en-IN" sz="1800" dirty="0">
                <a:effectLst/>
                <a:latin typeface="Comic Sans MS" panose="030F0702030302020204" pitchFamily="66" charset="0"/>
                <a:ea typeface="Times New Roman" panose="02020603050405020304" pitchFamily="18" charset="0"/>
              </a:rPr>
              <a:t>The sum of squares of the second cluster is the highest, hence it is the cluster with maximum dissimilarity.</a:t>
            </a:r>
          </a:p>
        </p:txBody>
      </p:sp>
      <p:pic>
        <p:nvPicPr>
          <p:cNvPr id="5" name="Picture 4">
            <a:extLst>
              <a:ext uri="{FF2B5EF4-FFF2-40B4-BE49-F238E27FC236}">
                <a16:creationId xmlns:a16="http://schemas.microsoft.com/office/drawing/2014/main" id="{D720D52E-1049-571E-E82C-ADA9E1F3C0B0}"/>
              </a:ext>
            </a:extLst>
          </p:cNvPr>
          <p:cNvPicPr>
            <a:picLocks noChangeAspect="1"/>
          </p:cNvPicPr>
          <p:nvPr/>
        </p:nvPicPr>
        <p:blipFill>
          <a:blip r:embed="rId2"/>
          <a:srcRect/>
          <a:stretch>
            <a:fillRect/>
          </a:stretch>
        </p:blipFill>
        <p:spPr bwMode="auto">
          <a:xfrm>
            <a:off x="2422004" y="3163208"/>
            <a:ext cx="5731510" cy="3182620"/>
          </a:xfrm>
          <a:prstGeom prst="rect">
            <a:avLst/>
          </a:prstGeom>
          <a:noFill/>
          <a:ln w="9525">
            <a:noFill/>
            <a:miter lim="800000"/>
            <a:headEnd/>
            <a:tailEnd/>
          </a:ln>
        </p:spPr>
      </p:pic>
    </p:spTree>
    <p:extLst>
      <p:ext uri="{BB962C8B-B14F-4D97-AF65-F5344CB8AC3E}">
        <p14:creationId xmlns:p14="http://schemas.microsoft.com/office/powerpoint/2010/main" val="29222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E60A2-2519-3535-2F4B-078B521555FD}"/>
              </a:ext>
            </a:extLst>
          </p:cNvPr>
          <p:cNvPicPr>
            <a:picLocks noChangeAspect="1"/>
          </p:cNvPicPr>
          <p:nvPr/>
        </p:nvPicPr>
        <p:blipFill>
          <a:blip r:embed="rId2"/>
          <a:srcRect/>
          <a:stretch>
            <a:fillRect/>
          </a:stretch>
        </p:blipFill>
        <p:spPr bwMode="auto">
          <a:xfrm>
            <a:off x="2710036" y="2348880"/>
            <a:ext cx="6312632" cy="3149699"/>
          </a:xfrm>
          <a:prstGeom prst="rect">
            <a:avLst/>
          </a:prstGeom>
          <a:noFill/>
          <a:ln w="9525">
            <a:noFill/>
            <a:miter lim="800000"/>
            <a:headEnd/>
            <a:tailEnd/>
          </a:ln>
        </p:spPr>
      </p:pic>
    </p:spTree>
    <p:extLst>
      <p:ext uri="{BB962C8B-B14F-4D97-AF65-F5344CB8AC3E}">
        <p14:creationId xmlns:p14="http://schemas.microsoft.com/office/powerpoint/2010/main" val="255786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EB7616-1AFA-9182-5E67-A98DFFDDF9AE}"/>
              </a:ext>
            </a:extLst>
          </p:cNvPr>
          <p:cNvSpPr txBox="1"/>
          <p:nvPr/>
        </p:nvSpPr>
        <p:spPr>
          <a:xfrm>
            <a:off x="1701924" y="2204864"/>
            <a:ext cx="9324528" cy="3160032"/>
          </a:xfrm>
          <a:prstGeom prst="rect">
            <a:avLst/>
          </a:prstGeom>
          <a:noFill/>
        </p:spPr>
        <p:txBody>
          <a:bodyPr wrap="square">
            <a:spAutoFit/>
          </a:bodyPr>
          <a:lstStyle/>
          <a:p>
            <a:pPr>
              <a:lnSpc>
                <a:spcPct val="150000"/>
              </a:lnSpc>
              <a:spcAft>
                <a:spcPts val="800"/>
              </a:spcAft>
            </a:pPr>
            <a:r>
              <a:rPr lang="en-IN" sz="1800" b="1" dirty="0">
                <a:effectLst/>
                <a:latin typeface="Comic Sans MS" panose="030F0702030302020204" pitchFamily="66" charset="0"/>
                <a:ea typeface="Times New Roman" panose="02020603050405020304" pitchFamily="18" charset="0"/>
                <a:cs typeface="Times New Roman" panose="02020603050405020304" pitchFamily="18" charset="0"/>
              </a:rPr>
              <a:t>MANOVA:</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a:lnSpc>
                <a:spcPct val="150000"/>
              </a:lnSpc>
              <a:spcAft>
                <a:spcPts val="800"/>
              </a:spcAft>
            </a:pPr>
            <a:r>
              <a:rPr lang="en-IN" sz="1800" b="1" dirty="0">
                <a:effectLst/>
                <a:latin typeface="Comic Sans MS" panose="030F0702030302020204" pitchFamily="66" charset="0"/>
                <a:ea typeface="Times New Roman" panose="02020603050405020304" pitchFamily="18" charset="0"/>
                <a:cs typeface="Times New Roman" panose="02020603050405020304" pitchFamily="18" charset="0"/>
              </a:rPr>
              <a:t>	</a:t>
            </a: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By using MANOVA (Pillai Trace) we can identify whether the level of impact of your well being and hours spend in social media affects number of social media platforms or not. Here p value is less than 0.5 which is 7.693e-10. Hence we can say that it is  significant.</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Therefore Gambling is influenced by advertisement and money investment through online.</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532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2F70A1-96AB-1D65-7E5C-7AE1768ED7FE}"/>
              </a:ext>
            </a:extLst>
          </p:cNvPr>
          <p:cNvPicPr>
            <a:picLocks noChangeAspect="1"/>
          </p:cNvPicPr>
          <p:nvPr/>
        </p:nvPicPr>
        <p:blipFill>
          <a:blip r:embed="rId2"/>
          <a:srcRect/>
          <a:stretch>
            <a:fillRect/>
          </a:stretch>
        </p:blipFill>
        <p:spPr bwMode="auto">
          <a:xfrm>
            <a:off x="1020388" y="2996952"/>
            <a:ext cx="10148047" cy="1204139"/>
          </a:xfrm>
          <a:prstGeom prst="rect">
            <a:avLst/>
          </a:prstGeom>
          <a:noFill/>
          <a:ln w="9525">
            <a:noFill/>
            <a:miter lim="800000"/>
            <a:headEnd/>
            <a:tailEnd/>
          </a:ln>
        </p:spPr>
      </p:pic>
    </p:spTree>
    <p:extLst>
      <p:ext uri="{BB962C8B-B14F-4D97-AF65-F5344CB8AC3E}">
        <p14:creationId xmlns:p14="http://schemas.microsoft.com/office/powerpoint/2010/main" val="243383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6B3401-4630-9119-395D-EAC6438FDA12}"/>
              </a:ext>
            </a:extLst>
          </p:cNvPr>
          <p:cNvSpPr txBox="1"/>
          <p:nvPr/>
        </p:nvSpPr>
        <p:spPr>
          <a:xfrm>
            <a:off x="2205980" y="1916832"/>
            <a:ext cx="7656003" cy="3671903"/>
          </a:xfrm>
          <a:prstGeom prst="rect">
            <a:avLst/>
          </a:prstGeom>
          <a:noFill/>
        </p:spPr>
        <p:txBody>
          <a:bodyPr wrap="square">
            <a:spAutoFit/>
          </a:bodyPr>
          <a:lstStyle/>
          <a:p>
            <a:pPr>
              <a:lnSpc>
                <a:spcPct val="150000"/>
              </a:lnSpc>
              <a:spcAft>
                <a:spcPts val="800"/>
              </a:spcAft>
            </a:pPr>
            <a:r>
              <a:rPr lang="en-IN" sz="1800" b="1" dirty="0">
                <a:effectLst/>
                <a:latin typeface="Comic Sans MS" panose="030F0702030302020204" pitchFamily="66" charset="0"/>
                <a:ea typeface="Times New Roman" panose="02020603050405020304" pitchFamily="18" charset="0"/>
                <a:cs typeface="Times New Roman" panose="02020603050405020304" pitchFamily="18" charset="0"/>
              </a:rPr>
              <a:t>PCA:</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PC1 and PC2 has higher variability </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In PC1, Google, Instagram, Television and posters provide more variation to the original data.</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In PC2, Facebook, Instagram, Television, and Mobile application provide more variation to the original dataset.</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In graph and Scree plot, PC1 and PC2 shows more variance so naturally, as said before, it will be taken into consideration.</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After applying </a:t>
            </a:r>
            <a:r>
              <a:rPr lang="en-IN" sz="1800" dirty="0" err="1">
                <a:effectLst/>
                <a:latin typeface="Comic Sans MS" panose="030F0702030302020204" pitchFamily="66" charset="0"/>
                <a:ea typeface="Times New Roman" panose="02020603050405020304" pitchFamily="18" charset="0"/>
                <a:cs typeface="Times New Roman" panose="02020603050405020304" pitchFamily="18" charset="0"/>
              </a:rPr>
              <a:t>kmeans</a:t>
            </a:r>
            <a:r>
              <a:rPr lang="en-IN" sz="1800" dirty="0">
                <a:effectLst/>
                <a:latin typeface="Comic Sans MS" panose="030F0702030302020204" pitchFamily="66" charset="0"/>
                <a:ea typeface="Times New Roman" panose="02020603050405020304" pitchFamily="18" charset="0"/>
                <a:cs typeface="Times New Roman" panose="02020603050405020304" pitchFamily="18" charset="0"/>
              </a:rPr>
              <a:t> clustering and dimensionality reduction, both the graphs are similar.</a:t>
            </a:r>
            <a:endParaRPr lang="en-IN" sz="16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0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307</TotalTime>
  <Words>331</Words>
  <Application>Microsoft Office PowerPoint</Application>
  <PresentationFormat>Custom</PresentationFormat>
  <Paragraphs>33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Castellar</vt:lpstr>
      <vt:lpstr>Comic Sans MS</vt:lpstr>
      <vt:lpstr>Consolas</vt:lpstr>
      <vt:lpstr>Corbel</vt:lpstr>
      <vt:lpstr>Symbol</vt:lpstr>
      <vt:lpstr>Chalkboard 16x9</vt:lpstr>
      <vt:lpstr>THE IMPACT OF DIGITAL TRANSFORMATION IN ONLINE MARKETING</vt:lpstr>
      <vt:lpstr>PROBLEM STATEMENT</vt:lpstr>
      <vt:lpstr>OBJECTIVE</vt:lpstr>
      <vt:lpstr>METHODS AND TOOLS USED</vt:lpstr>
      <vt:lpstr>RESULTS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DIGITAL TRANSFORMATION IN ONLINE MARKETING</dc:title>
  <dc:creator>POOJA</dc:creator>
  <cp:lastModifiedBy>tanurajan112@gmail.com</cp:lastModifiedBy>
  <cp:revision>6</cp:revision>
  <dcterms:created xsi:type="dcterms:W3CDTF">2022-06-12T04:15:37Z</dcterms:created>
  <dcterms:modified xsi:type="dcterms:W3CDTF">2022-11-09T13:24:05Z</dcterms:modified>
</cp:coreProperties>
</file>