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966E-05E9-01E5-D38D-0E3DD731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FC642-7BFC-8BBD-A886-9F974C9C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EA33-E561-7D80-3600-4476046E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2C31-02F6-46C6-A899-18E66FB58C68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57F3-D9BE-D1DA-7454-C6D5BB0C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CF47-1083-6689-2D2D-007B9EE3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7191-FBB3-4024-8490-B433D2BC1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2E66-8F64-70A0-3302-5D180237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0418B-B473-B746-B72E-8597BE153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39AC-86AC-4765-8384-05A045CD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2C31-02F6-46C6-A899-18E66FB58C68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6027-F419-9012-8D47-32DAEB40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BD678-C939-922E-664B-16E3AECB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7191-FBB3-4024-8490-B433D2BC1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9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EF968-06A3-837A-72C6-A838C6E97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7C56D-A133-EF2D-C7D6-4AD7C07C1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B7AE-7875-63A8-D38C-0F992CA1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2C31-02F6-46C6-A899-18E66FB58C68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22A6-FBBE-7291-6C10-BDAB7C1A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B1A69-7588-9536-7264-B3005296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7191-FBB3-4024-8490-B433D2BC1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5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BC10-BF93-A897-3321-46F0D58A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6B6A-44B4-B9BA-7767-28719D8A8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870CF-6B16-EE25-2D8C-BF2B8E77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2C31-02F6-46C6-A899-18E66FB58C68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1AF8-7F03-F707-210E-BBA7495C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0489-7AF8-F053-941B-093989D6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7191-FBB3-4024-8490-B433D2BC1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96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08B7-62CF-50D6-B5B8-5A0985C0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C29B-615B-0329-12BE-C8E4042FF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5E132-26F3-CB40-5215-D765CD4D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2C31-02F6-46C6-A899-18E66FB58C68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E597-D9F6-AF12-DBDE-7CBF2596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2994-D912-85C4-ECA2-E1D59873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7191-FBB3-4024-8490-B433D2BC1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1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2524-3754-1AA2-9989-C99478E2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689E-AE76-C58C-B85E-3C9E4A894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0F54E-0DDA-99AB-357A-EF9DB5CE3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C0DAB-9FA3-937B-D6EC-B597C4EC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2C31-02F6-46C6-A899-18E66FB58C68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C3FF1-CB62-25BA-329B-E6E9F460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DA813-589D-8CA3-2325-AF966080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7191-FBB3-4024-8490-B433D2BC1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3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466B-DDFB-0DE5-EAA9-1E2168DC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C8A97-5CA8-E46D-9A35-9A4EE471B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17B4D-31B9-AB7B-D0ED-37FD23C8B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C5B02-5807-1188-8E96-F10586DEF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D1BC5-A303-C10F-2DFC-485ED4097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8174F-0F25-9181-28DF-73975AA7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2C31-02F6-46C6-A899-18E66FB58C68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61154-F15B-5C0C-F234-49F161A5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5799A-77D7-8AD9-3C3A-3C17A5F7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7191-FBB3-4024-8490-B433D2BC1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55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02FA-84B0-35BA-9652-C92B7B93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C2C85-1466-C34A-3942-5AFF40CD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2C31-02F6-46C6-A899-18E66FB58C68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E1ACD-071E-6D45-2224-F3D7D88D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0C2F3-CBF4-99BA-254E-260532B5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7191-FBB3-4024-8490-B433D2BC1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59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15264-2B8E-F66A-E646-269F0365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2C31-02F6-46C6-A899-18E66FB58C68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EAE02-8846-5FBC-0243-133D896B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753F-366E-7804-860A-C4B47F7A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7191-FBB3-4024-8490-B433D2BC1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04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AEC4-7DD8-38D8-288F-04E67307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7E0BC-F6D4-8DBC-FD2A-D1133FD0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989BD-9D55-E9C7-58C9-AE7EAEF2B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C4C9-CF1A-BF45-97D6-F98651E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2C31-02F6-46C6-A899-18E66FB58C68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B3BB-18ED-4A9F-9993-A78BAA1A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2C02-81AD-CA13-B2C5-076A2A11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7191-FBB3-4024-8490-B433D2BC1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3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9FAE-14D8-05A8-78D4-B140D215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0D250-A498-88F1-457B-F6DCB1871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E8BA4-324E-39C0-0DF2-561FD59F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A8E24-D17C-6580-4D81-9016C19D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2C31-02F6-46C6-A899-18E66FB58C68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463C7-411F-8696-88D4-A0529545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2A245-D4F8-A80D-8F09-E051F329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7191-FBB3-4024-8490-B433D2BC1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69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AAF74-0D0A-D561-AD01-7B4379F6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253B-4559-FD70-6DAE-61AF80D0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6AB2-32BF-0ECA-757C-7BAF0DB72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2C31-02F6-46C6-A899-18E66FB58C68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8825D-5577-9938-57D8-BD6F4F640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B0A8-0383-1F2D-D812-0103F32B9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B7191-FBB3-4024-8490-B433D2BC1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00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u272004" TargetMode="External"/><Relationship Id="rId2" Type="http://schemas.openxmlformats.org/officeDocument/2006/relationships/hyperlink" Target="https://www.linkedin.com/in/tanmay-sharma-800599373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Tanu272004/-Income-Mortgage-Housing-Insights-A-State-City-Analysis-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30022D5-E6A2-D63E-FF18-1C4290DD1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659" y="0"/>
            <a:ext cx="82498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“Income, Mortgage &amp; Housing Insights: A State &amp; City Analysis”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Name: Tanmay Sharma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Role: Data/Business Analyst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 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ate: 2025-09-13</a:t>
            </a:r>
          </a:p>
        </p:txBody>
      </p:sp>
    </p:spTree>
    <p:extLst>
      <p:ext uri="{BB962C8B-B14F-4D97-AF65-F5344CB8AC3E}">
        <p14:creationId xmlns:p14="http://schemas.microsoft.com/office/powerpoint/2010/main" val="333079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2667C6-2183-D415-7CCF-0ECC402C4E84}"/>
              </a:ext>
            </a:extLst>
          </p:cNvPr>
          <p:cNvSpPr txBox="1"/>
          <p:nvPr/>
        </p:nvSpPr>
        <p:spPr>
          <a:xfrm>
            <a:off x="0" y="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Conclusion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Summary of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Real-world implication: Policy, investment, affordability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step: Add predictive modeling (future extension idea)</a:t>
            </a:r>
          </a:p>
        </p:txBody>
      </p:sp>
    </p:spTree>
    <p:extLst>
      <p:ext uri="{BB962C8B-B14F-4D97-AF65-F5344CB8AC3E}">
        <p14:creationId xmlns:p14="http://schemas.microsoft.com/office/powerpoint/2010/main" val="213838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650FEF-DAA0-3677-FEDA-A5C796643E7B}"/>
              </a:ext>
            </a:extLst>
          </p:cNvPr>
          <p:cNvSpPr txBox="1"/>
          <p:nvPr/>
        </p:nvSpPr>
        <p:spPr>
          <a:xfrm>
            <a:off x="0" y="692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References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Tools: </a:t>
            </a:r>
            <a:r>
              <a:rPr lang="en-IN" dirty="0" err="1"/>
              <a:t>BigQuery</a:t>
            </a:r>
            <a:r>
              <a:rPr lang="en-IN" dirty="0"/>
              <a:t>, Python (Pandas, Matplotlib),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Dataset source</a:t>
            </a:r>
          </a:p>
        </p:txBody>
      </p:sp>
    </p:spTree>
    <p:extLst>
      <p:ext uri="{BB962C8B-B14F-4D97-AF65-F5344CB8AC3E}">
        <p14:creationId xmlns:p14="http://schemas.microsoft.com/office/powerpoint/2010/main" val="113124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94357-5C05-4302-05BB-ECD65AB44129}"/>
              </a:ext>
            </a:extLst>
          </p:cNvPr>
          <p:cNvSpPr txBox="1"/>
          <p:nvPr/>
        </p:nvSpPr>
        <p:spPr>
          <a:xfrm>
            <a:off x="78658" y="186813"/>
            <a:ext cx="7275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Thank You (Lets Connect):</a:t>
            </a:r>
          </a:p>
          <a:p>
            <a:r>
              <a:rPr lang="en-IN" dirty="0"/>
              <a:t>LinkedIn: </a:t>
            </a:r>
            <a:r>
              <a:rPr lang="en-IN" dirty="0">
                <a:hlinkClick r:id="rId2"/>
              </a:rPr>
              <a:t>https://www.linkedin.com/in/tanmay-sharma-800599373/</a:t>
            </a:r>
            <a:endParaRPr lang="en-IN" dirty="0"/>
          </a:p>
          <a:p>
            <a:r>
              <a:rPr lang="en-IN" dirty="0"/>
              <a:t>Git hub: </a:t>
            </a:r>
            <a:r>
              <a:rPr lang="en-IN" dirty="0">
                <a:hlinkClick r:id="rId3"/>
              </a:rPr>
              <a:t>https://github.com/Tanu272004</a:t>
            </a:r>
            <a:endParaRPr lang="en-IN" dirty="0"/>
          </a:p>
          <a:p>
            <a:r>
              <a:rPr lang="en-IN" dirty="0"/>
              <a:t>Project Link: </a:t>
            </a:r>
            <a:r>
              <a:rPr lang="en-US" dirty="0">
                <a:hlinkClick r:id="rId4"/>
              </a:rPr>
              <a:t>US Mortgage Housing Analytics With Affordability Index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1C775-A402-B8B7-E718-50B69BF1A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761" y="0"/>
            <a:ext cx="1580535" cy="1580535"/>
          </a:xfrm>
          <a:prstGeom prst="rect">
            <a:avLst/>
          </a:prstGeom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56A9FAC5-2C36-3E87-DE49-C947DF038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834" y="1941139"/>
            <a:ext cx="1362462" cy="13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8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849181-8CDD-D903-DB9D-3A7FD32306E2}"/>
              </a:ext>
            </a:extLst>
          </p:cNvPr>
          <p:cNvSpPr txBox="1"/>
          <p:nvPr/>
        </p:nvSpPr>
        <p:spPr>
          <a:xfrm>
            <a:off x="0" y="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Problem Statement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Housing affordability issue in US cities &amp;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mortgage rates + income matter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Objective: </a:t>
            </a:r>
            <a:r>
              <a:rPr lang="en-US" i="1" dirty="0"/>
              <a:t>“To analyze state &amp; city housing trends and affordability using data analytics.”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6F38A-46E6-A1ED-81A7-E872CA2D7A8F}"/>
              </a:ext>
            </a:extLst>
          </p:cNvPr>
          <p:cNvSpPr txBox="1"/>
          <p:nvPr/>
        </p:nvSpPr>
        <p:spPr>
          <a:xfrm>
            <a:off x="0" y="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Data Sources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BigQuery</a:t>
            </a:r>
            <a:r>
              <a:rPr lang="en-US" dirty="0"/>
              <a:t> (mention dataset used: housing, income, mortgage rates)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size / structure (States, Cities, Years, Metrics)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used for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68368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75E53-882C-24B8-C2C7-42E9D2EB1643}"/>
              </a:ext>
            </a:extLst>
          </p:cNvPr>
          <p:cNvSpPr txBox="1"/>
          <p:nvPr/>
        </p:nvSpPr>
        <p:spPr>
          <a:xfrm>
            <a:off x="0" y="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Methodology / Workflow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Flowchart (</a:t>
            </a:r>
            <a:r>
              <a:rPr lang="en-IN" dirty="0" err="1"/>
              <a:t>BigQuery</a:t>
            </a:r>
            <a:r>
              <a:rPr lang="en-IN" dirty="0"/>
              <a:t> → Python Cleaning → Calculations → Power BI Dashboard)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Key processing: Median house price, </a:t>
            </a:r>
            <a:r>
              <a:rPr lang="en-IN" dirty="0" err="1"/>
              <a:t>Avg</a:t>
            </a:r>
            <a:r>
              <a:rPr lang="en-IN" dirty="0"/>
              <a:t> income, Affordability Index = Price ÷ Income</a:t>
            </a:r>
          </a:p>
        </p:txBody>
      </p:sp>
    </p:spTree>
    <p:extLst>
      <p:ext uri="{BB962C8B-B14F-4D97-AF65-F5344CB8AC3E}">
        <p14:creationId xmlns:p14="http://schemas.microsoft.com/office/powerpoint/2010/main" val="54055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8A0CF4-5BEC-0660-1B8F-DCCD7C40EDA9}"/>
              </a:ext>
            </a:extLst>
          </p:cNvPr>
          <p:cNvSpPr txBox="1"/>
          <p:nvPr/>
        </p:nvSpPr>
        <p:spPr>
          <a:xfrm>
            <a:off x="0" y="133863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Exploratory Data Workflow</a:t>
            </a:r>
          </a:p>
          <a:p>
            <a:r>
              <a:rPr lang="en-IN" b="1" dirty="0"/>
              <a:t>Step 1: Synthetic Data (Python)</a:t>
            </a:r>
            <a:endParaRPr lang="en-IN" dirty="0"/>
          </a:p>
          <a:p>
            <a:r>
              <a:rPr lang="en-IN" dirty="0"/>
              <a:t>Created synthetic datasets (Housing, Demographics, Mortgage)</a:t>
            </a:r>
          </a:p>
          <a:p>
            <a:r>
              <a:rPr lang="en-IN" dirty="0"/>
              <a:t>Exported them as CSV for further use</a:t>
            </a:r>
          </a:p>
          <a:p>
            <a:endParaRPr lang="en-IN" dirty="0"/>
          </a:p>
          <a:p>
            <a:r>
              <a:rPr lang="en-IN" b="1" dirty="0"/>
              <a:t>Step 2: Cloud Data Management (</a:t>
            </a:r>
            <a:r>
              <a:rPr lang="en-IN" b="1" dirty="0" err="1"/>
              <a:t>BigQuery</a:t>
            </a:r>
            <a:r>
              <a:rPr lang="en-IN" b="1" dirty="0"/>
              <a:t>)</a:t>
            </a:r>
            <a:endParaRPr lang="en-IN" dirty="0"/>
          </a:p>
          <a:p>
            <a:r>
              <a:rPr lang="en-IN" dirty="0"/>
              <a:t>Imported CSVs into Google </a:t>
            </a:r>
            <a:r>
              <a:rPr lang="en-IN" dirty="0" err="1"/>
              <a:t>BigQuery</a:t>
            </a:r>
            <a:endParaRPr lang="en-IN" dirty="0"/>
          </a:p>
          <a:p>
            <a:r>
              <a:rPr lang="en-IN" dirty="0"/>
              <a:t>Wrote SQL queries to aggregate &amp; join datasets</a:t>
            </a:r>
          </a:p>
          <a:p>
            <a:pPr lvl="1"/>
            <a:r>
              <a:rPr lang="en-IN" dirty="0"/>
              <a:t>Example: </a:t>
            </a:r>
            <a:r>
              <a:rPr lang="en-IN" dirty="0" err="1"/>
              <a:t>Avg</a:t>
            </a:r>
            <a:r>
              <a:rPr lang="en-IN" dirty="0"/>
              <a:t> House Price by State</a:t>
            </a:r>
          </a:p>
          <a:p>
            <a:pPr lvl="1"/>
            <a:r>
              <a:rPr lang="en-IN" dirty="0"/>
              <a:t>Example: Household Income distribution</a:t>
            </a:r>
          </a:p>
          <a:p>
            <a:pPr lvl="1"/>
            <a:endParaRPr lang="en-IN" dirty="0"/>
          </a:p>
          <a:p>
            <a:r>
              <a:rPr lang="en-IN" b="1" dirty="0"/>
              <a:t>Step 3: Visualization (Power BI)</a:t>
            </a:r>
            <a:endParaRPr lang="en-IN" dirty="0"/>
          </a:p>
          <a:p>
            <a:r>
              <a:rPr lang="en-IN" dirty="0"/>
              <a:t>Imported processed </a:t>
            </a:r>
            <a:r>
              <a:rPr lang="en-IN" dirty="0" err="1"/>
              <a:t>BigQuery</a:t>
            </a:r>
            <a:r>
              <a:rPr lang="en-IN" dirty="0"/>
              <a:t> tables into Power BI</a:t>
            </a:r>
          </a:p>
          <a:p>
            <a:r>
              <a:rPr lang="en-IN" dirty="0"/>
              <a:t>Built interactive dashboards (KPIs, Trends, </a:t>
            </a:r>
            <a:r>
              <a:rPr lang="en-IN" dirty="0" err="1"/>
              <a:t>Drillthroughs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401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0F0203-4E70-28EC-9A72-5488EF47468C}"/>
              </a:ext>
            </a:extLst>
          </p:cNvPr>
          <p:cNvSpPr txBox="1"/>
          <p:nvPr/>
        </p:nvSpPr>
        <p:spPr>
          <a:xfrm>
            <a:off x="0" y="88600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 err="1"/>
              <a:t>BigQuery</a:t>
            </a:r>
            <a:r>
              <a:rPr lang="en-IN" b="1" dirty="0"/>
              <a:t> Part :-</a:t>
            </a:r>
          </a:p>
          <a:p>
            <a:pPr>
              <a:buNone/>
            </a:pPr>
            <a:r>
              <a:rPr lang="en-IN" b="1" dirty="0"/>
              <a:t>Title:</a:t>
            </a:r>
            <a:r>
              <a:rPr lang="en-IN" dirty="0"/>
              <a:t> </a:t>
            </a:r>
            <a:r>
              <a:rPr lang="en-IN" i="1" dirty="0"/>
              <a:t>Data Aggregation &amp; Analysis (</a:t>
            </a:r>
            <a:r>
              <a:rPr lang="en-IN" i="1" dirty="0" err="1"/>
              <a:t>BigQuery</a:t>
            </a:r>
            <a:r>
              <a:rPr lang="en-IN" i="1" dirty="0"/>
              <a:t>)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Imported synthetic datasets (</a:t>
            </a:r>
            <a:r>
              <a:rPr lang="en-IN" dirty="0" err="1"/>
              <a:t>housing_prices</a:t>
            </a:r>
            <a:r>
              <a:rPr lang="en-IN" dirty="0"/>
              <a:t>, demographics, </a:t>
            </a:r>
            <a:r>
              <a:rPr lang="en-IN" dirty="0" err="1"/>
              <a:t>mortgage_rates</a:t>
            </a:r>
            <a:r>
              <a:rPr lang="en-IN" dirty="0"/>
              <a:t>) from CSV into </a:t>
            </a:r>
            <a:r>
              <a:rPr lang="en-IN" dirty="0" err="1"/>
              <a:t>BigQuery</a:t>
            </a:r>
            <a:r>
              <a:rPr lang="en-IN" dirty="0"/>
              <a:t>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</a:t>
            </a:r>
            <a:r>
              <a:rPr lang="en-IN" b="1" dirty="0"/>
              <a:t>SQL queries</a:t>
            </a:r>
            <a:r>
              <a:rPr lang="en-IN" dirty="0"/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State-wise Average House Price Trends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Top 10 Expensive Cities (</a:t>
            </a:r>
            <a:r>
              <a:rPr lang="en-IN" b="1" dirty="0" err="1"/>
              <a:t>Avg</a:t>
            </a:r>
            <a:r>
              <a:rPr lang="en-IN" b="1" dirty="0"/>
              <a:t> Price)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Income vs House Price Correlation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Mortgage Rate Impact on House Prices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Affordability Index (Price ÷ Income)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Ensured queries are </a:t>
            </a:r>
            <a:r>
              <a:rPr lang="en-IN" b="1" dirty="0"/>
              <a:t>sandbox-friendly</a:t>
            </a:r>
            <a:r>
              <a:rPr lang="en-IN" dirty="0"/>
              <a:t> (optimized, grouped, aggregated).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Exported processed tables → directly connected to Power BI.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FF3C35-DE3D-9CE2-024F-EBDB4F13B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510" y="201087"/>
            <a:ext cx="2900515" cy="101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D6A88-B391-18B7-FC92-605AB492A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51"/>
            <a:ext cx="12113342" cy="5415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EB48D-18E2-9A35-CD74-24AB28EB3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343" y="5725952"/>
            <a:ext cx="2900515" cy="101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AC246D-C528-3996-FC6B-DE18DF1E44AA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Dashboard (Power BI):-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14145-F3DE-6726-71FC-629C539A6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5719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382BBA-B0F3-88A8-D95E-415705A666F7}"/>
              </a:ext>
            </a:extLst>
          </p:cNvPr>
          <p:cNvSpPr txBox="1"/>
          <p:nvPr/>
        </p:nvSpPr>
        <p:spPr>
          <a:xfrm>
            <a:off x="2794820" y="6273145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Interactive Dashboard for State &amp; City-level Housing Insights”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92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9DFE9BE-479F-718A-DDBF-1329B0328C76}"/>
              </a:ext>
            </a:extLst>
          </p:cNvPr>
          <p:cNvSpPr txBox="1"/>
          <p:nvPr/>
        </p:nvSpPr>
        <p:spPr>
          <a:xfrm>
            <a:off x="0" y="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Insights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California &amp; New York = High house price, lower affordability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Texas &amp; Florida = Relatively better affordability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Mortgage rate fluctuations impact affordability differently across states</a:t>
            </a:r>
          </a:p>
        </p:txBody>
      </p:sp>
    </p:spTree>
    <p:extLst>
      <p:ext uri="{BB962C8B-B14F-4D97-AF65-F5344CB8AC3E}">
        <p14:creationId xmlns:p14="http://schemas.microsoft.com/office/powerpoint/2010/main" val="312982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427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Sharma</dc:creator>
  <cp:lastModifiedBy>Tanmay Sharma</cp:lastModifiedBy>
  <cp:revision>1</cp:revision>
  <dcterms:created xsi:type="dcterms:W3CDTF">2025-09-13T07:08:22Z</dcterms:created>
  <dcterms:modified xsi:type="dcterms:W3CDTF">2025-09-13T07:16:10Z</dcterms:modified>
</cp:coreProperties>
</file>