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8419A-0D2B-1DAF-62C6-B217980457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7BFE36-EC43-C19A-630C-6F786A7B7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F8B1F-5845-A2DB-23D0-8AA3D0FBD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4B33-FFEA-4DDA-AD76-351BBBD28CDB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A7FF8-36F4-7C56-4F3A-191F3848C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6BDAC-B562-28FB-1E3C-85DECA586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F8007-00EB-4E45-AD22-FDC61E904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170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BC2EF-0D38-642A-EA68-0CB1FE861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E38220-2B37-0A6A-909D-49C1AE2861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E4F0C-FACC-FA88-370F-E37939A1A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4B33-FFEA-4DDA-AD76-351BBBD28CDB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E6745-E4C2-4F31-04BA-A33482BC9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D8DAB-58DA-E83C-662A-9B31CEF47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F8007-00EB-4E45-AD22-FDC61E904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935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21DA6D-EE6D-94E8-E20A-7C5C77B520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0B4F24-4BE3-DFD2-A762-1E4F0AF31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50B6D-2621-82D9-E3BE-768F5C50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4B33-FFEA-4DDA-AD76-351BBBD28CDB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A9D33-26C6-0788-53F8-5C402E842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5EE36-3EDD-A096-0EA8-D9287B6CA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F8007-00EB-4E45-AD22-FDC61E904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A7275-526E-C0D5-BF41-D48F7EEAA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6AD08-F219-00C3-C802-100B1C1EE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0D873-BB49-1007-F057-D92665A5C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4B33-FFEA-4DDA-AD76-351BBBD28CDB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F367D-50C6-4E68-F7A7-533645D50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2B734-CB65-18AA-89C7-82219C4FD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F8007-00EB-4E45-AD22-FDC61E904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109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173B9-72BC-B85F-E4F8-30C7AC941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A9EA6F-D059-BD24-9DA2-16CF3036D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7933B-AC71-CBE0-82CD-DD2B2A689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4B33-FFEA-4DDA-AD76-351BBBD28CDB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8DA72-5B5C-2BE8-79B7-D2F87585F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C00F8-8038-FC29-C81E-6B96760D1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F8007-00EB-4E45-AD22-FDC61E904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607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7804B-F04B-252F-0C76-5B598EC91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F1C1A-EC02-C920-59C9-84C5EE77AD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CB866F-7FDB-E27E-E794-EA66DE9AA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FD1985-BBCB-E9E6-6DC7-1497042EB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4B33-FFEA-4DDA-AD76-351BBBD28CDB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43EFB-CCC0-D273-529B-CDE3CB86D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3A2FF9-A4E9-3143-59CC-19F93124B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F8007-00EB-4E45-AD22-FDC61E904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962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ECB10-FDC8-A5E4-EA18-EFF1D4D7D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EEDE6-5305-CBA1-A4B5-A61730DC5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AAD2C2-7369-7F60-4293-C69D6B1E5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C49DC-A5A5-742A-0BFF-C82972D6C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44B8F4-25E7-705F-9869-E4BE24A076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C53998-7638-B796-78FA-68A0D0A8A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4B33-FFEA-4DDA-AD76-351BBBD28CDB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C6F1FF-C594-5E08-924D-05ACD476B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4A655D-4508-5465-CA8B-BEB762143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F8007-00EB-4E45-AD22-FDC61E904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889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31544-C665-AAC9-E3F9-0EFD05275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AB0086-775D-3C71-9581-7EA2AA119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4B33-FFEA-4DDA-AD76-351BBBD28CDB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617DD-0568-AD27-C51C-B14B4829C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98F1E3-206E-D556-359D-0B3BA949B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F8007-00EB-4E45-AD22-FDC61E904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717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F1C679-1CFC-DC08-3D48-92F1612FB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4B33-FFEA-4DDA-AD76-351BBBD28CDB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EF9569-9572-B4B4-64E1-ED8AC8E48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29258-61AE-E999-79CD-ADA51FA03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F8007-00EB-4E45-AD22-FDC61E904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637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DDFDB-A98A-1D1A-ECFC-ADE415EFE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5D9F1-1493-AA6E-CD6D-F9A13ED68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4DD473-DA5F-57B1-804A-C573106B2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6969F5-4E6E-AE7E-C50E-91DF476EB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4B33-FFEA-4DDA-AD76-351BBBD28CDB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D84361-A67D-5D63-8A2C-2C7EF4EC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4CBD64-F100-CE91-81DD-27A67D7B8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F8007-00EB-4E45-AD22-FDC61E904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977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D485D-E79B-23E3-05D5-C60DA3545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E071C6-3F1C-79E2-C872-CDADE98777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2B6BF8-A2C8-E059-DE8E-25A4DF275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CDB96-F0F3-7199-AD1B-8A42EA0E3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4B33-FFEA-4DDA-AD76-351BBBD28CDB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B71D5-95CF-A93B-4491-291E158FB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0310B8-075C-95D2-7DF4-5E04A9715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F8007-00EB-4E45-AD22-FDC61E904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407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0DEE8A-B25B-D846-0CCE-3B7CF2F4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FF1F5-9EC2-CE3E-CF84-1833BE990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44717-CB0E-38A8-0C95-83884DA77C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A4B33-FFEA-4DDA-AD76-351BBBD28CDB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17CE5-26C6-9093-7F01-45B98A3358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9D416-AF1E-21CB-E724-87454DCB1E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F8007-00EB-4E45-AD22-FDC61E904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190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nu272004/Amazon-CLV-2.0" TargetMode="External"/><Relationship Id="rId2" Type="http://schemas.openxmlformats.org/officeDocument/2006/relationships/hyperlink" Target="https://www.linkedin.com/in/tanmay-sharma-800599373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AE48BC0-6269-05E3-B5C7-ADED67E2E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765"/>
            <a:ext cx="694619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Title: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Amazon Customer Lifetime Value 2.0 Dashboard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Subtitle: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 Insights, RFM Segmentation &amp; CLV Prediction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latin typeface="Arial" panose="020B0604020202020204" pitchFamily="34" charset="0"/>
              </a:rPr>
              <a:t>Name: Tanmay Sharma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latin typeface="Arial" panose="020B0604020202020204" pitchFamily="34" charset="0"/>
              </a:rPr>
              <a:t>Date: 2025-09-18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130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08474F-71AB-855F-BF45-3415BE6220FD}"/>
              </a:ext>
            </a:extLst>
          </p:cNvPr>
          <p:cNvSpPr txBox="1"/>
          <p:nvPr/>
        </p:nvSpPr>
        <p:spPr>
          <a:xfrm>
            <a:off x="78658" y="0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Business Recommendations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Retain </a:t>
            </a:r>
            <a:r>
              <a:rPr lang="en-US" b="1" dirty="0"/>
              <a:t>high CLV customers</a:t>
            </a:r>
            <a:r>
              <a:rPr lang="en-US" dirty="0"/>
              <a:t> with loyalty programs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Reactivate </a:t>
            </a:r>
            <a:r>
              <a:rPr lang="en-US" b="1" dirty="0"/>
              <a:t>at-risk customers</a:t>
            </a:r>
            <a:r>
              <a:rPr lang="en-US" dirty="0"/>
              <a:t> with targeted discounts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Push </a:t>
            </a:r>
            <a:r>
              <a:rPr lang="en-US" b="1" dirty="0"/>
              <a:t>high-value categories</a:t>
            </a:r>
            <a:r>
              <a:rPr lang="en-US" dirty="0"/>
              <a:t> more (e.g., Clothing, Electronics)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Personalize campaigns using CLV segmentation</a:t>
            </a:r>
          </a:p>
        </p:txBody>
      </p:sp>
    </p:spTree>
    <p:extLst>
      <p:ext uri="{BB962C8B-B14F-4D97-AF65-F5344CB8AC3E}">
        <p14:creationId xmlns:p14="http://schemas.microsoft.com/office/powerpoint/2010/main" val="3194607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FA5273-2C2D-468A-6991-9998AEA6AD5B}"/>
              </a:ext>
            </a:extLst>
          </p:cNvPr>
          <p:cNvSpPr txBox="1"/>
          <p:nvPr/>
        </p:nvSpPr>
        <p:spPr>
          <a:xfrm>
            <a:off x="-1" y="149630"/>
            <a:ext cx="764949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Thank You/Let’s Connect</a:t>
            </a:r>
          </a:p>
          <a:p>
            <a:r>
              <a:rPr lang="en-IN" b="1" dirty="0"/>
              <a:t>LinkedIn: </a:t>
            </a:r>
            <a:r>
              <a:rPr lang="en-IN" b="1" dirty="0">
                <a:hlinkClick r:id="rId2"/>
              </a:rPr>
              <a:t>https://www.linkedin.com/in/tanmay-sharma-800599373/</a:t>
            </a:r>
            <a:endParaRPr lang="en-IN" b="1" dirty="0"/>
          </a:p>
          <a:p>
            <a:r>
              <a:rPr lang="en-IN" b="1" dirty="0"/>
              <a:t>Git hub</a:t>
            </a:r>
            <a:r>
              <a:rPr lang="en-IN" dirty="0"/>
              <a:t>: </a:t>
            </a:r>
            <a:r>
              <a:rPr lang="en-IN" dirty="0">
                <a:hlinkClick r:id="rId3"/>
              </a:rPr>
              <a:t>https://github.com/Tanu272004/Amazon-CLV-2.0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6643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79ABC0-6D44-D074-4F0F-22C9FD63F74B}"/>
              </a:ext>
            </a:extLst>
          </p:cNvPr>
          <p:cNvSpPr txBox="1"/>
          <p:nvPr/>
        </p:nvSpPr>
        <p:spPr>
          <a:xfrm>
            <a:off x="98322" y="78658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1" dirty="0"/>
              <a:t>Problem Statement :</a:t>
            </a:r>
          </a:p>
          <a:p>
            <a:r>
              <a:rPr lang="en-US" b="1" dirty="0"/>
              <a:t>E-commerce Challenge:</a:t>
            </a:r>
            <a:r>
              <a:rPr lang="en-US" dirty="0"/>
              <a:t> </a:t>
            </a:r>
            <a:r>
              <a:rPr lang="en-US" i="1" dirty="0"/>
              <a:t>"Which customers are long-term valuable and how much future revenue can they generate?"</a:t>
            </a:r>
            <a:endParaRPr lang="en-US" dirty="0"/>
          </a:p>
          <a:p>
            <a:r>
              <a:rPr lang="en-US" b="1" dirty="0"/>
              <a:t>Business Impact:</a:t>
            </a:r>
            <a:r>
              <a:rPr lang="en-US" dirty="0"/>
              <a:t> Helps in </a:t>
            </a:r>
            <a:r>
              <a:rPr lang="en-US" b="1" dirty="0"/>
              <a:t>customer retention, personalized marketing, and product strategy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3751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AC3BE5-1386-0B32-4AA6-B752F9FAF5A4}"/>
              </a:ext>
            </a:extLst>
          </p:cNvPr>
          <p:cNvSpPr txBox="1"/>
          <p:nvPr/>
        </p:nvSpPr>
        <p:spPr>
          <a:xfrm>
            <a:off x="0" y="0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1" dirty="0"/>
              <a:t>. Dataset Overview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Customers.csv → customer profile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Orders.csv → order transactions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Products.csv → product details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err="1"/>
              <a:t>CLV_Summary</a:t>
            </a:r>
            <a:r>
              <a:rPr lang="en-IN" dirty="0"/>
              <a:t> (derived dataset after RFM + models)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Rows, timeframe (2022–2025), key fields</a:t>
            </a:r>
          </a:p>
        </p:txBody>
      </p:sp>
    </p:spTree>
    <p:extLst>
      <p:ext uri="{BB962C8B-B14F-4D97-AF65-F5344CB8AC3E}">
        <p14:creationId xmlns:p14="http://schemas.microsoft.com/office/powerpoint/2010/main" val="2447895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8B043A-F1FD-DB1E-3FC8-6928868423F1}"/>
              </a:ext>
            </a:extLst>
          </p:cNvPr>
          <p:cNvSpPr txBox="1"/>
          <p:nvPr/>
        </p:nvSpPr>
        <p:spPr>
          <a:xfrm>
            <a:off x="0" y="0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1" dirty="0"/>
              <a:t>Methodology:</a:t>
            </a:r>
          </a:p>
          <a:p>
            <a:pPr>
              <a:buFont typeface="+mj-lt"/>
              <a:buAutoNum type="arabicPeriod"/>
            </a:pPr>
            <a:r>
              <a:rPr lang="en-IN" dirty="0"/>
              <a:t>Data Cleaning &amp; Preparation</a:t>
            </a:r>
          </a:p>
          <a:p>
            <a:pPr>
              <a:buFont typeface="+mj-lt"/>
              <a:buAutoNum type="arabicPeriod"/>
            </a:pPr>
            <a:r>
              <a:rPr lang="en-IN" dirty="0"/>
              <a:t>RFM Aggregation (Recency, Frequency, Monetary)</a:t>
            </a:r>
          </a:p>
          <a:p>
            <a:pPr>
              <a:buFont typeface="+mj-lt"/>
              <a:buAutoNum type="arabicPeriod"/>
            </a:pPr>
            <a:r>
              <a:rPr lang="en-IN" dirty="0"/>
              <a:t>BG/NBD Model → predict purchase frequency</a:t>
            </a:r>
          </a:p>
          <a:p>
            <a:pPr>
              <a:buFont typeface="+mj-lt"/>
              <a:buAutoNum type="arabicPeriod"/>
            </a:pPr>
            <a:r>
              <a:rPr lang="en-IN" dirty="0"/>
              <a:t>Gamma-Gamma Model → predict monetary value</a:t>
            </a:r>
          </a:p>
          <a:p>
            <a:pPr>
              <a:buFont typeface="+mj-lt"/>
              <a:buAutoNum type="arabicPeriod"/>
            </a:pPr>
            <a:r>
              <a:rPr lang="en-IN" dirty="0"/>
              <a:t>CLV = combine both models → 12-month forecast</a:t>
            </a:r>
          </a:p>
          <a:p>
            <a:pPr>
              <a:buFont typeface="+mj-lt"/>
              <a:buAutoNum type="arabicPeriod"/>
            </a:pPr>
            <a:r>
              <a:rPr lang="en-IN" dirty="0"/>
              <a:t>Visualization in Power BI</a:t>
            </a:r>
          </a:p>
        </p:txBody>
      </p:sp>
    </p:spTree>
    <p:extLst>
      <p:ext uri="{BB962C8B-B14F-4D97-AF65-F5344CB8AC3E}">
        <p14:creationId xmlns:p14="http://schemas.microsoft.com/office/powerpoint/2010/main" val="2671292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D287FA7-43F5-0E96-613D-79A3F64A077A}"/>
              </a:ext>
            </a:extLst>
          </p:cNvPr>
          <p:cNvSpPr txBox="1"/>
          <p:nvPr/>
        </p:nvSpPr>
        <p:spPr>
          <a:xfrm>
            <a:off x="0" y="215913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RFM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Explain R (Recency), F (Frequency), M (Monetary)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Why useful: identifies loyal, at-risk, inactive customers</a:t>
            </a:r>
          </a:p>
        </p:txBody>
      </p:sp>
    </p:spTree>
    <p:extLst>
      <p:ext uri="{BB962C8B-B14F-4D97-AF65-F5344CB8AC3E}">
        <p14:creationId xmlns:p14="http://schemas.microsoft.com/office/powerpoint/2010/main" val="1799017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10CF19-C5F2-884D-8C50-6CD293D008FE}"/>
              </a:ext>
            </a:extLst>
          </p:cNvPr>
          <p:cNvSpPr txBox="1"/>
          <p:nvPr/>
        </p:nvSpPr>
        <p:spPr>
          <a:xfrm>
            <a:off x="0" y="0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1" dirty="0"/>
              <a:t>CLV </a:t>
            </a:r>
            <a:r>
              <a:rPr lang="en-IN" b="1" dirty="0" err="1"/>
              <a:t>Modeling</a:t>
            </a:r>
            <a:endParaRPr lang="en-IN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BG/NBD → predicts probability of future purchases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Gamma-Gamma → predicts revenue per transaction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err="1"/>
              <a:t>Penalizer</a:t>
            </a:r>
            <a:r>
              <a:rPr lang="en-IN" dirty="0"/>
              <a:t> </a:t>
            </a:r>
            <a:r>
              <a:rPr lang="en-IN" dirty="0" err="1"/>
              <a:t>Coef</a:t>
            </a:r>
            <a:r>
              <a:rPr lang="en-IN" dirty="0"/>
              <a:t> explanation (regularization to avoid overfitting)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Output: Customer-level CLV for 12 months</a:t>
            </a:r>
          </a:p>
        </p:txBody>
      </p:sp>
    </p:spTree>
    <p:extLst>
      <p:ext uri="{BB962C8B-B14F-4D97-AF65-F5344CB8AC3E}">
        <p14:creationId xmlns:p14="http://schemas.microsoft.com/office/powerpoint/2010/main" val="2489654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B6A6FF-EFE2-2B49-1736-939088CF787E}"/>
              </a:ext>
            </a:extLst>
          </p:cNvPr>
          <p:cNvSpPr txBox="1"/>
          <p:nvPr/>
        </p:nvSpPr>
        <p:spPr>
          <a:xfrm>
            <a:off x="0" y="84703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Dashboard – Overview Page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KPIs: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Total Customers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Avg CLV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Total Orders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CLV distribution chart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Top 10 customers by CLV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5634EF-BBCC-5DB5-3711-424563D9C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93027"/>
            <a:ext cx="8087481" cy="420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008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751866-7F55-8F9E-DD4E-9CD48B6AC346}"/>
              </a:ext>
            </a:extLst>
          </p:cNvPr>
          <p:cNvSpPr txBox="1"/>
          <p:nvPr/>
        </p:nvSpPr>
        <p:spPr>
          <a:xfrm>
            <a:off x="108155" y="0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Customer Details Page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Revenue trend of customer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Past purchase history (categories bought, total spend)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Predicted CLV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9039D0-442A-A429-9C61-3120A8E029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8026"/>
            <a:ext cx="9907760" cy="556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267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F95BD0-1BCF-7734-08A0-1AD8CAC871D4}"/>
              </a:ext>
            </a:extLst>
          </p:cNvPr>
          <p:cNvSpPr txBox="1"/>
          <p:nvPr/>
        </p:nvSpPr>
        <p:spPr>
          <a:xfrm>
            <a:off x="88491" y="95383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Key Insights:</a:t>
            </a:r>
          </a:p>
          <a:p>
            <a:r>
              <a:rPr lang="en-US" b="1" dirty="0"/>
              <a:t>20% customers contribute ~80% of revenue</a:t>
            </a:r>
            <a:r>
              <a:rPr lang="en-US" dirty="0"/>
              <a:t> → classic </a:t>
            </a:r>
            <a:r>
              <a:rPr lang="en-US" b="1" dirty="0"/>
              <a:t>Pareto Principle</a:t>
            </a:r>
            <a:r>
              <a:rPr lang="en-US" dirty="0"/>
              <a:t> (also called 80/20 rule: a small % of inputs drive the majority of outputs).</a:t>
            </a:r>
          </a:p>
          <a:p>
            <a:r>
              <a:rPr lang="en-US" b="1" dirty="0"/>
              <a:t>High CLV customers mostly buy </a:t>
            </a:r>
            <a:r>
              <a:rPr lang="en-US" b="1" i="1" dirty="0"/>
              <a:t>Electronics</a:t>
            </a:r>
            <a:r>
              <a:rPr lang="en-US" dirty="0"/>
              <a:t> (example: laptops, phones).</a:t>
            </a:r>
          </a:p>
          <a:p>
            <a:r>
              <a:rPr lang="en-US" b="1" dirty="0"/>
              <a:t>Revenue has been growing rapidly after the 2023 spike</a:t>
            </a:r>
            <a:r>
              <a:rPr lang="en-US" dirty="0"/>
              <a:t>, indicating strong customer demand.</a:t>
            </a:r>
          </a:p>
          <a:p>
            <a:r>
              <a:rPr lang="en-US" b="1" dirty="0"/>
              <a:t>Some customers show high frequency but low monetary value</a:t>
            </a:r>
            <a:r>
              <a:rPr lang="en-US" dirty="0"/>
              <a:t> → they purchase often but spend less → opportunity for </a:t>
            </a:r>
            <a:r>
              <a:rPr lang="en-US" b="1" dirty="0"/>
              <a:t>upselling / cross-selling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6762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387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Tanmay Sharma</dc:creator>
  <cp:lastModifiedBy>Tanmay Sharma</cp:lastModifiedBy>
  <cp:revision>1</cp:revision>
  <dcterms:created xsi:type="dcterms:W3CDTF">2025-09-18T10:37:56Z</dcterms:created>
  <dcterms:modified xsi:type="dcterms:W3CDTF">2025-09-18T10:43:01Z</dcterms:modified>
</cp:coreProperties>
</file>