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46D7-58EB-1FA8-3B93-A573315D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6FF7C-B70F-6763-7014-CB3D78D66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E164-FDBB-1461-BE9E-E5D861DC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EE1A-70CE-823A-6960-4FA20560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D0F0-D961-A764-EBCF-1C694F1C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5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F72E-37BD-3780-8A03-520264CA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C41DD-4A2D-45D2-764D-7AFD4EC76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1254-36BD-F449-649C-C40176A9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4CF5-3A51-083A-86EC-0AA4A58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1FBC-CD43-6EF5-1DEC-B5CEF34B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0BB03-D84A-7CB6-085A-65BAF8383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0C39-3F45-11E8-AB5A-0DF55BD6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1F1D-E547-5886-64B8-4A33EED8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2875-FAF0-9FCA-E7CB-3F7C5C27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CD1A-FCFC-269D-77A1-63693AD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5671-EAA2-1DC5-4E96-86E0D64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444C-5DF9-E38F-0AAC-5A44D449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6D0C-421E-676F-0B19-37958848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8841-D007-089F-6540-DD008250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DE8-57A5-C0C0-B544-F7F03978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3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C452-3903-4EEF-BAAC-FC794BE1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3A7D-3DAD-5A38-63CC-20B3224A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579B-7BB8-000B-FE56-8464361B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AE26-BA6F-6FD6-9029-941F8B13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89E7-6027-F7DC-9D52-165089CB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01C-49AC-862E-7117-E5B17CBA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B3B1-AE86-C1EB-7E31-FF2478B71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4F1E-9093-61FA-7980-F69AC05F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C51DC-E4A1-2FAB-7038-74E1A234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26B6-1B4C-0870-8FEF-7522DB3C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0E56-5295-453C-9556-6AB69F8D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5B33-9F7D-F4DE-FEB8-300CAF1D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3C71-5112-19B9-72FC-E6079CF2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FB2D-5950-170F-67DB-BE6FAF08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EF3F4-7ABC-4D8F-9251-72FDF1231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D7A15-4315-F1D1-E8FA-9F58D694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84E77-63C9-8D94-C339-E475D2E3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4CFE8-F67F-4E13-3DC6-777875CB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F5A4E-CA0B-E390-0199-A73B5438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331C-36F1-A76F-7382-6E131F10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48BA9-26E8-11B6-AE81-6CDFD520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CDDAD-E9A4-B28A-0B55-7F96DF6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B7C1E-06C3-1F67-2762-9C0AFBCA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62640-8438-BBD6-0CCF-4E6CCB34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81040-C722-59C8-3B73-18D91249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F4A8-0180-AD13-5033-9D39F6DE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6ECF-4C83-40B4-EEC0-BCDDE004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37F7-677E-D848-B55B-CE02ED6E6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6A61-025B-E5B3-345F-CE9B602F1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1C3D-E8AF-01C1-DA9E-E1780569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F0C99-5A15-5A29-5607-0EA7F272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FAC7-C93C-FA1F-F7FF-A0FFD3F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8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579D-CD44-FAE3-DF75-C4F04FCE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6274-8CCC-85B4-A785-233B4CC82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8999D-1120-DD40-2A45-B8B80E2D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39C10-0177-77B9-6C70-995FF8CF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F5710-EA4B-6864-7E05-981BC5E9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D6E1A-A166-1D00-B6CF-F897F0CC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8CB34-EADE-1008-BEFC-A41D242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6CEB-878E-0FC6-DB1F-3B1C29FE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2F43-72FE-BBA1-53F3-70B8B5A7B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E6FD-DC4A-4AE7-ADCC-D187D380E5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6852-21FA-6BF6-300C-B55478BF4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0FAA-D5A8-741D-5828-E914B879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8556-22D9-4850-B325-B2E86D292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u272004" TargetMode="External"/><Relationship Id="rId2" Type="http://schemas.openxmlformats.org/officeDocument/2006/relationships/hyperlink" Target="http://www.linkedin.com/i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tanmayportfolio52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80F60-BF72-E0F3-6EE6-C9E09C694D5D}"/>
              </a:ext>
            </a:extLst>
          </p:cNvPr>
          <p:cNvSpPr txBox="1"/>
          <p:nvPr/>
        </p:nvSpPr>
        <p:spPr>
          <a:xfrm>
            <a:off x="0" y="98323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Title:</a:t>
            </a:r>
            <a:r>
              <a:rPr lang="en-IN" sz="2400" dirty="0"/>
              <a:t> Predictive Healthcare Insights: Patient Readmission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Subtitle:</a:t>
            </a:r>
            <a:r>
              <a:rPr lang="en-IN" sz="2400" dirty="0"/>
              <a:t> End-to-End Data Analytics Workflow (Python → Azure → MySQL → Power BI)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Name:</a:t>
            </a:r>
            <a:r>
              <a:rPr lang="en-IN" sz="2400" dirty="0"/>
              <a:t> </a:t>
            </a:r>
            <a:r>
              <a:rPr lang="en-IN" sz="2400" b="1" dirty="0"/>
              <a:t>Tanmay Sharma</a:t>
            </a:r>
            <a:r>
              <a:rPr lang="en-IN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Role: Data/Business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Date: 2025/08/27</a:t>
            </a:r>
          </a:p>
        </p:txBody>
      </p:sp>
    </p:spTree>
    <p:extLst>
      <p:ext uri="{BB962C8B-B14F-4D97-AF65-F5344CB8AC3E}">
        <p14:creationId xmlns:p14="http://schemas.microsoft.com/office/powerpoint/2010/main" val="255293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809A6-D788-BE49-4304-0A7D86FE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1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2EC43-6358-E537-1CA8-BE4BAA22C413}"/>
              </a:ext>
            </a:extLst>
          </p:cNvPr>
          <p:cNvSpPr txBox="1"/>
          <p:nvPr/>
        </p:nvSpPr>
        <p:spPr>
          <a:xfrm>
            <a:off x="0" y="0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Power BI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Visuals Included: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KPI Cards → Total Patients, Total Readmissions, </a:t>
            </a:r>
            <a:r>
              <a:rPr lang="en-IN" sz="2000" dirty="0" err="1"/>
              <a:t>Avg</a:t>
            </a:r>
            <a:r>
              <a:rPr lang="en-IN" sz="2000" dirty="0"/>
              <a:t> Length of Stay, Readmission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Pie/Donut → Readmission vs No Readmission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Bar Chart → Readmission by Gender / Top 5 Costly Diagnoses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Line Chart → Monthly Admission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Table → Patient-level Predictions (Actual vs Predicted + Probability)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Insight: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Management can </a:t>
            </a:r>
            <a:r>
              <a:rPr lang="en-IN" sz="2000" b="1" dirty="0"/>
              <a:t>identify high-risk patients and allocate resources proactively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211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007E2-07CC-1B35-01BE-F7DD15DD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94"/>
            <a:ext cx="12192000" cy="675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BC313-5066-9B69-7062-38AD05AE4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45458"/>
            <a:ext cx="1887794" cy="10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0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20DEE-4DB9-3028-A480-5268E317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3"/>
            <a:ext cx="12192000" cy="68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34C67-8C60-ACEF-2046-EF9CF263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62"/>
            <a:ext cx="12192000" cy="6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2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54851-C1D1-C3C9-FFF2-2C9529B3C8EC}"/>
              </a:ext>
            </a:extLst>
          </p:cNvPr>
          <p:cNvSpPr txBox="1"/>
          <p:nvPr/>
        </p:nvSpPr>
        <p:spPr>
          <a:xfrm>
            <a:off x="0" y="74871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Readmission risk higher for patients with </a:t>
            </a:r>
            <a:r>
              <a:rPr lang="en-US" sz="2000" b="1" dirty="0"/>
              <a:t>longer stays and previous admissions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Gender distribution</a:t>
            </a:r>
            <a:r>
              <a:rPr lang="en-US" sz="2000" dirty="0"/>
              <a:t> shows small differences in readmission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Cost correlates with length of stay → enables cost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Interactive dashboards help </a:t>
            </a:r>
            <a:r>
              <a:rPr lang="en-US" sz="2000" b="1" dirty="0"/>
              <a:t>real-time decision making</a:t>
            </a: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7205DF-EA33-846B-ACFF-D15D25DF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0940"/>
            <a:ext cx="75059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&amp; Learnings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dataset → handled via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stratify=y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/ inconsistent data → handled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SimpleImputer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Python → Azure → MySQL → Power BI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workflow mastery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 (Azure Blob) for scalable analytics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MAANG-level data storytelling with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1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B7703-095F-9231-F291-C627489F0F26}"/>
              </a:ext>
            </a:extLst>
          </p:cNvPr>
          <p:cNvSpPr txBox="1"/>
          <p:nvPr/>
        </p:nvSpPr>
        <p:spPr>
          <a:xfrm>
            <a:off x="0" y="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References /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Python: Pandas, </a:t>
            </a:r>
            <a:r>
              <a:rPr lang="en-IN" sz="2000" dirty="0" err="1"/>
              <a:t>Numpy</a:t>
            </a:r>
            <a:r>
              <a:rPr lang="en-IN" sz="2000" dirty="0"/>
              <a:t>, Scikit-learn, 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SQL: MySQL Workbench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Cloud: Azure Blob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BI: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Dataset: Synthetic Healthcare Data</a:t>
            </a:r>
          </a:p>
        </p:txBody>
      </p:sp>
    </p:spTree>
    <p:extLst>
      <p:ext uri="{BB962C8B-B14F-4D97-AF65-F5344CB8AC3E}">
        <p14:creationId xmlns:p14="http://schemas.microsoft.com/office/powerpoint/2010/main" val="107875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8FE76-0C45-4D8D-7188-76D08F801F89}"/>
              </a:ext>
            </a:extLst>
          </p:cNvPr>
          <p:cNvSpPr txBox="1"/>
          <p:nvPr/>
        </p:nvSpPr>
        <p:spPr>
          <a:xfrm>
            <a:off x="0" y="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Built </a:t>
            </a:r>
            <a:r>
              <a:rPr lang="en-US" sz="2000" b="1" dirty="0"/>
              <a:t>predictive model</a:t>
            </a:r>
            <a:r>
              <a:rPr lang="en-US" sz="2000" dirty="0"/>
              <a:t> + </a:t>
            </a:r>
            <a:r>
              <a:rPr lang="en-US" sz="2000" b="1" dirty="0"/>
              <a:t>dashboard</a:t>
            </a:r>
            <a:r>
              <a:rPr lang="en-US" sz="2000" dirty="0"/>
              <a:t> for hospital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Enables </a:t>
            </a:r>
            <a:r>
              <a:rPr lang="en-US" sz="2000" b="1" dirty="0"/>
              <a:t>better patient care and resource optimization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Ready to extend for real-world healthcare deployment</a:t>
            </a:r>
          </a:p>
        </p:txBody>
      </p:sp>
    </p:spTree>
    <p:extLst>
      <p:ext uri="{BB962C8B-B14F-4D97-AF65-F5344CB8AC3E}">
        <p14:creationId xmlns:p14="http://schemas.microsoft.com/office/powerpoint/2010/main" val="336994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EC98E-68A5-6532-390B-561B001F27BF}"/>
              </a:ext>
            </a:extLst>
          </p:cNvPr>
          <p:cNvSpPr txBox="1"/>
          <p:nvPr/>
        </p:nvSpPr>
        <p:spPr>
          <a:xfrm>
            <a:off x="167148" y="216310"/>
            <a:ext cx="651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You/Let’s Connect:</a:t>
            </a:r>
          </a:p>
          <a:p>
            <a:r>
              <a:rPr lang="en-IN" dirty="0"/>
              <a:t>LinkedIn: </a:t>
            </a:r>
            <a:r>
              <a:rPr lang="en-IN" dirty="0">
                <a:hlinkClick r:id="rId2"/>
              </a:rPr>
              <a:t>http://www.linkedin.com/in/</a:t>
            </a:r>
            <a:endParaRPr lang="en-IN" dirty="0"/>
          </a:p>
          <a:p>
            <a:r>
              <a:rPr lang="en-IN" dirty="0"/>
              <a:t>Git hub: </a:t>
            </a:r>
            <a:r>
              <a:rPr lang="en-IN" dirty="0">
                <a:hlinkClick r:id="rId3"/>
              </a:rPr>
              <a:t>https://github.com/Tanu272004</a:t>
            </a:r>
            <a:endParaRPr lang="en-IN" dirty="0"/>
          </a:p>
          <a:p>
            <a:r>
              <a:rPr lang="en-IN" dirty="0"/>
              <a:t>Website: </a:t>
            </a:r>
            <a:r>
              <a:rPr lang="en-IN" dirty="0">
                <a:hlinkClick r:id="rId4"/>
              </a:rPr>
              <a:t>https://tanmayportfolio52.wordpress.com/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C3C50-C667-9771-9DB3-461694941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19" y="1563327"/>
            <a:ext cx="2462981" cy="246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168AC-3E8D-CDEE-805C-FCA20D1DE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47" y="136034"/>
            <a:ext cx="1600112" cy="16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4FD67-6B75-61AB-0C81-2C4E48117155}"/>
              </a:ext>
            </a:extLst>
          </p:cNvPr>
          <p:cNvSpPr txBox="1"/>
          <p:nvPr/>
        </p:nvSpPr>
        <p:spPr>
          <a:xfrm>
            <a:off x="0" y="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Content: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Hospitals face </a:t>
            </a:r>
            <a:r>
              <a:rPr lang="en-US" sz="2400" b="1" dirty="0"/>
              <a:t>high readmission rates</a:t>
            </a:r>
            <a:r>
              <a:rPr lang="en-US" sz="2400" dirty="0"/>
              <a:t>, increasing cost and reducing patient care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Goal: Predict </a:t>
            </a:r>
            <a:r>
              <a:rPr lang="en-US" sz="2400" b="1" dirty="0"/>
              <a:t>which patients are likely to be readmitted</a:t>
            </a:r>
            <a:r>
              <a:rPr lang="en-US" sz="2400" dirty="0"/>
              <a:t> and analyze patterns.</a:t>
            </a:r>
          </a:p>
        </p:txBody>
      </p:sp>
    </p:spTree>
    <p:extLst>
      <p:ext uri="{BB962C8B-B14F-4D97-AF65-F5344CB8AC3E}">
        <p14:creationId xmlns:p14="http://schemas.microsoft.com/office/powerpoint/2010/main" val="124186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846B4-2F8B-EED4-760D-C2E0063B44B1}"/>
              </a:ext>
            </a:extLst>
          </p:cNvPr>
          <p:cNvSpPr txBox="1"/>
          <p:nvPr/>
        </p:nvSpPr>
        <p:spPr>
          <a:xfrm>
            <a:off x="0" y="0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Predict patient readmissions using historical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Analyze </a:t>
            </a:r>
            <a:r>
              <a:rPr lang="en-US" sz="2400" b="1" dirty="0"/>
              <a:t>cost, length of stay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Build </a:t>
            </a:r>
            <a:r>
              <a:rPr lang="en-US" sz="2400" b="1" dirty="0"/>
              <a:t>interactive dashboards</a:t>
            </a:r>
            <a:r>
              <a:rPr lang="en-US" sz="2400" dirty="0"/>
              <a:t> for hospital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Store and retrieve data efficiently using </a:t>
            </a:r>
            <a:r>
              <a:rPr lang="en-US" sz="2400" b="1" dirty="0"/>
              <a:t>Azure + 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56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DDF7D-43D8-A4E0-0539-77047AC96AD7}"/>
              </a:ext>
            </a:extLst>
          </p:cNvPr>
          <p:cNvSpPr txBox="1"/>
          <p:nvPr/>
        </p:nvSpPr>
        <p:spPr>
          <a:xfrm>
            <a:off x="0" y="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Hospital Admissions CSV:</a:t>
            </a:r>
            <a:r>
              <a:rPr lang="en-IN" sz="2400" dirty="0"/>
              <a:t> Generated via Python (age, stay length, tests, cost, previous admissions, readmission)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Database:</a:t>
            </a:r>
            <a:r>
              <a:rPr lang="en-IN" sz="2400" dirty="0"/>
              <a:t> MySQL (centralized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Cloud Storage:</a:t>
            </a:r>
            <a:r>
              <a:rPr lang="en-IN" sz="2400" dirty="0"/>
              <a:t> Azure Blob Storage (secure storage &amp; integration)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Power BI Dashboard:</a:t>
            </a:r>
            <a:r>
              <a:rPr lang="en-IN" sz="2400" dirty="0"/>
              <a:t> For visualization &amp; decision-making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A8A1-3A72-CA56-15C6-1B546C8C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679"/>
            <a:ext cx="4762052" cy="31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E3C51-02B4-1D89-218F-DE1FC507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098"/>
            <a:ext cx="1059636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Data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/ Clean Dataset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hospital_admissions.csv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 → 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length_of_stay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num_lab_tests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total_cost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prev_admissions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=0.2,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=42, stratify=y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→ Imputer + Scaler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→ Actual vs Predicted + Readmission 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shows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 of Stay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Admissions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predictive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importance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F928-B600-92B9-AB1D-3FD6C2FC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" y="3234813"/>
            <a:ext cx="5072462" cy="36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20B732-88B5-A3AD-71D3-3A5D6C6C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6083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7B58D-62B9-1F0A-F448-5C5EAA67AD6A}"/>
              </a:ext>
            </a:extLst>
          </p:cNvPr>
          <p:cNvSpPr txBox="1"/>
          <p:nvPr/>
        </p:nvSpPr>
        <p:spPr>
          <a:xfrm>
            <a:off x="9768990" y="165002"/>
            <a:ext cx="29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Script.py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A9DA3E-2912-6E15-FCD7-3DF741080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90" y="1406576"/>
            <a:ext cx="1968602" cy="17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D00C5-27F0-E063-8C25-D7059F43B98B}"/>
              </a:ext>
            </a:extLst>
          </p:cNvPr>
          <p:cNvSpPr txBox="1"/>
          <p:nvPr/>
        </p:nvSpPr>
        <p:spPr>
          <a:xfrm>
            <a:off x="0" y="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ML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Metrics: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ROC-AUC → Model discrimination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Confusion Matrix → True Positive / False Positive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Classification Report →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Insight:</a:t>
            </a:r>
            <a:r>
              <a:rPr lang="en-IN" sz="2000" dirty="0"/>
              <a:t> 30% patients predicted likely readmission → helps hospital focus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Visual:</a:t>
            </a:r>
            <a:r>
              <a:rPr lang="en-IN" sz="2000" dirty="0"/>
              <a:t> Confusion Matrix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8777F-233A-42C8-D36E-1719C374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3" y="2148812"/>
            <a:ext cx="8436077" cy="47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7E72F-9C3D-A3C6-5DE5-1C6D56386983}"/>
              </a:ext>
            </a:extLst>
          </p:cNvPr>
          <p:cNvSpPr txBox="1"/>
          <p:nvPr/>
        </p:nvSpPr>
        <p:spPr>
          <a:xfrm>
            <a:off x="-68826" y="0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SQL &amp; MySQL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Queries: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Length of Stay per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Readmission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Cost Analysis (Length of Stay vs Total Cost)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Gender-wise Readmission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Monthly Admissions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Readmission higher in patients with longer stay or frequent previous admissions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93DF1-31AC-7D03-71B1-A964F954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16" y="2581076"/>
            <a:ext cx="5734784" cy="4276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BC101-8047-0EB3-7A77-EB980619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6" y="79088"/>
            <a:ext cx="5734784" cy="2376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E042E-ECD5-2EF6-A602-0086000F8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" y="4108129"/>
            <a:ext cx="4599088" cy="2749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CBA9C-0A1B-60D6-6332-DA52A904A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10" y="3056077"/>
            <a:ext cx="2031590" cy="15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F9040-4931-A734-E8DD-40D066E80FC6}"/>
              </a:ext>
            </a:extLst>
          </p:cNvPr>
          <p:cNvSpPr txBox="1"/>
          <p:nvPr/>
        </p:nvSpPr>
        <p:spPr>
          <a:xfrm>
            <a:off x="68826" y="0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Azure Blob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Content: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Python CSV uploaded to Azure Blob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Enables secure cloud access for dashboards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Integrated with Power BI for live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Insight:</a:t>
            </a:r>
            <a:r>
              <a:rPr lang="en-IN" sz="2000" dirty="0"/>
              <a:t> Cloud storage ensures </a:t>
            </a:r>
            <a:r>
              <a:rPr lang="en-IN" sz="2000" b="1" dirty="0"/>
              <a:t>scalable, central, and secure dataset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498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615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1</cp:revision>
  <dcterms:created xsi:type="dcterms:W3CDTF">2025-08-27T11:50:25Z</dcterms:created>
  <dcterms:modified xsi:type="dcterms:W3CDTF">2025-08-27T12:59:34Z</dcterms:modified>
</cp:coreProperties>
</file>