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9" r:id="rId3"/>
    <p:sldId id="270" r:id="rId4"/>
    <p:sldId id="271" r:id="rId5"/>
    <p:sldId id="272" r:id="rId6"/>
    <p:sldId id="273" r:id="rId7"/>
    <p:sldId id="274" r:id="rId8"/>
    <p:sldId id="275" r:id="rId9"/>
    <p:sldId id="280" r:id="rId10"/>
    <p:sldId id="281" r:id="rId11"/>
    <p:sldId id="276" r:id="rId12"/>
    <p:sldId id="283" r:id="rId13"/>
    <p:sldId id="282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7"/>
  </p:normalViewPr>
  <p:slideViewPr>
    <p:cSldViewPr snapToGrid="0" snapToObjects="1">
      <p:cViewPr varScale="1">
        <p:scale>
          <a:sx n="99" d="100"/>
          <a:sy n="99" d="100"/>
        </p:scale>
        <p:origin x="1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885B-CF5D-3E4F-BA05-37FD68107DA6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CACF-83C5-1A4C-8FAA-E1D7F2383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5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885B-CF5D-3E4F-BA05-37FD68107DA6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CACF-83C5-1A4C-8FAA-E1D7F2383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885B-CF5D-3E4F-BA05-37FD68107DA6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CACF-83C5-1A4C-8FAA-E1D7F2383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885B-CF5D-3E4F-BA05-37FD68107DA6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CACF-83C5-1A4C-8FAA-E1D7F2383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5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885B-CF5D-3E4F-BA05-37FD68107DA6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CACF-83C5-1A4C-8FAA-E1D7F2383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9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885B-CF5D-3E4F-BA05-37FD68107DA6}" type="datetimeFigureOut">
              <a:rPr lang="en-US" smtClean="0"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CACF-83C5-1A4C-8FAA-E1D7F2383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3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885B-CF5D-3E4F-BA05-37FD68107DA6}" type="datetimeFigureOut">
              <a:rPr lang="en-US" smtClean="0"/>
              <a:t>6/22/16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CACF-83C5-1A4C-8FAA-E1D7F2383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4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885B-CF5D-3E4F-BA05-37FD68107DA6}" type="datetimeFigureOut">
              <a:rPr lang="en-US" smtClean="0"/>
              <a:t>6/22/16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CACF-83C5-1A4C-8FAA-E1D7F2383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885B-CF5D-3E4F-BA05-37FD68107DA6}" type="datetimeFigureOut">
              <a:rPr lang="en-US" smtClean="0"/>
              <a:t>6/22/16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CACF-83C5-1A4C-8FAA-E1D7F2383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7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885B-CF5D-3E4F-BA05-37FD68107DA6}" type="datetimeFigureOut">
              <a:rPr lang="en-US" smtClean="0"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CACF-83C5-1A4C-8FAA-E1D7F2383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8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885B-CF5D-3E4F-BA05-37FD68107DA6}" type="datetimeFigureOut">
              <a:rPr lang="en-US" smtClean="0"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CACF-83C5-1A4C-8FAA-E1D7F2383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7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B885B-CF5D-3E4F-BA05-37FD68107DA6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7CACF-83C5-1A4C-8FAA-E1D7F2383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15" y="2293520"/>
            <a:ext cx="7753351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936" y="4043973"/>
            <a:ext cx="9144000" cy="2099254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047" y="4155034"/>
            <a:ext cx="914128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SNAP Algorithm</a:t>
            </a:r>
          </a:p>
          <a:p>
            <a:pPr algn="ctr"/>
            <a:r>
              <a:rPr lang="en-US" altLang="zh-CN" sz="4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For Graph Summarization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41668" y="5686057"/>
            <a:ext cx="888642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2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29" y="5695771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491544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1909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Example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50300" y="3322752"/>
            <a:ext cx="2251728" cy="7916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90807" y="4208918"/>
            <a:ext cx="914399" cy="6444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545467" y="4976916"/>
            <a:ext cx="3236360" cy="75811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6521" y="4968020"/>
            <a:ext cx="873338" cy="7006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18964" y="6053526"/>
            <a:ext cx="914399" cy="6444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1068" y="3451543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r>
              <a:rPr lang="en-US" sz="1400" b="1" baseline="-25000" dirty="0" smtClean="0"/>
              <a:t>2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1</a:t>
            </a:r>
            <a:r>
              <a:rPr lang="en-US" sz="1200" dirty="0" smtClean="0"/>
              <a:t>] (CS, M)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666549" y="3451542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r>
              <a:rPr lang="en-US" sz="1400" b="1" baseline="-25000" dirty="0" smtClean="0"/>
              <a:t>1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0</a:t>
            </a:r>
            <a:r>
              <a:rPr lang="en-US" sz="1200" dirty="0" smtClean="0"/>
              <a:t>] (CS, M)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666549" y="4284897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r>
              <a:rPr lang="en-US" sz="1400" b="1" baseline="-25000" dirty="0"/>
              <a:t>6</a:t>
            </a:r>
            <a:endParaRPr lang="en-US" sz="1400" b="1" baseline="-25000" dirty="0" smtClean="0"/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5</a:t>
            </a:r>
            <a:r>
              <a:rPr lang="en-US" sz="1200" dirty="0" smtClean="0"/>
              <a:t>] (B, </a:t>
            </a:r>
            <a:r>
              <a:rPr lang="en-US" sz="1200" dirty="0"/>
              <a:t>F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31068" y="5072135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r>
              <a:rPr lang="en-US" sz="1400" b="1" baseline="-25000" dirty="0"/>
              <a:t>4</a:t>
            </a:r>
            <a:endParaRPr lang="en-US" sz="1400" b="1" baseline="-25000" dirty="0" smtClean="0"/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3</a:t>
            </a:r>
            <a:r>
              <a:rPr lang="en-US" sz="1200" dirty="0" smtClean="0"/>
              <a:t>] (B, M)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666548" y="5072134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r>
              <a:rPr lang="en-US" sz="1400" b="1" baseline="-25000" dirty="0"/>
              <a:t>5</a:t>
            </a:r>
            <a:endParaRPr lang="en-US" sz="1400" b="1" baseline="-25000" dirty="0" smtClean="0"/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4</a:t>
            </a:r>
            <a:r>
              <a:rPr lang="en-US" sz="1200" dirty="0" smtClean="0"/>
              <a:t>] (B, M)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702028" y="5068022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r>
              <a:rPr lang="en-US" sz="1400" b="1" baseline="-25000" dirty="0" smtClean="0"/>
              <a:t>7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6</a:t>
            </a:r>
            <a:r>
              <a:rPr lang="en-US" sz="1200" dirty="0" smtClean="0"/>
              <a:t>] (B, M)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737508" y="5063910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r>
              <a:rPr lang="en-US" sz="1400" b="1" baseline="-25000" dirty="0"/>
              <a:t>8</a:t>
            </a:r>
            <a:endParaRPr lang="en-US" sz="1400" b="1" baseline="-25000" dirty="0" smtClean="0"/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7</a:t>
            </a:r>
            <a:r>
              <a:rPr lang="en-US" sz="1200" dirty="0" smtClean="0"/>
              <a:t>] (B, M)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135698" y="6151711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r>
              <a:rPr lang="en-US" sz="1400" b="1" baseline="-25000" dirty="0"/>
              <a:t>3</a:t>
            </a:r>
            <a:endParaRPr lang="en-US" sz="1400" b="1" baseline="-25000" dirty="0" smtClean="0"/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2</a:t>
            </a:r>
            <a:r>
              <a:rPr lang="en-US" sz="1200" dirty="0" smtClean="0"/>
              <a:t>] (CS, F)</a:t>
            </a:r>
            <a:endParaRPr lang="en-US" sz="1200" dirty="0"/>
          </a:p>
        </p:txBody>
      </p:sp>
      <p:cxnSp>
        <p:nvCxnSpPr>
          <p:cNvPr id="18" name="Straight Connector 17"/>
          <p:cNvCxnSpPr>
            <a:stCxn id="8" idx="2"/>
            <a:endCxn id="9" idx="0"/>
          </p:cNvCxnSpPr>
          <p:nvPr/>
        </p:nvCxnSpPr>
        <p:spPr>
          <a:xfrm>
            <a:off x="2123749" y="3943985"/>
            <a:ext cx="0" cy="34091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0"/>
            <a:endCxn id="9" idx="2"/>
          </p:cNvCxnSpPr>
          <p:nvPr/>
        </p:nvCxnSpPr>
        <p:spPr>
          <a:xfrm flipV="1">
            <a:off x="2123748" y="4777340"/>
            <a:ext cx="1" cy="29479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0"/>
          </p:cNvCxnSpPr>
          <p:nvPr/>
        </p:nvCxnSpPr>
        <p:spPr>
          <a:xfrm flipH="1" flipV="1">
            <a:off x="2244829" y="4777340"/>
            <a:ext cx="914399" cy="29068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0"/>
          </p:cNvCxnSpPr>
          <p:nvPr/>
        </p:nvCxnSpPr>
        <p:spPr>
          <a:xfrm flipH="1" flipV="1">
            <a:off x="2417332" y="4777340"/>
            <a:ext cx="1777376" cy="28657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</p:cNvCxnSpPr>
          <p:nvPr/>
        </p:nvCxnSpPr>
        <p:spPr>
          <a:xfrm>
            <a:off x="1088268" y="5564578"/>
            <a:ext cx="284697" cy="58713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</p:cNvCxnSpPr>
          <p:nvPr/>
        </p:nvCxnSpPr>
        <p:spPr>
          <a:xfrm flipH="1">
            <a:off x="1830165" y="5564577"/>
            <a:ext cx="293583" cy="58713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275011" y="5241705"/>
            <a:ext cx="697812" cy="1288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9" y="1269115"/>
            <a:ext cx="5473983" cy="14221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6803"/>
            <a:ext cx="9144000" cy="45628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459" y="3162600"/>
            <a:ext cx="2066828" cy="2563661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6177238" y="5185518"/>
            <a:ext cx="2135049" cy="1704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77237" y="3322752"/>
            <a:ext cx="2135049" cy="1704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77237" y="3509339"/>
            <a:ext cx="2135049" cy="1704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29" y="5695771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491544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1909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Example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616521" y="3039414"/>
            <a:ext cx="928946" cy="84632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690808" y="3041440"/>
            <a:ext cx="890140" cy="8154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90807" y="3951338"/>
            <a:ext cx="914399" cy="6444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16766" y="4719336"/>
            <a:ext cx="2043564" cy="74989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638404" y="4699183"/>
            <a:ext cx="890140" cy="8154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6521" y="4710440"/>
            <a:ext cx="873338" cy="7006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18964" y="5795946"/>
            <a:ext cx="914399" cy="6444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1068" y="3193963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r>
              <a:rPr lang="en-US" sz="1400" b="1" baseline="-25000" dirty="0" smtClean="0"/>
              <a:t>2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1</a:t>
            </a:r>
            <a:r>
              <a:rPr lang="en-US" sz="1200" dirty="0" smtClean="0"/>
              <a:t>] (CS, M)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666549" y="3193962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r>
              <a:rPr lang="en-US" sz="1400" b="1" baseline="-25000" dirty="0" smtClean="0"/>
              <a:t>1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0</a:t>
            </a:r>
            <a:r>
              <a:rPr lang="en-US" sz="1200" dirty="0" smtClean="0"/>
              <a:t>] (CS, M)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666549" y="4027317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r>
              <a:rPr lang="en-US" sz="1400" b="1" baseline="-25000" dirty="0"/>
              <a:t>6</a:t>
            </a:r>
            <a:endParaRPr lang="en-US" sz="1400" b="1" baseline="-25000" dirty="0" smtClean="0"/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5</a:t>
            </a:r>
            <a:r>
              <a:rPr lang="en-US" sz="1200" dirty="0" smtClean="0"/>
              <a:t>] (B, </a:t>
            </a:r>
            <a:r>
              <a:rPr lang="en-US" sz="1200" dirty="0"/>
              <a:t>F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31068" y="4814555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r>
              <a:rPr lang="en-US" sz="1400" b="1" baseline="-25000" dirty="0"/>
              <a:t>4</a:t>
            </a:r>
            <a:endParaRPr lang="en-US" sz="1400" b="1" baseline="-25000" dirty="0" smtClean="0"/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3</a:t>
            </a:r>
            <a:r>
              <a:rPr lang="en-US" sz="1200" dirty="0" smtClean="0"/>
              <a:t>] (B, M)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666548" y="4814554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r>
              <a:rPr lang="en-US" sz="1400" b="1" baseline="-25000" dirty="0"/>
              <a:t>5</a:t>
            </a:r>
            <a:endParaRPr lang="en-US" sz="1400" b="1" baseline="-25000" dirty="0" smtClean="0"/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4</a:t>
            </a:r>
            <a:r>
              <a:rPr lang="en-US" sz="1200" dirty="0" smtClean="0"/>
              <a:t>] (B, M)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702028" y="4810442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r>
              <a:rPr lang="en-US" sz="1400" b="1" baseline="-25000" dirty="0" smtClean="0"/>
              <a:t>7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6</a:t>
            </a:r>
            <a:r>
              <a:rPr lang="en-US" sz="1200" dirty="0" smtClean="0"/>
              <a:t>] (B, M)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737508" y="4806330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r>
              <a:rPr lang="en-US" sz="1400" b="1" baseline="-25000" dirty="0"/>
              <a:t>8</a:t>
            </a:r>
            <a:endParaRPr lang="en-US" sz="1400" b="1" baseline="-25000" dirty="0" smtClean="0"/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7</a:t>
            </a:r>
            <a:r>
              <a:rPr lang="en-US" sz="1200" dirty="0" smtClean="0"/>
              <a:t>] (B, M)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135698" y="5894131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r>
              <a:rPr lang="en-US" sz="1400" b="1" baseline="-25000" dirty="0"/>
              <a:t>3</a:t>
            </a:r>
            <a:endParaRPr lang="en-US" sz="1400" b="1" baseline="-25000" dirty="0" smtClean="0"/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2</a:t>
            </a:r>
            <a:r>
              <a:rPr lang="en-US" sz="1200" dirty="0" smtClean="0"/>
              <a:t>] (CS, F)</a:t>
            </a:r>
            <a:endParaRPr lang="en-US" sz="1200" dirty="0"/>
          </a:p>
        </p:txBody>
      </p:sp>
      <p:cxnSp>
        <p:nvCxnSpPr>
          <p:cNvPr id="20" name="Straight Connector 19"/>
          <p:cNvCxnSpPr>
            <a:stCxn id="13" idx="2"/>
            <a:endCxn id="14" idx="0"/>
          </p:cNvCxnSpPr>
          <p:nvPr/>
        </p:nvCxnSpPr>
        <p:spPr>
          <a:xfrm>
            <a:off x="2123749" y="3686405"/>
            <a:ext cx="0" cy="34091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0"/>
            <a:endCxn id="14" idx="2"/>
          </p:cNvCxnSpPr>
          <p:nvPr/>
        </p:nvCxnSpPr>
        <p:spPr>
          <a:xfrm flipV="1">
            <a:off x="2123748" y="4519760"/>
            <a:ext cx="1" cy="29479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0"/>
          </p:cNvCxnSpPr>
          <p:nvPr/>
        </p:nvCxnSpPr>
        <p:spPr>
          <a:xfrm flipH="1" flipV="1">
            <a:off x="2244829" y="4519760"/>
            <a:ext cx="914399" cy="29068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0"/>
          </p:cNvCxnSpPr>
          <p:nvPr/>
        </p:nvCxnSpPr>
        <p:spPr>
          <a:xfrm flipH="1" flipV="1">
            <a:off x="2417332" y="4519760"/>
            <a:ext cx="1777376" cy="28657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5" idx="2"/>
          </p:cNvCxnSpPr>
          <p:nvPr/>
        </p:nvCxnSpPr>
        <p:spPr>
          <a:xfrm>
            <a:off x="1088268" y="5306998"/>
            <a:ext cx="284697" cy="58713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2"/>
          </p:cNvCxnSpPr>
          <p:nvPr/>
        </p:nvCxnSpPr>
        <p:spPr>
          <a:xfrm flipH="1">
            <a:off x="1830165" y="5306997"/>
            <a:ext cx="293583" cy="58713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275011" y="4984125"/>
            <a:ext cx="697812" cy="1288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9" y="1260310"/>
            <a:ext cx="3851246" cy="5970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7152"/>
            <a:ext cx="9144000" cy="4952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65" y="2785368"/>
            <a:ext cx="4185629" cy="251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91544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19324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Problem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1223" y="3473032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</a:t>
            </a:r>
            <a:r>
              <a:rPr lang="en-US" sz="1400" b="1" baseline="-25000" dirty="0" smtClean="0"/>
              <a:t>2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1</a:t>
            </a:r>
            <a:r>
              <a:rPr lang="en-US" sz="1200" dirty="0" smtClean="0"/>
              <a:t>] (A)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431223" y="2533115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 smtClean="0"/>
              <a:t>1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0</a:t>
            </a:r>
            <a:r>
              <a:rPr lang="en-US" sz="1200" dirty="0" smtClean="0"/>
              <a:t>] (E)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033790" y="1591138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</a:t>
            </a:r>
            <a:r>
              <a:rPr lang="en-US" sz="1400" b="1" baseline="-25000" dirty="0" smtClean="0"/>
              <a:t>6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5</a:t>
            </a:r>
            <a:r>
              <a:rPr lang="en-US" sz="1200" dirty="0" smtClean="0"/>
              <a:t>] (A)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671446" y="3473033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 smtClean="0"/>
              <a:t>4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3</a:t>
            </a:r>
            <a:r>
              <a:rPr lang="en-US" sz="1200" dirty="0" smtClean="0"/>
              <a:t>] (A)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671445" y="2533115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 smtClean="0"/>
              <a:t>5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4</a:t>
            </a:r>
            <a:r>
              <a:rPr lang="en-US" sz="1200" dirty="0" smtClean="0"/>
              <a:t>] (E)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080896" y="4412949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 smtClean="0"/>
              <a:t>3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2</a:t>
            </a:r>
            <a:r>
              <a:rPr lang="en-US" sz="1200" dirty="0" smtClean="0"/>
              <a:t>] (E)</a:t>
            </a:r>
            <a:endParaRPr lang="en-US" sz="1200" dirty="0"/>
          </a:p>
        </p:txBody>
      </p:sp>
      <p:cxnSp>
        <p:nvCxnSpPr>
          <p:cNvPr id="28" name="Straight Connector 27"/>
          <p:cNvCxnSpPr>
            <a:endCxn id="11" idx="0"/>
          </p:cNvCxnSpPr>
          <p:nvPr/>
        </p:nvCxnSpPr>
        <p:spPr>
          <a:xfrm>
            <a:off x="7671445" y="2109813"/>
            <a:ext cx="457200" cy="42330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8" idx="0"/>
          </p:cNvCxnSpPr>
          <p:nvPr/>
        </p:nvCxnSpPr>
        <p:spPr>
          <a:xfrm flipH="1">
            <a:off x="6888423" y="2109813"/>
            <a:ext cx="345374" cy="42330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" idx="2"/>
          </p:cNvCxnSpPr>
          <p:nvPr/>
        </p:nvCxnSpPr>
        <p:spPr>
          <a:xfrm>
            <a:off x="6888423" y="3965475"/>
            <a:ext cx="454459" cy="52870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2"/>
          </p:cNvCxnSpPr>
          <p:nvPr/>
        </p:nvCxnSpPr>
        <p:spPr>
          <a:xfrm flipH="1">
            <a:off x="7737872" y="3965476"/>
            <a:ext cx="390774" cy="5287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2"/>
            <a:endCxn id="3" idx="0"/>
          </p:cNvCxnSpPr>
          <p:nvPr/>
        </p:nvCxnSpPr>
        <p:spPr>
          <a:xfrm>
            <a:off x="6888423" y="3025558"/>
            <a:ext cx="0" cy="44747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2"/>
            <a:endCxn id="10" idx="0"/>
          </p:cNvCxnSpPr>
          <p:nvPr/>
        </p:nvCxnSpPr>
        <p:spPr>
          <a:xfrm>
            <a:off x="8128645" y="3025558"/>
            <a:ext cx="1" cy="44747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79762" y="2004409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95047" y="1989383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97192" y="4245337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60819" y="3124871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91259" y="3109844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16251" y="4153035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6" name="Picture 55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29" y="5695771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13" y="1434688"/>
            <a:ext cx="4281949" cy="253078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271235" y="1579355"/>
            <a:ext cx="39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Attributes = [‘Type’, ’</a:t>
            </a:r>
            <a:r>
              <a:rPr lang="en-US" dirty="0" err="1" smtClean="0">
                <a:solidFill>
                  <a:srgbClr val="FF0000"/>
                </a:solidFill>
              </a:rPr>
              <a:t>a_edge</a:t>
            </a:r>
            <a:r>
              <a:rPr lang="en-US" dirty="0" smtClean="0">
                <a:solidFill>
                  <a:srgbClr val="FF0000"/>
                </a:solidFill>
              </a:rPr>
              <a:t>’, ‘</a:t>
            </a:r>
            <a:r>
              <a:rPr lang="en-US" dirty="0" err="1" smtClean="0">
                <a:solidFill>
                  <a:srgbClr val="FF0000"/>
                </a:solidFill>
              </a:rPr>
              <a:t>b_edge</a:t>
            </a:r>
            <a:r>
              <a:rPr lang="en-US" dirty="0" smtClean="0">
                <a:solidFill>
                  <a:srgbClr val="FF0000"/>
                </a:solidFill>
              </a:rPr>
              <a:t>’]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08" y="3991240"/>
            <a:ext cx="3670545" cy="2728373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290082" y="5405272"/>
            <a:ext cx="2782733" cy="132576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91544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19324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Problem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1223" y="3473032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</a:t>
            </a:r>
            <a:r>
              <a:rPr lang="en-US" sz="1400" b="1" baseline="-25000" dirty="0" smtClean="0"/>
              <a:t>2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1</a:t>
            </a:r>
            <a:r>
              <a:rPr lang="en-US" sz="1200" dirty="0" smtClean="0"/>
              <a:t>] (A)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431223" y="2533115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 smtClean="0"/>
              <a:t>1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0</a:t>
            </a:r>
            <a:r>
              <a:rPr lang="en-US" sz="1200" dirty="0" smtClean="0"/>
              <a:t>] (E)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033790" y="1591138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</a:t>
            </a:r>
            <a:r>
              <a:rPr lang="en-US" sz="1400" b="1" baseline="-25000" dirty="0" smtClean="0"/>
              <a:t>6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5</a:t>
            </a:r>
            <a:r>
              <a:rPr lang="en-US" sz="1200" dirty="0" smtClean="0"/>
              <a:t>] (A)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671446" y="3473033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 smtClean="0"/>
              <a:t>4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3</a:t>
            </a:r>
            <a:r>
              <a:rPr lang="en-US" sz="1200" dirty="0" smtClean="0"/>
              <a:t>] (A)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671445" y="2533115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 smtClean="0"/>
              <a:t>5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4</a:t>
            </a:r>
            <a:r>
              <a:rPr lang="en-US" sz="1200" dirty="0" smtClean="0"/>
              <a:t>] (E)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080896" y="4412949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</a:t>
            </a:r>
            <a:r>
              <a:rPr lang="en-US" sz="1400" b="1" baseline="-25000" dirty="0" smtClean="0"/>
              <a:t>3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2</a:t>
            </a:r>
            <a:r>
              <a:rPr lang="en-US" sz="1200" dirty="0" smtClean="0"/>
              <a:t>] (E)</a:t>
            </a:r>
            <a:endParaRPr lang="en-US" sz="1200" dirty="0"/>
          </a:p>
        </p:txBody>
      </p:sp>
      <p:cxnSp>
        <p:nvCxnSpPr>
          <p:cNvPr id="28" name="Straight Connector 27"/>
          <p:cNvCxnSpPr>
            <a:endCxn id="11" idx="0"/>
          </p:cNvCxnSpPr>
          <p:nvPr/>
        </p:nvCxnSpPr>
        <p:spPr>
          <a:xfrm>
            <a:off x="7671445" y="2109813"/>
            <a:ext cx="457200" cy="42330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8" idx="0"/>
          </p:cNvCxnSpPr>
          <p:nvPr/>
        </p:nvCxnSpPr>
        <p:spPr>
          <a:xfrm flipH="1">
            <a:off x="6888423" y="2109813"/>
            <a:ext cx="345374" cy="42330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" idx="2"/>
          </p:cNvCxnSpPr>
          <p:nvPr/>
        </p:nvCxnSpPr>
        <p:spPr>
          <a:xfrm>
            <a:off x="6888423" y="3965475"/>
            <a:ext cx="454459" cy="52870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2"/>
          </p:cNvCxnSpPr>
          <p:nvPr/>
        </p:nvCxnSpPr>
        <p:spPr>
          <a:xfrm flipH="1">
            <a:off x="7737872" y="3965476"/>
            <a:ext cx="390774" cy="52870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2"/>
            <a:endCxn id="3" idx="0"/>
          </p:cNvCxnSpPr>
          <p:nvPr/>
        </p:nvCxnSpPr>
        <p:spPr>
          <a:xfrm>
            <a:off x="6888423" y="3025558"/>
            <a:ext cx="0" cy="44747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2"/>
            <a:endCxn id="10" idx="0"/>
          </p:cNvCxnSpPr>
          <p:nvPr/>
        </p:nvCxnSpPr>
        <p:spPr>
          <a:xfrm>
            <a:off x="8128645" y="3025558"/>
            <a:ext cx="1" cy="44747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86" y="1631295"/>
            <a:ext cx="5375667" cy="235606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779762" y="2004409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95047" y="1989383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97192" y="4245337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60819" y="3124871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91259" y="3109844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16251" y="4153035"/>
            <a:ext cx="3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6" name="Picture 55" descr="D:\Desktop\素材\素描城市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29" y="5695771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3477295" y="2533115"/>
            <a:ext cx="217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Attributes = [‘Type’]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8" y="4055180"/>
            <a:ext cx="3509184" cy="264627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1205047" y="5454933"/>
            <a:ext cx="2782733" cy="132576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15" y="2667000"/>
            <a:ext cx="7753351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936" y="4299314"/>
            <a:ext cx="9144000" cy="1385573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74625" y="4458008"/>
            <a:ext cx="42064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Thank You</a:t>
            </a:r>
            <a:endParaRPr lang="zh-CN" altLang="en-US" sz="54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50427" y="5338324"/>
            <a:ext cx="445382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7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29" y="5695771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491544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2139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Contents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6670" y="1957588"/>
            <a:ext cx="293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Aim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Definitions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Data Structures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SNAP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292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29" y="5695771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491544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873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Aim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9559" y="1574001"/>
            <a:ext cx="4624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Understand characteristics of large graphs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333740" y="2183214"/>
            <a:ext cx="476518" cy="4507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4231" y="2784733"/>
            <a:ext cx="79755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Effective graph summarization method to extract the </a:t>
            </a:r>
            <a:r>
              <a:rPr lang="en-US" smtClean="0">
                <a:latin typeface="Arial" charset="0"/>
                <a:ea typeface="Arial" charset="0"/>
                <a:cs typeface="Arial" charset="0"/>
              </a:rPr>
              <a:t>underlying information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333740" y="3443974"/>
            <a:ext cx="476518" cy="4507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6209" y="4046145"/>
            <a:ext cx="394344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Input:	a graph G;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 set of node attributes A;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 set of relationships R. </a:t>
            </a:r>
            <a:endParaRPr lang="en-US" baseline="-250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0329" y="4046145"/>
            <a:ext cx="434200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Output:	a summary graph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baseline="-25000" dirty="0" err="1" smtClean="0">
                <a:latin typeface="Arial" charset="0"/>
                <a:ea typeface="Arial" charset="0"/>
                <a:cs typeface="Arial" charset="0"/>
              </a:rPr>
              <a:t>snap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	based on user-selected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	attributes A and relationships R. </a:t>
            </a:r>
            <a:endParaRPr lang="en-US" baseline="-250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1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29" y="5695771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491544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2465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Definitions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670" y="2021983"/>
            <a:ext cx="780459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A-compatible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Every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node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in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each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group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has</a:t>
            </a:r>
            <a:r>
              <a:rPr lang="zh-CN" alt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same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values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set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attributes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A.</a:t>
            </a: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Neighbor-groups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edge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(u,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v),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group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node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v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belongs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neighbor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group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node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u.</a:t>
            </a: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(A, R)-compatible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All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nodes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in</a:t>
            </a:r>
            <a:r>
              <a:rPr lang="zh-CN" alt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same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group</a:t>
            </a:r>
            <a:r>
              <a:rPr lang="zh-CN" alt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are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homogeneous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in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terms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both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attributes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relationships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in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R.</a:t>
            </a: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29" y="5695771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491544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3609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Data Structures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245" y="1183317"/>
            <a:ext cx="6370755" cy="430218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02568" y="3979560"/>
            <a:ext cx="2911088" cy="12285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algn="ctr">
              <a:lnSpc>
                <a:spcPct val="200000"/>
              </a:lnSpc>
            </a:pPr>
            <a:r>
              <a:rPr lang="en-US" dirty="0" smtClean="0"/>
              <a:t>n</a:t>
            </a:r>
            <a:r>
              <a:rPr lang="en-US" baseline="-25000" dirty="0" smtClean="0"/>
              <a:t>12</a:t>
            </a:r>
            <a:r>
              <a:rPr lang="en-US" dirty="0" smtClean="0"/>
              <a:t>      </a:t>
            </a:r>
            <a:r>
              <a:rPr lang="en-US" dirty="0" smtClean="0"/>
              <a:t>n</a:t>
            </a:r>
            <a:r>
              <a:rPr lang="en-US" baseline="-25000" dirty="0" smtClean="0"/>
              <a:t>4</a:t>
            </a:r>
            <a:r>
              <a:rPr lang="en-US" dirty="0" smtClean="0"/>
              <a:t>       n</a:t>
            </a:r>
            <a:r>
              <a:rPr lang="en-US" baseline="-25000" dirty="0"/>
              <a:t>9</a:t>
            </a:r>
            <a:r>
              <a:rPr lang="en-US" dirty="0" smtClean="0"/>
              <a:t>      </a:t>
            </a:r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08630" y="5591665"/>
            <a:ext cx="773195" cy="685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</a:t>
            </a:r>
            <a:r>
              <a:rPr lang="en-US" baseline="-25000"/>
              <a:t>2</a:t>
            </a:r>
            <a:endParaRPr lang="en-US" dirty="0" smtClean="0"/>
          </a:p>
        </p:txBody>
      </p:sp>
      <p:sp>
        <p:nvSpPr>
          <p:cNvPr id="8" name="Oval 7"/>
          <p:cNvSpPr/>
          <p:nvPr/>
        </p:nvSpPr>
        <p:spPr>
          <a:xfrm>
            <a:off x="2097881" y="5591665"/>
            <a:ext cx="773195" cy="685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3</a:t>
            </a:r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95459" y="4971245"/>
            <a:ext cx="51516" cy="888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46975" y="4971245"/>
            <a:ext cx="1532586" cy="991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98491" y="4971245"/>
            <a:ext cx="442168" cy="888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240659" y="4971245"/>
            <a:ext cx="1090418" cy="888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98491" y="4971245"/>
            <a:ext cx="1039670" cy="991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320227" y="4971245"/>
            <a:ext cx="164251" cy="888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53008" y="4955591"/>
            <a:ext cx="1477495" cy="112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14517" y="4773188"/>
            <a:ext cx="255409" cy="7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0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29" y="5695771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491544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3609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Data Structures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212" y="1625518"/>
            <a:ext cx="28791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Relationship compatible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Left-Right Arrow 1"/>
          <p:cNvSpPr/>
          <p:nvPr/>
        </p:nvSpPr>
        <p:spPr>
          <a:xfrm>
            <a:off x="3258356" y="1828801"/>
            <a:ext cx="1171977" cy="1287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0328" y="1625517"/>
            <a:ext cx="35950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Data structure characteristics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212" y="2992832"/>
            <a:ext cx="275032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All nodes in a group have the same set of neighbor-groups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3258356" y="3578562"/>
            <a:ext cx="1171977" cy="1287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60328" y="2531167"/>
            <a:ext cx="38654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All nodes have the same values in their rows of the bitmap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Participation array of each group only contains values 0 or the size of the group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652" y="5074577"/>
            <a:ext cx="437767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plit into subgroups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	-- sorting nodes based on bitmap</a:t>
            </a:r>
          </a:p>
        </p:txBody>
      </p:sp>
      <p:sp>
        <p:nvSpPr>
          <p:cNvPr id="13" name="Up Arrow 12"/>
          <p:cNvSpPr/>
          <p:nvPr/>
        </p:nvSpPr>
        <p:spPr>
          <a:xfrm>
            <a:off x="1081826" y="4503344"/>
            <a:ext cx="296214" cy="3995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3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91544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3539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SNAP Algorithm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9" y="1269114"/>
            <a:ext cx="6864440" cy="4909666"/>
          </a:xfrm>
          <a:prstGeom prst="rect">
            <a:avLst/>
          </a:prstGeom>
        </p:spPr>
      </p:pic>
      <p:pic>
        <p:nvPicPr>
          <p:cNvPr id="7" name="Picture 6" descr="D:\Desktop\素材\素描城市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29" y="5695771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56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29" y="5695771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491544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2130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Examples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8" y="1370052"/>
            <a:ext cx="6504294" cy="5682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3336" y="2537138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r>
              <a:rPr lang="en-US" sz="1400" b="1" baseline="-25000" dirty="0" smtClean="0"/>
              <a:t>2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1</a:t>
            </a:r>
            <a:r>
              <a:rPr lang="en-US" sz="1200" dirty="0" smtClean="0"/>
              <a:t>] (CS, M)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318817" y="2537137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r>
              <a:rPr lang="en-US" sz="1400" b="1" baseline="-25000" dirty="0" smtClean="0"/>
              <a:t>1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0</a:t>
            </a:r>
            <a:r>
              <a:rPr lang="en-US" sz="1200" dirty="0" smtClean="0"/>
              <a:t>] (CS, M)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318817" y="3370492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r>
              <a:rPr lang="en-US" sz="1400" b="1" baseline="-25000" dirty="0"/>
              <a:t>6</a:t>
            </a:r>
            <a:endParaRPr lang="en-US" sz="1400" b="1" baseline="-25000" dirty="0" smtClean="0"/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5</a:t>
            </a:r>
            <a:r>
              <a:rPr lang="en-US" sz="1200" dirty="0" smtClean="0"/>
              <a:t>] (B, </a:t>
            </a:r>
            <a:r>
              <a:rPr lang="en-US" sz="1200" dirty="0"/>
              <a:t>F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83336" y="4157730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r>
              <a:rPr lang="en-US" sz="1400" b="1" baseline="-25000" dirty="0"/>
              <a:t>4</a:t>
            </a:r>
            <a:endParaRPr lang="en-US" sz="1400" b="1" baseline="-25000" dirty="0" smtClean="0"/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3</a:t>
            </a:r>
            <a:r>
              <a:rPr lang="en-US" sz="1200" dirty="0" smtClean="0"/>
              <a:t>] (B, M)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318816" y="4157729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r>
              <a:rPr lang="en-US" sz="1400" b="1" baseline="-25000" dirty="0"/>
              <a:t>5</a:t>
            </a:r>
            <a:endParaRPr lang="en-US" sz="1400" b="1" baseline="-25000" dirty="0" smtClean="0"/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4</a:t>
            </a:r>
            <a:r>
              <a:rPr lang="en-US" sz="1200" dirty="0" smtClean="0"/>
              <a:t>] (B, M)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354296" y="4153617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r>
              <a:rPr lang="en-US" sz="1400" b="1" baseline="-25000" dirty="0" smtClean="0"/>
              <a:t>7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6</a:t>
            </a:r>
            <a:r>
              <a:rPr lang="en-US" sz="1200" dirty="0" smtClean="0"/>
              <a:t>] (B, M)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389776" y="4149505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r>
              <a:rPr lang="en-US" sz="1400" b="1" baseline="-25000" dirty="0"/>
              <a:t>8</a:t>
            </a:r>
            <a:endParaRPr lang="en-US" sz="1400" b="1" baseline="-25000" dirty="0" smtClean="0"/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7</a:t>
            </a:r>
            <a:r>
              <a:rPr lang="en-US" sz="1200" dirty="0" smtClean="0"/>
              <a:t>] (B, M)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87966" y="5237306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r>
              <a:rPr lang="en-US" sz="1400" b="1" baseline="-25000" dirty="0"/>
              <a:t>3</a:t>
            </a:r>
            <a:endParaRPr lang="en-US" sz="1400" b="1" baseline="-25000" dirty="0" smtClean="0"/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2</a:t>
            </a:r>
            <a:r>
              <a:rPr lang="en-US" sz="1200" dirty="0" smtClean="0"/>
              <a:t>] (CS, F)</a:t>
            </a:r>
            <a:endParaRPr lang="en-US" sz="1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758" y="2369288"/>
            <a:ext cx="4312695" cy="3336053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8" idx="2"/>
            <a:endCxn id="9" idx="0"/>
          </p:cNvCxnSpPr>
          <p:nvPr/>
        </p:nvCxnSpPr>
        <p:spPr>
          <a:xfrm>
            <a:off x="1776017" y="3029580"/>
            <a:ext cx="0" cy="34091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0"/>
            <a:endCxn id="9" idx="2"/>
          </p:cNvCxnSpPr>
          <p:nvPr/>
        </p:nvCxnSpPr>
        <p:spPr>
          <a:xfrm flipV="1">
            <a:off x="1776016" y="3862935"/>
            <a:ext cx="1" cy="29479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0"/>
          </p:cNvCxnSpPr>
          <p:nvPr/>
        </p:nvCxnSpPr>
        <p:spPr>
          <a:xfrm flipH="1" flipV="1">
            <a:off x="1897097" y="3862935"/>
            <a:ext cx="914399" cy="29068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0"/>
          </p:cNvCxnSpPr>
          <p:nvPr/>
        </p:nvCxnSpPr>
        <p:spPr>
          <a:xfrm flipH="1" flipV="1">
            <a:off x="2069600" y="3862935"/>
            <a:ext cx="1777376" cy="28657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</p:cNvCxnSpPr>
          <p:nvPr/>
        </p:nvCxnSpPr>
        <p:spPr>
          <a:xfrm>
            <a:off x="740536" y="4650173"/>
            <a:ext cx="284697" cy="58713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</p:cNvCxnSpPr>
          <p:nvPr/>
        </p:nvCxnSpPr>
        <p:spPr>
          <a:xfrm flipH="1">
            <a:off x="1482433" y="4650172"/>
            <a:ext cx="293583" cy="58713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27279" y="4327300"/>
            <a:ext cx="697812" cy="1288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esktop\素材\素描城市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29" y="5695771"/>
            <a:ext cx="4483671" cy="116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491544"/>
            <a:ext cx="9144000" cy="692787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83000"/>
                </a:srgbClr>
              </a:gs>
              <a:gs pos="100000">
                <a:srgbClr val="0070C0">
                  <a:lumMod val="73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139700">
              <a:srgbClr val="0070C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68" y="576327"/>
            <a:ext cx="1909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rgbClr val="1F497D">
                          <a:lumMod val="20000"/>
                          <a:lumOff val="80000"/>
                        </a:srgbClr>
                      </a:gs>
                      <a:gs pos="100000">
                        <a:srgbClr val="1F497D">
                          <a:lumMod val="60000"/>
                          <a:lumOff val="40000"/>
                        </a:srgbClr>
                      </a:gs>
                    </a:gsLst>
                    <a:lin ang="5400000" scaled="0"/>
                  </a:gradFill>
                </a:ln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  <a:latin typeface="Copperplate Gothic Bold" pitchFamily="34" charset="0"/>
                <a:ea typeface="Arial Unicode MS" pitchFamily="34" charset="-122"/>
                <a:cs typeface="Arial Unicode MS" pitchFamily="34" charset="-122"/>
              </a:rPr>
              <a:t>Example</a:t>
            </a:r>
            <a:endParaRPr lang="zh-CN" altLang="en-US" sz="2800" dirty="0">
              <a:ln>
                <a:gradFill>
                  <a:gsLst>
                    <a:gs pos="0">
                      <a:srgbClr val="1F497D">
                        <a:lumMod val="20000"/>
                        <a:lumOff val="80000"/>
                      </a:srgbClr>
                    </a:gs>
                    <a:gs pos="100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</a:ln>
              <a:solidFill>
                <a:prstClr val="white"/>
              </a:solidFill>
              <a:effectLst>
                <a:innerShdw blurRad="63500" dist="50800" dir="13500000">
                  <a:prstClr val="black">
                    <a:alpha val="29000"/>
                  </a:prstClr>
                </a:innerShdw>
              </a:effectLst>
              <a:latin typeface="Copperplate Gothic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50300" y="2871990"/>
            <a:ext cx="2251728" cy="7916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90807" y="3758156"/>
            <a:ext cx="914399" cy="6444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50300" y="4526154"/>
            <a:ext cx="4331527" cy="7751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18964" y="5602764"/>
            <a:ext cx="914399" cy="6444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1068" y="3000781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r>
              <a:rPr lang="en-US" sz="1400" b="1" baseline="-25000" dirty="0" smtClean="0"/>
              <a:t>2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1</a:t>
            </a:r>
            <a:r>
              <a:rPr lang="en-US" sz="1200" dirty="0" smtClean="0"/>
              <a:t>] (CS, M)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666549" y="3000780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r>
              <a:rPr lang="en-US" sz="1400" b="1" baseline="-25000" dirty="0" smtClean="0"/>
              <a:t>1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0</a:t>
            </a:r>
            <a:r>
              <a:rPr lang="en-US" sz="1200" dirty="0" smtClean="0"/>
              <a:t>] (CS, M)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666549" y="3834135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r>
              <a:rPr lang="en-US" sz="1400" b="1" baseline="-25000" dirty="0"/>
              <a:t>6</a:t>
            </a:r>
            <a:endParaRPr lang="en-US" sz="1400" b="1" baseline="-25000" dirty="0" smtClean="0"/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5</a:t>
            </a:r>
            <a:r>
              <a:rPr lang="en-US" sz="1200" dirty="0" smtClean="0"/>
              <a:t>] (B, </a:t>
            </a:r>
            <a:r>
              <a:rPr lang="en-US" sz="1200" dirty="0"/>
              <a:t>F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31068" y="4621373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r>
              <a:rPr lang="en-US" sz="1400" b="1" baseline="-25000" dirty="0"/>
              <a:t>4</a:t>
            </a:r>
            <a:endParaRPr lang="en-US" sz="1400" b="1" baseline="-25000" dirty="0" smtClean="0"/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3</a:t>
            </a:r>
            <a:r>
              <a:rPr lang="en-US" sz="1200" dirty="0" smtClean="0"/>
              <a:t>] (B, M)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666548" y="4621372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r>
              <a:rPr lang="en-US" sz="1400" b="1" baseline="-25000" dirty="0"/>
              <a:t>5</a:t>
            </a:r>
            <a:endParaRPr lang="en-US" sz="1400" b="1" baseline="-25000" dirty="0" smtClean="0"/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4</a:t>
            </a:r>
            <a:r>
              <a:rPr lang="en-US" sz="1200" dirty="0" smtClean="0"/>
              <a:t>] (B, M)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702028" y="4617260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r>
              <a:rPr lang="en-US" sz="1400" b="1" baseline="-25000" dirty="0" smtClean="0"/>
              <a:t>7</a:t>
            </a:r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6</a:t>
            </a:r>
            <a:r>
              <a:rPr lang="en-US" sz="1200" dirty="0" smtClean="0"/>
              <a:t>] (B, M)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737508" y="4613148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r>
              <a:rPr lang="en-US" sz="1400" b="1" baseline="-25000" dirty="0"/>
              <a:t>8</a:t>
            </a:r>
            <a:endParaRPr lang="en-US" sz="1400" b="1" baseline="-25000" dirty="0" smtClean="0"/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7</a:t>
            </a:r>
            <a:r>
              <a:rPr lang="en-US" sz="1200" dirty="0" smtClean="0"/>
              <a:t>] (B, M)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135698" y="5700949"/>
            <a:ext cx="914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r>
              <a:rPr lang="en-US" sz="1400" b="1" baseline="-25000" dirty="0"/>
              <a:t>3</a:t>
            </a:r>
            <a:endParaRPr lang="en-US" sz="1400" b="1" baseline="-25000" dirty="0" smtClean="0"/>
          </a:p>
          <a:p>
            <a:pPr algn="ctr"/>
            <a:r>
              <a:rPr lang="en-US" sz="1200" dirty="0" smtClean="0"/>
              <a:t>[</a:t>
            </a:r>
            <a:r>
              <a:rPr lang="en-US" sz="1200" b="1" dirty="0" smtClean="0"/>
              <a:t>2</a:t>
            </a:r>
            <a:r>
              <a:rPr lang="en-US" sz="1200" dirty="0" smtClean="0"/>
              <a:t>] (CS, F)</a:t>
            </a:r>
            <a:endParaRPr lang="en-US" sz="1200" dirty="0"/>
          </a:p>
        </p:txBody>
      </p:sp>
      <p:cxnSp>
        <p:nvCxnSpPr>
          <p:cNvPr id="18" name="Straight Connector 17"/>
          <p:cNvCxnSpPr>
            <a:stCxn id="8" idx="2"/>
            <a:endCxn id="9" idx="0"/>
          </p:cNvCxnSpPr>
          <p:nvPr/>
        </p:nvCxnSpPr>
        <p:spPr>
          <a:xfrm>
            <a:off x="2123749" y="3493223"/>
            <a:ext cx="0" cy="34091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0"/>
            <a:endCxn id="9" idx="2"/>
          </p:cNvCxnSpPr>
          <p:nvPr/>
        </p:nvCxnSpPr>
        <p:spPr>
          <a:xfrm flipV="1">
            <a:off x="2123748" y="4326578"/>
            <a:ext cx="1" cy="29479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0"/>
          </p:cNvCxnSpPr>
          <p:nvPr/>
        </p:nvCxnSpPr>
        <p:spPr>
          <a:xfrm flipH="1" flipV="1">
            <a:off x="2244829" y="4326578"/>
            <a:ext cx="914399" cy="29068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0"/>
          </p:cNvCxnSpPr>
          <p:nvPr/>
        </p:nvCxnSpPr>
        <p:spPr>
          <a:xfrm flipH="1" flipV="1">
            <a:off x="2417332" y="4326578"/>
            <a:ext cx="1777376" cy="28657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</p:cNvCxnSpPr>
          <p:nvPr/>
        </p:nvCxnSpPr>
        <p:spPr>
          <a:xfrm>
            <a:off x="1088268" y="5113816"/>
            <a:ext cx="284697" cy="58713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</p:cNvCxnSpPr>
          <p:nvPr/>
        </p:nvCxnSpPr>
        <p:spPr>
          <a:xfrm flipH="1">
            <a:off x="1830165" y="5113815"/>
            <a:ext cx="293583" cy="58713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275011" y="4790943"/>
            <a:ext cx="697812" cy="1288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0323"/>
            <a:ext cx="9144000" cy="4631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64" y="2749946"/>
            <a:ext cx="2362200" cy="3073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721064" y="3663679"/>
            <a:ext cx="2135049" cy="1704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21063" y="3882666"/>
            <a:ext cx="2135049" cy="1704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21062" y="4303822"/>
            <a:ext cx="2135049" cy="1704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21061" y="4522809"/>
            <a:ext cx="2135049" cy="1704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21060" y="5167130"/>
            <a:ext cx="2135049" cy="1704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8" y="1274369"/>
            <a:ext cx="5834593" cy="77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499</Words>
  <Application>Microsoft Macintosh PowerPoint</Application>
  <PresentationFormat>On-screen Show (4:3)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 Unicode MS</vt:lpstr>
      <vt:lpstr>Calibri</vt:lpstr>
      <vt:lpstr>Calibri Light</vt:lpstr>
      <vt:lpstr>Copperplate Gothic Bold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 Algorithm for Graph Summarization</dc:title>
  <dc:creator>XIAOYANG XU</dc:creator>
  <cp:lastModifiedBy>XIAOYANG XU</cp:lastModifiedBy>
  <cp:revision>30</cp:revision>
  <dcterms:created xsi:type="dcterms:W3CDTF">2016-06-22T14:42:41Z</dcterms:created>
  <dcterms:modified xsi:type="dcterms:W3CDTF">2016-06-22T20:46:40Z</dcterms:modified>
</cp:coreProperties>
</file>