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0" r:id="rId4"/>
    <p:sldId id="272" r:id="rId5"/>
    <p:sldId id="261" r:id="rId6"/>
    <p:sldId id="262" r:id="rId7"/>
    <p:sldId id="271" r:id="rId8"/>
    <p:sldId id="274" r:id="rId9"/>
    <p:sldId id="275" r:id="rId10"/>
    <p:sldId id="276" r:id="rId11"/>
    <p:sldId id="277" r:id="rId12"/>
    <p:sldId id="285" r:id="rId13"/>
    <p:sldId id="286" r:id="rId14"/>
    <p:sldId id="287" r:id="rId15"/>
    <p:sldId id="278" r:id="rId16"/>
    <p:sldId id="282" r:id="rId17"/>
    <p:sldId id="283" r:id="rId18"/>
    <p:sldId id="284" r:id="rId19"/>
    <p:sldId id="273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5329"/>
  </p:normalViewPr>
  <p:slideViewPr>
    <p:cSldViewPr snapToGrid="0" snapToObjects="1">
      <p:cViewPr>
        <p:scale>
          <a:sx n="90" d="100"/>
          <a:sy n="90" d="100"/>
        </p:scale>
        <p:origin x="71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D664-F198-E547-999B-71396871D447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1222-0AAF-F24F-86C3-7859C468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1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D664-F198-E547-999B-71396871D447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1222-0AAF-F24F-86C3-7859C468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1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D664-F198-E547-999B-71396871D447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1222-0AAF-F24F-86C3-7859C468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1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D664-F198-E547-999B-71396871D447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1222-0AAF-F24F-86C3-7859C468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4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D664-F198-E547-999B-71396871D447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1222-0AAF-F24F-86C3-7859C468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5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D664-F198-E547-999B-71396871D447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1222-0AAF-F24F-86C3-7859C468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8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D664-F198-E547-999B-71396871D447}" type="datetimeFigureOut">
              <a:rPr lang="en-US" smtClean="0"/>
              <a:t>6/29/16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1222-0AAF-F24F-86C3-7859C468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D664-F198-E547-999B-71396871D447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1222-0AAF-F24F-86C3-7859C468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9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D664-F198-E547-999B-71396871D447}" type="datetimeFigureOut">
              <a:rPr lang="en-US" smtClean="0"/>
              <a:t>6/29/16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1222-0AAF-F24F-86C3-7859C468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6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D664-F198-E547-999B-71396871D447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1222-0AAF-F24F-86C3-7859C468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3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D664-F198-E547-999B-71396871D447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1222-0AAF-F24F-86C3-7859C468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6D664-F198-E547-999B-71396871D447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51222-0AAF-F24F-86C3-7859C468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5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21" y="2293525"/>
            <a:ext cx="7753351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936" y="4043977"/>
            <a:ext cx="9144000" cy="2099255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4430" y="4155034"/>
            <a:ext cx="770852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Graph Summarization</a:t>
            </a:r>
          </a:p>
          <a:p>
            <a:pPr algn="ctr"/>
            <a:r>
              <a:rPr lang="en-US" altLang="zh-CN" sz="4800" dirty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Algorithm</a:t>
            </a:r>
          </a:p>
          <a:p>
            <a:pPr algn="ctr"/>
            <a:endParaRPr lang="en-US" altLang="zh-CN" sz="4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1672" y="5686057"/>
            <a:ext cx="8886423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4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255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Example 1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838429" y="2488031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64211" y="2472611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213170" y="4467579"/>
            <a:ext cx="623613" cy="58254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38429" y="3432373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590362" y="3458693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71440" y="1591144"/>
            <a:ext cx="623613" cy="5825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31229" y="3473037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2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1</a:t>
            </a:r>
            <a:r>
              <a:rPr lang="en-US" sz="1200" dirty="0"/>
              <a:t>] 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1229" y="253312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1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0</a:t>
            </a:r>
            <a:r>
              <a:rPr lang="en-US" sz="1200" dirty="0" smtClean="0"/>
              <a:t>] (E</a:t>
            </a:r>
            <a:r>
              <a:rPr lang="en-US" sz="12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3796" y="1591144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6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5</a:t>
            </a:r>
            <a:r>
              <a:rPr lang="en-US" sz="1200" dirty="0"/>
              <a:t>] (A)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71452" y="3473038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4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3</a:t>
            </a:r>
            <a:r>
              <a:rPr lang="en-US" sz="1200" dirty="0"/>
              <a:t>] (A)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71450" y="253312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5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4</a:t>
            </a:r>
            <a:r>
              <a:rPr lang="en-US" sz="1200" dirty="0"/>
              <a:t>] (E)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0901" y="4412954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3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2</a:t>
            </a:r>
            <a:r>
              <a:rPr lang="en-US" sz="1200" dirty="0"/>
              <a:t>] (E)</a:t>
            </a:r>
          </a:p>
        </p:txBody>
      </p:sp>
      <p:cxnSp>
        <p:nvCxnSpPr>
          <p:cNvPr id="28" name="Straight Connector 27"/>
          <p:cNvCxnSpPr>
            <a:endCxn id="11" idx="0"/>
          </p:cNvCxnSpPr>
          <p:nvPr/>
        </p:nvCxnSpPr>
        <p:spPr>
          <a:xfrm>
            <a:off x="7671449" y="2109816"/>
            <a:ext cx="457201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8" idx="0"/>
          </p:cNvCxnSpPr>
          <p:nvPr/>
        </p:nvCxnSpPr>
        <p:spPr>
          <a:xfrm flipH="1">
            <a:off x="6888426" y="2109816"/>
            <a:ext cx="345374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" idx="2"/>
          </p:cNvCxnSpPr>
          <p:nvPr/>
        </p:nvCxnSpPr>
        <p:spPr>
          <a:xfrm>
            <a:off x="6888426" y="3965477"/>
            <a:ext cx="454458" cy="52870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2"/>
          </p:cNvCxnSpPr>
          <p:nvPr/>
        </p:nvCxnSpPr>
        <p:spPr>
          <a:xfrm flipH="1">
            <a:off x="7737879" y="3965481"/>
            <a:ext cx="390773" cy="5287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2"/>
            <a:endCxn id="3" idx="0"/>
          </p:cNvCxnSpPr>
          <p:nvPr/>
        </p:nvCxnSpPr>
        <p:spPr>
          <a:xfrm>
            <a:off x="6888426" y="3025564"/>
            <a:ext cx="0" cy="44747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2"/>
            <a:endCxn id="10" idx="0"/>
          </p:cNvCxnSpPr>
          <p:nvPr/>
        </p:nvCxnSpPr>
        <p:spPr>
          <a:xfrm>
            <a:off x="8128647" y="3025561"/>
            <a:ext cx="2" cy="44747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79768" y="2004410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95053" y="1989385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97197" y="4245338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60825" y="3124873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91265" y="3109846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16257" y="4153037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6" name="Picture 55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176172"/>
              </p:ext>
            </p:extLst>
          </p:nvPr>
        </p:nvGraphicFramePr>
        <p:xfrm>
          <a:off x="432749" y="2305820"/>
          <a:ext cx="2900820" cy="40329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80164"/>
                <a:gridCol w="580164"/>
                <a:gridCol w="580164"/>
                <a:gridCol w="580164"/>
                <a:gridCol w="580164"/>
              </a:tblGrid>
              <a:tr h="5761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G3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G4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n3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n4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n5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n6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7514" y="1720469"/>
            <a:ext cx="386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In-groups bitmap </a:t>
            </a:r>
          </a:p>
        </p:txBody>
      </p:sp>
      <p:sp>
        <p:nvSpPr>
          <p:cNvPr id="38" name="Oval 37"/>
          <p:cNvSpPr/>
          <p:nvPr/>
        </p:nvSpPr>
        <p:spPr>
          <a:xfrm>
            <a:off x="3677719" y="2102002"/>
            <a:ext cx="1311570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728562" y="2196613"/>
            <a:ext cx="129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G2</a:t>
            </a:r>
            <a:r>
              <a:rPr lang="en-US" dirty="0" smtClean="0"/>
              <a:t>: n2, n4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690818" y="1329323"/>
            <a:ext cx="1295520" cy="6624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743320" y="1445059"/>
            <a:ext cx="127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G1</a:t>
            </a:r>
            <a:r>
              <a:rPr lang="en-US" dirty="0" smtClean="0"/>
              <a:t>: n1</a:t>
            </a:r>
            <a:r>
              <a:rPr lang="en-US" smtClean="0"/>
              <a:t>, n5</a:t>
            </a:r>
            <a:endParaRPr lang="en-US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3641872" y="3188623"/>
            <a:ext cx="242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Nodes queue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{n6, n1, n5, n2, n4, n3}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90472" y="4843908"/>
            <a:ext cx="2697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 nodes in same group has same values in bitmap</a:t>
            </a:r>
            <a:endParaRPr lang="en-US" b="1" dirty="0"/>
          </a:p>
        </p:txBody>
      </p:sp>
      <p:sp>
        <p:nvSpPr>
          <p:cNvPr id="47" name="Oval 46"/>
          <p:cNvSpPr/>
          <p:nvPr/>
        </p:nvSpPr>
        <p:spPr>
          <a:xfrm>
            <a:off x="5286262" y="2054352"/>
            <a:ext cx="1270013" cy="5825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337105" y="2148963"/>
            <a:ext cx="125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G3</a:t>
            </a:r>
            <a:r>
              <a:rPr lang="en-US" dirty="0" smtClean="0"/>
              <a:t>: n6</a:t>
            </a:r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>
            <a:off x="3641872" y="5038348"/>
            <a:ext cx="384270" cy="34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286262" y="1324558"/>
            <a:ext cx="1270013" cy="66247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338764" y="1440294"/>
            <a:ext cx="109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G4</a:t>
            </a:r>
            <a:r>
              <a:rPr lang="en-US" dirty="0" smtClean="0"/>
              <a:t>: n3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86578" y="5858880"/>
            <a:ext cx="3190964" cy="3478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86578" y="5302028"/>
            <a:ext cx="3190964" cy="3478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70790" y="3576041"/>
            <a:ext cx="3190964" cy="3478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70790" y="4139905"/>
            <a:ext cx="3190964" cy="34784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86578" y="4722084"/>
            <a:ext cx="3190964" cy="3478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86578" y="2990613"/>
            <a:ext cx="3190964" cy="3478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255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Example 1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838429" y="2488031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64211" y="2472611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213170" y="4467579"/>
            <a:ext cx="623613" cy="58254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38429" y="3432373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590362" y="3458693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71440" y="1591144"/>
            <a:ext cx="623613" cy="5825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31229" y="3473037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2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1</a:t>
            </a:r>
            <a:r>
              <a:rPr lang="en-US" sz="1200" dirty="0"/>
              <a:t>] 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1229" y="253312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1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0</a:t>
            </a:r>
            <a:r>
              <a:rPr lang="en-US" sz="1200" dirty="0" smtClean="0"/>
              <a:t>] (E</a:t>
            </a:r>
            <a:r>
              <a:rPr lang="en-US" sz="12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3796" y="1591144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6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5</a:t>
            </a:r>
            <a:r>
              <a:rPr lang="en-US" sz="1200" dirty="0"/>
              <a:t>] (A)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71452" y="3473038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4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3</a:t>
            </a:r>
            <a:r>
              <a:rPr lang="en-US" sz="1200" dirty="0"/>
              <a:t>] (A)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71450" y="253312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5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4</a:t>
            </a:r>
            <a:r>
              <a:rPr lang="en-US" sz="1200" dirty="0"/>
              <a:t>] (E)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0901" y="4412954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3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2</a:t>
            </a:r>
            <a:r>
              <a:rPr lang="en-US" sz="1200" dirty="0"/>
              <a:t>] (E)</a:t>
            </a:r>
          </a:p>
        </p:txBody>
      </p:sp>
      <p:cxnSp>
        <p:nvCxnSpPr>
          <p:cNvPr id="28" name="Straight Connector 27"/>
          <p:cNvCxnSpPr>
            <a:endCxn id="11" idx="0"/>
          </p:cNvCxnSpPr>
          <p:nvPr/>
        </p:nvCxnSpPr>
        <p:spPr>
          <a:xfrm>
            <a:off x="7671449" y="2109816"/>
            <a:ext cx="457201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8" idx="0"/>
          </p:cNvCxnSpPr>
          <p:nvPr/>
        </p:nvCxnSpPr>
        <p:spPr>
          <a:xfrm flipH="1">
            <a:off x="6888426" y="2109816"/>
            <a:ext cx="345374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" idx="2"/>
          </p:cNvCxnSpPr>
          <p:nvPr/>
        </p:nvCxnSpPr>
        <p:spPr>
          <a:xfrm>
            <a:off x="6888426" y="3965477"/>
            <a:ext cx="454458" cy="52870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2"/>
          </p:cNvCxnSpPr>
          <p:nvPr/>
        </p:nvCxnSpPr>
        <p:spPr>
          <a:xfrm flipH="1">
            <a:off x="7737879" y="3965481"/>
            <a:ext cx="390773" cy="5287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2"/>
            <a:endCxn id="3" idx="0"/>
          </p:cNvCxnSpPr>
          <p:nvPr/>
        </p:nvCxnSpPr>
        <p:spPr>
          <a:xfrm>
            <a:off x="6888426" y="3025564"/>
            <a:ext cx="0" cy="44747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2"/>
            <a:endCxn id="10" idx="0"/>
          </p:cNvCxnSpPr>
          <p:nvPr/>
        </p:nvCxnSpPr>
        <p:spPr>
          <a:xfrm>
            <a:off x="8128647" y="3025561"/>
            <a:ext cx="2" cy="44747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79768" y="2004410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95053" y="1989385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97197" y="4245338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60825" y="3124873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91265" y="3109846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16257" y="4153037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6" name="Picture 55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Arrow 3"/>
          <p:cNvSpPr/>
          <p:nvPr/>
        </p:nvSpPr>
        <p:spPr>
          <a:xfrm>
            <a:off x="5014913" y="3025561"/>
            <a:ext cx="728662" cy="5748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47514" y="1720469"/>
            <a:ext cx="386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 graph </a:t>
            </a:r>
          </a:p>
        </p:txBody>
      </p:sp>
      <p:sp>
        <p:nvSpPr>
          <p:cNvPr id="67" name="Oval 66"/>
          <p:cNvSpPr/>
          <p:nvPr/>
        </p:nvSpPr>
        <p:spPr>
          <a:xfrm>
            <a:off x="2090093" y="2471372"/>
            <a:ext cx="1882237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739052" y="4466340"/>
            <a:ext cx="623613" cy="58254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116244" y="3457454"/>
            <a:ext cx="1856086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711610" y="1589905"/>
            <a:ext cx="623613" cy="5825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957111" y="3471798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2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1</a:t>
            </a:r>
            <a:r>
              <a:rPr lang="en-US" sz="1200" dirty="0"/>
              <a:t>] (A)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957111" y="2531882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1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0</a:t>
            </a:r>
            <a:r>
              <a:rPr lang="en-US" sz="1200" dirty="0" smtClean="0"/>
              <a:t>] (E</a:t>
            </a:r>
            <a:r>
              <a:rPr lang="en-US" sz="1200" dirty="0"/>
              <a:t>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73966" y="1589905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6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5</a:t>
            </a:r>
            <a:r>
              <a:rPr lang="en-US" sz="1200" dirty="0"/>
              <a:t>] (A)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197334" y="3471799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4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3</a:t>
            </a:r>
            <a:r>
              <a:rPr lang="en-US" sz="1200" dirty="0"/>
              <a:t>] (A)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197332" y="2531882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5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4</a:t>
            </a:r>
            <a:r>
              <a:rPr lang="en-US" sz="1200" dirty="0"/>
              <a:t>] (E)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06783" y="4411715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3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2</a:t>
            </a:r>
            <a:r>
              <a:rPr lang="en-US" sz="1200" dirty="0"/>
              <a:t>] (E)</a:t>
            </a:r>
          </a:p>
        </p:txBody>
      </p:sp>
      <p:cxnSp>
        <p:nvCxnSpPr>
          <p:cNvPr id="79" name="Straight Connector 78"/>
          <p:cNvCxnSpPr>
            <a:stCxn id="71" idx="4"/>
            <a:endCxn id="67" idx="0"/>
          </p:cNvCxnSpPr>
          <p:nvPr/>
        </p:nvCxnSpPr>
        <p:spPr>
          <a:xfrm>
            <a:off x="3023417" y="2172448"/>
            <a:ext cx="7795" cy="29892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028680" y="3024325"/>
            <a:ext cx="0" cy="44747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3278050" y="4039997"/>
            <a:ext cx="243132" cy="45295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565053" y="4039997"/>
            <a:ext cx="318001" cy="42634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705709" y="2117475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94519" y="4158371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01076" y="3080770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42139" y="4151798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8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255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Example 2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5133347" y="2821446"/>
            <a:ext cx="566439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1415" y="2850022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 smtClean="0"/>
              <a:t>1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pic>
        <p:nvPicPr>
          <p:cNvPr id="56" name="Picture 55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52151"/>
              </p:ext>
            </p:extLst>
          </p:nvPr>
        </p:nvGraphicFramePr>
        <p:xfrm>
          <a:off x="334797" y="2134673"/>
          <a:ext cx="1995405" cy="40329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65135"/>
                <a:gridCol w="665135"/>
                <a:gridCol w="665135"/>
              </a:tblGrid>
              <a:tr h="5761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m3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m4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m5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m6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7514" y="1477577"/>
            <a:ext cx="386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In-groups bitmap </a:t>
            </a:r>
          </a:p>
          <a:p>
            <a:r>
              <a:rPr lang="en-US" b="1" dirty="0"/>
              <a:t>	</a:t>
            </a:r>
            <a:r>
              <a:rPr lang="en-US" dirty="0" smtClean="0"/>
              <a:t>after A-compatible grouping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760021" y="1471964"/>
            <a:ext cx="1479022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760022" y="1566575"/>
            <a:ext cx="147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G2</a:t>
            </a:r>
            <a:r>
              <a:rPr lang="en-US" dirty="0" smtClean="0"/>
              <a:t>: m3, m4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159625" y="1472202"/>
            <a:ext cx="2182493" cy="6624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159627" y="1587938"/>
            <a:ext cx="237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G1</a:t>
            </a:r>
            <a:r>
              <a:rPr lang="en-US" dirty="0" smtClean="0"/>
              <a:t>: m1, m2, m5, m6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70143" y="3449749"/>
            <a:ext cx="289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Nodes queue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{m1, m2, m3, m4,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m5, m6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14456" y="5137367"/>
            <a:ext cx="2235777" cy="347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14610" y="2813746"/>
            <a:ext cx="2235777" cy="3478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14457" y="3405474"/>
            <a:ext cx="2235777" cy="3478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13526" y="4460502"/>
            <a:ext cx="2856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</a:t>
            </a:r>
            <a:r>
              <a:rPr lang="en-US" b="1" dirty="0" smtClean="0"/>
              <a:t>1 and m2, m5 </a:t>
            </a:r>
            <a:r>
              <a:rPr lang="en-US" b="1" smtClean="0"/>
              <a:t>and m6 </a:t>
            </a:r>
            <a:r>
              <a:rPr lang="en-US" b="1" dirty="0" smtClean="0"/>
              <a:t>are in same group, but have different values in bitmap, so split m5 </a:t>
            </a:r>
            <a:r>
              <a:rPr lang="en-US" b="1" smtClean="0"/>
              <a:t>and m6.</a:t>
            </a:r>
            <a:endParaRPr lang="en-US" b="1" dirty="0"/>
          </a:p>
        </p:txBody>
      </p:sp>
      <p:sp>
        <p:nvSpPr>
          <p:cNvPr id="13" name="Right Arrow 12"/>
          <p:cNvSpPr/>
          <p:nvPr/>
        </p:nvSpPr>
        <p:spPr>
          <a:xfrm>
            <a:off x="2749760" y="4792513"/>
            <a:ext cx="384270" cy="34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8" idx="2"/>
            <a:endCxn id="7" idx="0"/>
          </p:cNvCxnSpPr>
          <p:nvPr/>
        </p:nvCxnSpPr>
        <p:spPr>
          <a:xfrm flipH="1">
            <a:off x="5416567" y="2372200"/>
            <a:ext cx="1292720" cy="44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80576" y="2002868"/>
            <a:ext cx="25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7" name="Oval 46"/>
          <p:cNvSpPr/>
          <p:nvPr/>
        </p:nvSpPr>
        <p:spPr>
          <a:xfrm>
            <a:off x="6173669" y="2784262"/>
            <a:ext cx="566439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/>
          <p:cNvCxnSpPr>
            <a:stCxn id="18" idx="2"/>
            <a:endCxn id="47" idx="0"/>
          </p:cNvCxnSpPr>
          <p:nvPr/>
        </p:nvCxnSpPr>
        <p:spPr>
          <a:xfrm flipH="1">
            <a:off x="6456889" y="2372200"/>
            <a:ext cx="252398" cy="41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146274" y="2799110"/>
            <a:ext cx="566439" cy="49450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6256526" y="3975927"/>
            <a:ext cx="566439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8048078" y="2802817"/>
            <a:ext cx="566439" cy="49450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7228773" y="3974438"/>
            <a:ext cx="566439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005725" y="2845951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2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6977288" y="2860059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3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103313" y="4031305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5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7054792" y="4050411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 smtClean="0"/>
              <a:t>6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7874097" y="2859421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4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sp>
        <p:nvSpPr>
          <p:cNvPr id="88" name="Rectangle 87"/>
          <p:cNvSpPr/>
          <p:nvPr/>
        </p:nvSpPr>
        <p:spPr>
          <a:xfrm>
            <a:off x="195404" y="5689820"/>
            <a:ext cx="2235777" cy="347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18" idx="2"/>
            <a:endCxn id="68" idx="0"/>
          </p:cNvCxnSpPr>
          <p:nvPr/>
        </p:nvCxnSpPr>
        <p:spPr>
          <a:xfrm>
            <a:off x="6709287" y="2372200"/>
            <a:ext cx="725201" cy="48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61" idx="0"/>
          </p:cNvCxnSpPr>
          <p:nvPr/>
        </p:nvCxnSpPr>
        <p:spPr>
          <a:xfrm>
            <a:off x="6709287" y="2372200"/>
            <a:ext cx="1622011" cy="43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" idx="4"/>
            <a:endCxn id="59" idx="1"/>
          </p:cNvCxnSpPr>
          <p:nvPr/>
        </p:nvCxnSpPr>
        <p:spPr>
          <a:xfrm>
            <a:off x="5416567" y="3315949"/>
            <a:ext cx="922912" cy="73239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44603" y="3377132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4" name="Straight Connector 63"/>
          <p:cNvCxnSpPr>
            <a:stCxn id="47" idx="4"/>
            <a:endCxn id="65" idx="0"/>
          </p:cNvCxnSpPr>
          <p:nvPr/>
        </p:nvCxnSpPr>
        <p:spPr>
          <a:xfrm>
            <a:off x="6456889" y="3278765"/>
            <a:ext cx="1055104" cy="69567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493678" y="3341319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7" name="Straight Connector 76"/>
          <p:cNvCxnSpPr>
            <a:stCxn id="57" idx="4"/>
            <a:endCxn id="69" idx="0"/>
          </p:cNvCxnSpPr>
          <p:nvPr/>
        </p:nvCxnSpPr>
        <p:spPr>
          <a:xfrm flipH="1">
            <a:off x="6560513" y="3293613"/>
            <a:ext cx="868981" cy="73769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1" idx="4"/>
            <a:endCxn id="65" idx="0"/>
          </p:cNvCxnSpPr>
          <p:nvPr/>
        </p:nvCxnSpPr>
        <p:spPr>
          <a:xfrm flipH="1">
            <a:off x="7511993" y="3297320"/>
            <a:ext cx="819305" cy="67711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182935" y="3372365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068767" y="3372364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42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255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Example 2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5133347" y="2821446"/>
            <a:ext cx="566439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1415" y="2850022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 smtClean="0"/>
              <a:t>1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pic>
        <p:nvPicPr>
          <p:cNvPr id="56" name="Picture 55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34797" y="2134673"/>
          <a:ext cx="1995405" cy="40329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65135"/>
                <a:gridCol w="665135"/>
                <a:gridCol w="665135"/>
              </a:tblGrid>
              <a:tr h="5761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m3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m4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m5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m6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7514" y="1477577"/>
            <a:ext cx="386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In-groups bitmap </a:t>
            </a:r>
          </a:p>
          <a:p>
            <a:r>
              <a:rPr lang="en-US" b="1" dirty="0"/>
              <a:t>	</a:t>
            </a:r>
            <a:r>
              <a:rPr lang="en-US" dirty="0" smtClean="0"/>
              <a:t>after A-compatible grouping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738692" y="1458346"/>
            <a:ext cx="1479022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738693" y="1552957"/>
            <a:ext cx="147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G2</a:t>
            </a:r>
            <a:r>
              <a:rPr lang="en-US" dirty="0" smtClean="0"/>
              <a:t>: m3, m4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159625" y="1472202"/>
            <a:ext cx="1355605" cy="6624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159628" y="1587938"/>
            <a:ext cx="147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G1</a:t>
            </a:r>
            <a:r>
              <a:rPr lang="en-US" dirty="0" smtClean="0"/>
              <a:t>: m1, m2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70143" y="3449749"/>
            <a:ext cx="289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Nodes queue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{m1, m2, m3, m4, m5, m6}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14456" y="5137367"/>
            <a:ext cx="2235777" cy="3478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14610" y="2813746"/>
            <a:ext cx="2235777" cy="3478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14457" y="3405474"/>
            <a:ext cx="2235777" cy="3478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84950" y="4660530"/>
            <a:ext cx="2856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All nodes in same group has same values in bitmap</a:t>
            </a:r>
            <a:endParaRPr lang="en-US" b="1" dirty="0"/>
          </a:p>
        </p:txBody>
      </p:sp>
      <p:sp>
        <p:nvSpPr>
          <p:cNvPr id="13" name="Right Arrow 12"/>
          <p:cNvSpPr/>
          <p:nvPr/>
        </p:nvSpPr>
        <p:spPr>
          <a:xfrm>
            <a:off x="2749760" y="4792513"/>
            <a:ext cx="384270" cy="34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8" idx="2"/>
            <a:endCxn id="7" idx="0"/>
          </p:cNvCxnSpPr>
          <p:nvPr/>
        </p:nvCxnSpPr>
        <p:spPr>
          <a:xfrm flipH="1">
            <a:off x="5416567" y="2372200"/>
            <a:ext cx="1292720" cy="44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80576" y="2002868"/>
            <a:ext cx="25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7" name="Oval 46"/>
          <p:cNvSpPr/>
          <p:nvPr/>
        </p:nvSpPr>
        <p:spPr>
          <a:xfrm>
            <a:off x="6173669" y="2784262"/>
            <a:ext cx="566439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/>
          <p:cNvCxnSpPr>
            <a:stCxn id="18" idx="2"/>
            <a:endCxn id="47" idx="0"/>
          </p:cNvCxnSpPr>
          <p:nvPr/>
        </p:nvCxnSpPr>
        <p:spPr>
          <a:xfrm flipH="1">
            <a:off x="6456889" y="2372200"/>
            <a:ext cx="252398" cy="41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146274" y="2799110"/>
            <a:ext cx="566439" cy="49450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6256526" y="3975927"/>
            <a:ext cx="566439" cy="4945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8048078" y="2802817"/>
            <a:ext cx="566439" cy="49450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7228773" y="3974438"/>
            <a:ext cx="566439" cy="4945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005725" y="2845951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2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6977288" y="2860059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3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103313" y="4031305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5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7054792" y="4050411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 smtClean="0"/>
              <a:t>6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7874097" y="2859421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4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sp>
        <p:nvSpPr>
          <p:cNvPr id="88" name="Rectangle 87"/>
          <p:cNvSpPr/>
          <p:nvPr/>
        </p:nvSpPr>
        <p:spPr>
          <a:xfrm>
            <a:off x="195404" y="5689820"/>
            <a:ext cx="2235777" cy="3478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18" idx="2"/>
            <a:endCxn id="68" idx="0"/>
          </p:cNvCxnSpPr>
          <p:nvPr/>
        </p:nvCxnSpPr>
        <p:spPr>
          <a:xfrm>
            <a:off x="6709287" y="2372200"/>
            <a:ext cx="725201" cy="48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61" idx="0"/>
          </p:cNvCxnSpPr>
          <p:nvPr/>
        </p:nvCxnSpPr>
        <p:spPr>
          <a:xfrm>
            <a:off x="6709287" y="2372200"/>
            <a:ext cx="1622011" cy="43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" idx="4"/>
            <a:endCxn id="59" idx="1"/>
          </p:cNvCxnSpPr>
          <p:nvPr/>
        </p:nvCxnSpPr>
        <p:spPr>
          <a:xfrm>
            <a:off x="5416567" y="3315949"/>
            <a:ext cx="922912" cy="73239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44603" y="3377132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4" name="Straight Connector 63"/>
          <p:cNvCxnSpPr>
            <a:stCxn id="47" idx="4"/>
            <a:endCxn id="65" idx="0"/>
          </p:cNvCxnSpPr>
          <p:nvPr/>
        </p:nvCxnSpPr>
        <p:spPr>
          <a:xfrm>
            <a:off x="6456889" y="3278765"/>
            <a:ext cx="1055104" cy="69567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493678" y="3341319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7" name="Straight Connector 76"/>
          <p:cNvCxnSpPr>
            <a:stCxn id="57" idx="4"/>
            <a:endCxn id="69" idx="0"/>
          </p:cNvCxnSpPr>
          <p:nvPr/>
        </p:nvCxnSpPr>
        <p:spPr>
          <a:xfrm flipH="1">
            <a:off x="6560513" y="3293613"/>
            <a:ext cx="868981" cy="73769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1" idx="4"/>
            <a:endCxn id="65" idx="0"/>
          </p:cNvCxnSpPr>
          <p:nvPr/>
        </p:nvCxnSpPr>
        <p:spPr>
          <a:xfrm flipH="1">
            <a:off x="7511993" y="3297320"/>
            <a:ext cx="819305" cy="67711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182935" y="3372365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068767" y="3372364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7356772" y="1483338"/>
            <a:ext cx="1479022" cy="5825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356773" y="1577949"/>
            <a:ext cx="147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G3</a:t>
            </a:r>
            <a:r>
              <a:rPr lang="en-US" dirty="0" smtClean="0"/>
              <a:t>: m5, m6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09691" y="3975304"/>
            <a:ext cx="2235777" cy="3478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90639" y="4527757"/>
            <a:ext cx="2235777" cy="3478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255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Example 2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5133347" y="2821446"/>
            <a:ext cx="566439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1415" y="2850022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 smtClean="0"/>
              <a:t>1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pic>
        <p:nvPicPr>
          <p:cNvPr id="56" name="Picture 55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8" idx="2"/>
            <a:endCxn id="7" idx="0"/>
          </p:cNvCxnSpPr>
          <p:nvPr/>
        </p:nvCxnSpPr>
        <p:spPr>
          <a:xfrm flipH="1">
            <a:off x="5416567" y="2372200"/>
            <a:ext cx="1292720" cy="44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80576" y="2002868"/>
            <a:ext cx="25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7" name="Oval 46"/>
          <p:cNvSpPr/>
          <p:nvPr/>
        </p:nvSpPr>
        <p:spPr>
          <a:xfrm>
            <a:off x="6173669" y="2784262"/>
            <a:ext cx="566439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/>
          <p:cNvCxnSpPr>
            <a:stCxn id="18" idx="2"/>
            <a:endCxn id="47" idx="0"/>
          </p:cNvCxnSpPr>
          <p:nvPr/>
        </p:nvCxnSpPr>
        <p:spPr>
          <a:xfrm flipH="1">
            <a:off x="6456889" y="2372200"/>
            <a:ext cx="252398" cy="41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146274" y="2799110"/>
            <a:ext cx="566439" cy="49450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6256526" y="3975927"/>
            <a:ext cx="566439" cy="4945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8048078" y="2802817"/>
            <a:ext cx="566439" cy="49450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7228773" y="3974438"/>
            <a:ext cx="566439" cy="4945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005725" y="2845951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2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6977288" y="2860059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3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103313" y="4031305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5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7054792" y="4050411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 smtClean="0"/>
              <a:t>6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7874097" y="2859421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4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cxnSp>
        <p:nvCxnSpPr>
          <p:cNvPr id="53" name="Straight Arrow Connector 52"/>
          <p:cNvCxnSpPr>
            <a:stCxn id="18" idx="2"/>
            <a:endCxn id="68" idx="0"/>
          </p:cNvCxnSpPr>
          <p:nvPr/>
        </p:nvCxnSpPr>
        <p:spPr>
          <a:xfrm>
            <a:off x="6709287" y="2372200"/>
            <a:ext cx="725201" cy="48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61" idx="0"/>
          </p:cNvCxnSpPr>
          <p:nvPr/>
        </p:nvCxnSpPr>
        <p:spPr>
          <a:xfrm>
            <a:off x="6709287" y="2372200"/>
            <a:ext cx="1622011" cy="43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" idx="4"/>
            <a:endCxn id="59" idx="1"/>
          </p:cNvCxnSpPr>
          <p:nvPr/>
        </p:nvCxnSpPr>
        <p:spPr>
          <a:xfrm>
            <a:off x="5416567" y="3315949"/>
            <a:ext cx="922912" cy="73239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44603" y="3377132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4" name="Straight Connector 63"/>
          <p:cNvCxnSpPr>
            <a:stCxn id="47" idx="4"/>
            <a:endCxn id="65" idx="0"/>
          </p:cNvCxnSpPr>
          <p:nvPr/>
        </p:nvCxnSpPr>
        <p:spPr>
          <a:xfrm>
            <a:off x="6456889" y="3278765"/>
            <a:ext cx="1055104" cy="69567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493678" y="3341319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7" name="Straight Connector 76"/>
          <p:cNvCxnSpPr>
            <a:stCxn id="57" idx="4"/>
            <a:endCxn id="69" idx="0"/>
          </p:cNvCxnSpPr>
          <p:nvPr/>
        </p:nvCxnSpPr>
        <p:spPr>
          <a:xfrm flipH="1">
            <a:off x="6560513" y="3293613"/>
            <a:ext cx="868981" cy="73769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1" idx="4"/>
            <a:endCxn id="65" idx="0"/>
          </p:cNvCxnSpPr>
          <p:nvPr/>
        </p:nvCxnSpPr>
        <p:spPr>
          <a:xfrm flipH="1">
            <a:off x="7511993" y="3297320"/>
            <a:ext cx="819305" cy="67711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182935" y="3372365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068767" y="3372364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6585" y="2061126"/>
            <a:ext cx="386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 graph </a:t>
            </a:r>
          </a:p>
        </p:txBody>
      </p:sp>
      <p:sp>
        <p:nvSpPr>
          <p:cNvPr id="54" name="Left Arrow 53"/>
          <p:cNvSpPr/>
          <p:nvPr/>
        </p:nvSpPr>
        <p:spPr>
          <a:xfrm>
            <a:off x="4476844" y="4045914"/>
            <a:ext cx="728662" cy="5748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51885" y="3607308"/>
            <a:ext cx="1631217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99953" y="3635884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 smtClean="0"/>
              <a:t>1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2299142" y="2788730"/>
            <a:ext cx="25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80" name="Oval 79"/>
          <p:cNvSpPr/>
          <p:nvPr/>
        </p:nvSpPr>
        <p:spPr>
          <a:xfrm>
            <a:off x="2664812" y="3584972"/>
            <a:ext cx="1497391" cy="49450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1717913" y="4761789"/>
            <a:ext cx="1617571" cy="4945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524263" y="3631813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2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2495826" y="3645921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3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1564700" y="4817167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5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2516179" y="4836273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 smtClean="0"/>
              <a:t>6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3392635" y="3645283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4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cxnSp>
        <p:nvCxnSpPr>
          <p:cNvPr id="92" name="Straight Arrow Connector 91"/>
          <p:cNvCxnSpPr>
            <a:stCxn id="74" idx="2"/>
            <a:endCxn id="80" idx="0"/>
          </p:cNvCxnSpPr>
          <p:nvPr/>
        </p:nvCxnSpPr>
        <p:spPr>
          <a:xfrm>
            <a:off x="2427853" y="3158062"/>
            <a:ext cx="985655" cy="42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3" idx="4"/>
            <a:endCxn id="87" idx="0"/>
          </p:cNvCxnSpPr>
          <p:nvPr/>
        </p:nvCxnSpPr>
        <p:spPr>
          <a:xfrm>
            <a:off x="1467494" y="4101811"/>
            <a:ext cx="554406" cy="71535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63210" y="4220146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8" name="Straight Connector 97"/>
          <p:cNvCxnSpPr>
            <a:stCxn id="80" idx="4"/>
            <a:endCxn id="89" idx="0"/>
          </p:cNvCxnSpPr>
          <p:nvPr/>
        </p:nvCxnSpPr>
        <p:spPr>
          <a:xfrm flipH="1">
            <a:off x="2973379" y="4079475"/>
            <a:ext cx="440129" cy="75679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301549" y="4243954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1" name="Straight Arrow Connector 100"/>
          <p:cNvCxnSpPr>
            <a:stCxn id="74" idx="2"/>
            <a:endCxn id="63" idx="0"/>
          </p:cNvCxnSpPr>
          <p:nvPr/>
        </p:nvCxnSpPr>
        <p:spPr>
          <a:xfrm flipH="1">
            <a:off x="1467494" y="3158062"/>
            <a:ext cx="960359" cy="44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54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255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Example 3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6604972" y="2264232"/>
            <a:ext cx="566439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53040" y="2292808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 smtClean="0"/>
              <a:t>1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cxnSp>
        <p:nvCxnSpPr>
          <p:cNvPr id="28" name="Straight Connector 27"/>
          <p:cNvCxnSpPr>
            <a:endCxn id="61" idx="0"/>
          </p:cNvCxnSpPr>
          <p:nvPr/>
        </p:nvCxnSpPr>
        <p:spPr>
          <a:xfrm>
            <a:off x="8284315" y="3027176"/>
            <a:ext cx="289872" cy="41858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354140" y="3035427"/>
            <a:ext cx="283220" cy="33420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75525" y="2888373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68266" y="2919126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6" name="Picture 55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255181"/>
              </p:ext>
            </p:extLst>
          </p:nvPr>
        </p:nvGraphicFramePr>
        <p:xfrm>
          <a:off x="334797" y="2134673"/>
          <a:ext cx="1995405" cy="460912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65135"/>
                <a:gridCol w="665135"/>
                <a:gridCol w="665135"/>
              </a:tblGrid>
              <a:tr h="5761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m3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m4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m5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m6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m7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7514" y="1477577"/>
            <a:ext cx="386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In-groups bitmap </a:t>
            </a:r>
          </a:p>
          <a:p>
            <a:r>
              <a:rPr lang="en-US" b="1" dirty="0"/>
              <a:t>	</a:t>
            </a:r>
            <a:r>
              <a:rPr lang="en-US" dirty="0" smtClean="0"/>
              <a:t>after A-compatible grouping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159623" y="2158662"/>
            <a:ext cx="2182494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159624" y="2253273"/>
            <a:ext cx="218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G2</a:t>
            </a:r>
            <a:r>
              <a:rPr lang="en-US" smtClean="0"/>
              <a:t>: m3, m4, m6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159625" y="1472202"/>
            <a:ext cx="2182493" cy="6624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159627" y="1587938"/>
            <a:ext cx="237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G1</a:t>
            </a:r>
            <a:r>
              <a:rPr lang="en-US" smtClean="0"/>
              <a:t>: m1, m2, m5, m7</a:t>
            </a:r>
            <a:endParaRPr lang="en-US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3741834" y="3204687"/>
            <a:ext cx="242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Nodes queue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{m1, m2,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m6, m3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14456" y="5137367"/>
            <a:ext cx="2235777" cy="347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14610" y="2813746"/>
            <a:ext cx="2235777" cy="3478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14457" y="3405474"/>
            <a:ext cx="2235777" cy="3478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98942" y="4412954"/>
            <a:ext cx="2856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</a:t>
            </a:r>
            <a:r>
              <a:rPr lang="en-US" b="1" dirty="0" smtClean="0"/>
              <a:t>1 and m2, m5 and m7 are in same group, but have different values in bitmap, so split m5 and m7.</a:t>
            </a:r>
            <a:endParaRPr lang="en-US" b="1" dirty="0"/>
          </a:p>
        </p:txBody>
      </p:sp>
      <p:sp>
        <p:nvSpPr>
          <p:cNvPr id="13" name="Right Arrow 12"/>
          <p:cNvSpPr/>
          <p:nvPr/>
        </p:nvSpPr>
        <p:spPr>
          <a:xfrm>
            <a:off x="2843882" y="4682282"/>
            <a:ext cx="384270" cy="34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7" idx="0"/>
          </p:cNvCxnSpPr>
          <p:nvPr/>
        </p:nvCxnSpPr>
        <p:spPr>
          <a:xfrm flipH="1">
            <a:off x="6888192" y="1455177"/>
            <a:ext cx="542394" cy="80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4971" y="1174188"/>
            <a:ext cx="25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7" name="Oval 46"/>
          <p:cNvSpPr/>
          <p:nvPr/>
        </p:nvSpPr>
        <p:spPr>
          <a:xfrm>
            <a:off x="7688160" y="1969870"/>
            <a:ext cx="566439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/>
          <p:cNvCxnSpPr>
            <a:endCxn id="47" idx="0"/>
          </p:cNvCxnSpPr>
          <p:nvPr/>
        </p:nvCxnSpPr>
        <p:spPr>
          <a:xfrm>
            <a:off x="7626614" y="1455177"/>
            <a:ext cx="344766" cy="51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689202" y="2656236"/>
            <a:ext cx="566439" cy="49450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070921" y="3404426"/>
            <a:ext cx="566439" cy="49450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8290967" y="3445760"/>
            <a:ext cx="566439" cy="49450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7062171" y="4345677"/>
            <a:ext cx="566439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8300343" y="4360206"/>
            <a:ext cx="566439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520216" y="2031559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2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7520216" y="2717185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3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917708" y="3459804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6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6881063" y="4405012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7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8126362" y="4436179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5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116986" y="3502364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4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6807935" y="2779524"/>
            <a:ext cx="396943" cy="5646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706146" y="2942942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5" name="Straight Connector 74"/>
          <p:cNvCxnSpPr>
            <a:stCxn id="61" idx="4"/>
            <a:endCxn id="71" idx="0"/>
          </p:cNvCxnSpPr>
          <p:nvPr/>
        </p:nvCxnSpPr>
        <p:spPr>
          <a:xfrm>
            <a:off x="8574187" y="3940263"/>
            <a:ext cx="9375" cy="49591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577818" y="3971648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0" name="Straight Connector 79"/>
          <p:cNvCxnSpPr>
            <a:stCxn id="59" idx="4"/>
            <a:endCxn id="63" idx="0"/>
          </p:cNvCxnSpPr>
          <p:nvPr/>
        </p:nvCxnSpPr>
        <p:spPr>
          <a:xfrm flipH="1">
            <a:off x="7345391" y="3898929"/>
            <a:ext cx="8750" cy="4467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320507" y="3971646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4" name="Straight Connector 83"/>
          <p:cNvCxnSpPr>
            <a:stCxn id="47" idx="4"/>
            <a:endCxn id="68" idx="0"/>
          </p:cNvCxnSpPr>
          <p:nvPr/>
        </p:nvCxnSpPr>
        <p:spPr>
          <a:xfrm>
            <a:off x="7971380" y="2464373"/>
            <a:ext cx="6036" cy="25281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020598" y="2385720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95404" y="6247038"/>
            <a:ext cx="2235777" cy="347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3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255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Example 3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6604972" y="2264232"/>
            <a:ext cx="566439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53040" y="2292808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 smtClean="0"/>
              <a:t>1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cxnSp>
        <p:nvCxnSpPr>
          <p:cNvPr id="28" name="Straight Connector 27"/>
          <p:cNvCxnSpPr>
            <a:endCxn id="61" idx="0"/>
          </p:cNvCxnSpPr>
          <p:nvPr/>
        </p:nvCxnSpPr>
        <p:spPr>
          <a:xfrm>
            <a:off x="8284315" y="3027176"/>
            <a:ext cx="289872" cy="41858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354140" y="3035427"/>
            <a:ext cx="283220" cy="33420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75525" y="2888373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68266" y="2919126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6" name="Picture 55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592466"/>
              </p:ext>
            </p:extLst>
          </p:nvPr>
        </p:nvGraphicFramePr>
        <p:xfrm>
          <a:off x="334797" y="2006084"/>
          <a:ext cx="2571440" cy="460912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2860"/>
                <a:gridCol w="642860"/>
                <a:gridCol w="642860"/>
                <a:gridCol w="642860"/>
              </a:tblGrid>
              <a:tr h="5761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G3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m3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m4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m5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m6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m7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7514" y="1477577"/>
            <a:ext cx="386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In-groups bitmap </a:t>
            </a:r>
          </a:p>
        </p:txBody>
      </p:sp>
      <p:sp>
        <p:nvSpPr>
          <p:cNvPr id="38" name="Oval 37"/>
          <p:cNvSpPr/>
          <p:nvPr/>
        </p:nvSpPr>
        <p:spPr>
          <a:xfrm>
            <a:off x="4159623" y="2044358"/>
            <a:ext cx="1706015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159625" y="2138969"/>
            <a:ext cx="17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G2</a:t>
            </a:r>
            <a:r>
              <a:rPr lang="en-US" smtClean="0"/>
              <a:t>: m3, m4, m6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159626" y="1357898"/>
            <a:ext cx="1706014" cy="6624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159627" y="1473634"/>
            <a:ext cx="185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G1</a:t>
            </a:r>
            <a:r>
              <a:rPr lang="en-US" dirty="0" smtClean="0"/>
              <a:t>: m1, m2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56093" y="3333278"/>
            <a:ext cx="3146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Nodes queue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{m1, m2, m6,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m3, m7, m4, m5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06673" y="5565174"/>
            <a:ext cx="2881917" cy="347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14456" y="3843607"/>
            <a:ext cx="2862011" cy="3478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03020" y="4419005"/>
            <a:ext cx="2873447" cy="34784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98942" y="4412954"/>
            <a:ext cx="2856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</a:t>
            </a:r>
            <a:r>
              <a:rPr lang="en-US" b="1" dirty="0"/>
              <a:t>6</a:t>
            </a:r>
            <a:r>
              <a:rPr lang="en-US" b="1" dirty="0" smtClean="0"/>
              <a:t>, m3, m4 are in same group, but have different values in bitmap, so split m3, m4.</a:t>
            </a:r>
            <a:endParaRPr lang="en-US" b="1" dirty="0"/>
          </a:p>
        </p:txBody>
      </p:sp>
      <p:sp>
        <p:nvSpPr>
          <p:cNvPr id="13" name="Right Arrow 12"/>
          <p:cNvSpPr/>
          <p:nvPr/>
        </p:nvSpPr>
        <p:spPr>
          <a:xfrm>
            <a:off x="3074302" y="4821976"/>
            <a:ext cx="384270" cy="34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7" idx="0"/>
          </p:cNvCxnSpPr>
          <p:nvPr/>
        </p:nvCxnSpPr>
        <p:spPr>
          <a:xfrm flipH="1">
            <a:off x="6888192" y="1455177"/>
            <a:ext cx="542394" cy="80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4971" y="1174188"/>
            <a:ext cx="25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7" name="Oval 46"/>
          <p:cNvSpPr/>
          <p:nvPr/>
        </p:nvSpPr>
        <p:spPr>
          <a:xfrm>
            <a:off x="7688160" y="1969870"/>
            <a:ext cx="566439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/>
          <p:cNvCxnSpPr>
            <a:endCxn id="47" idx="0"/>
          </p:cNvCxnSpPr>
          <p:nvPr/>
        </p:nvCxnSpPr>
        <p:spPr>
          <a:xfrm>
            <a:off x="7626614" y="1455177"/>
            <a:ext cx="344766" cy="51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689202" y="2656236"/>
            <a:ext cx="566439" cy="49450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070921" y="3404426"/>
            <a:ext cx="566439" cy="49450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8290967" y="3445760"/>
            <a:ext cx="566439" cy="49450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7062171" y="4345677"/>
            <a:ext cx="566439" cy="4945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8300343" y="4360206"/>
            <a:ext cx="566439" cy="4945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520216" y="2031559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2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7520216" y="2717185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3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917708" y="3459804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6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6881063" y="4405012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7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8126362" y="4436179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5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116986" y="3502364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4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6807935" y="2779524"/>
            <a:ext cx="396943" cy="5646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706146" y="2942942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5" name="Straight Connector 74"/>
          <p:cNvCxnSpPr>
            <a:stCxn id="61" idx="4"/>
            <a:endCxn id="71" idx="0"/>
          </p:cNvCxnSpPr>
          <p:nvPr/>
        </p:nvCxnSpPr>
        <p:spPr>
          <a:xfrm>
            <a:off x="8574187" y="3940263"/>
            <a:ext cx="9375" cy="49591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577818" y="3971648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0" name="Straight Connector 79"/>
          <p:cNvCxnSpPr>
            <a:stCxn id="59" idx="4"/>
            <a:endCxn id="63" idx="0"/>
          </p:cNvCxnSpPr>
          <p:nvPr/>
        </p:nvCxnSpPr>
        <p:spPr>
          <a:xfrm flipH="1">
            <a:off x="7345391" y="3898929"/>
            <a:ext cx="8750" cy="4467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320507" y="3971646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4" name="Straight Connector 83"/>
          <p:cNvCxnSpPr>
            <a:stCxn id="47" idx="4"/>
            <a:endCxn id="68" idx="0"/>
          </p:cNvCxnSpPr>
          <p:nvPr/>
        </p:nvCxnSpPr>
        <p:spPr>
          <a:xfrm>
            <a:off x="7971380" y="2464373"/>
            <a:ext cx="6036" cy="25281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020598" y="2385720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126283" y="2682538"/>
            <a:ext cx="1706015" cy="5825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126285" y="2777149"/>
            <a:ext cx="17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G3</a:t>
            </a:r>
            <a:r>
              <a:rPr lang="en-US" dirty="0" smtClean="0"/>
              <a:t>: m5, m7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255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Example 3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6604972" y="2264232"/>
            <a:ext cx="566439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53040" y="2292808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 smtClean="0"/>
              <a:t>1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cxnSp>
        <p:nvCxnSpPr>
          <p:cNvPr id="28" name="Straight Connector 27"/>
          <p:cNvCxnSpPr>
            <a:endCxn id="61" idx="0"/>
          </p:cNvCxnSpPr>
          <p:nvPr/>
        </p:nvCxnSpPr>
        <p:spPr>
          <a:xfrm>
            <a:off x="8284315" y="3027176"/>
            <a:ext cx="289872" cy="41858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354140" y="3035427"/>
            <a:ext cx="283220" cy="33420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75525" y="2888373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68266" y="2919126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6" name="Picture 55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6155"/>
              </p:ext>
            </p:extLst>
          </p:nvPr>
        </p:nvGraphicFramePr>
        <p:xfrm>
          <a:off x="334796" y="2006084"/>
          <a:ext cx="3739644" cy="460912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23274"/>
                <a:gridCol w="623274"/>
                <a:gridCol w="623274"/>
                <a:gridCol w="623274"/>
                <a:gridCol w="623274"/>
                <a:gridCol w="623274"/>
              </a:tblGrid>
              <a:tr h="5761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G3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G4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G5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m3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m4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m5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m6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m7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7514" y="1477577"/>
            <a:ext cx="386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In-groups bitmap </a:t>
            </a:r>
          </a:p>
        </p:txBody>
      </p:sp>
      <p:sp>
        <p:nvSpPr>
          <p:cNvPr id="38" name="Oval 37"/>
          <p:cNvSpPr/>
          <p:nvPr/>
        </p:nvSpPr>
        <p:spPr>
          <a:xfrm>
            <a:off x="4259639" y="2044358"/>
            <a:ext cx="898149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259641" y="2138969"/>
            <a:ext cx="89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G2</a:t>
            </a:r>
            <a:r>
              <a:rPr lang="en-US" dirty="0" smtClean="0"/>
              <a:t>: m3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259642" y="1357898"/>
            <a:ext cx="1259349" cy="6624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259643" y="1473634"/>
            <a:ext cx="136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G1</a:t>
            </a:r>
            <a:r>
              <a:rPr lang="en-US" dirty="0" smtClean="0"/>
              <a:t>: m1, m2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36736" y="3648450"/>
            <a:ext cx="3146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Nodes queue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{m1, m2, m6, m3, m7, m4, m5}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23466" y="6131542"/>
            <a:ext cx="3947878" cy="347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60334" y="4788644"/>
            <a:ext cx="2856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m5 </a:t>
            </a:r>
            <a:r>
              <a:rPr lang="en-US" b="1" dirty="0"/>
              <a:t>and m7 are in same </a:t>
            </a:r>
            <a:r>
              <a:rPr lang="en-US" b="1" dirty="0" smtClean="0"/>
              <a:t>group, </a:t>
            </a:r>
            <a:r>
              <a:rPr lang="en-US" b="1" dirty="0"/>
              <a:t>but have different values in bitmap, so split </a:t>
            </a:r>
            <a:r>
              <a:rPr lang="en-US" b="1" dirty="0" smtClean="0"/>
              <a:t>m5, </a:t>
            </a:r>
            <a:r>
              <a:rPr lang="en-US" b="1" dirty="0"/>
              <a:t>m7.</a:t>
            </a:r>
            <a:endParaRPr lang="en-US" b="1" dirty="0"/>
          </a:p>
        </p:txBody>
      </p:sp>
      <p:sp>
        <p:nvSpPr>
          <p:cNvPr id="13" name="Right Arrow 12"/>
          <p:cNvSpPr/>
          <p:nvPr/>
        </p:nvSpPr>
        <p:spPr>
          <a:xfrm>
            <a:off x="4223704" y="5145927"/>
            <a:ext cx="384270" cy="34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7" idx="0"/>
          </p:cNvCxnSpPr>
          <p:nvPr/>
        </p:nvCxnSpPr>
        <p:spPr>
          <a:xfrm flipH="1">
            <a:off x="6888192" y="1455177"/>
            <a:ext cx="542394" cy="80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4971" y="1174188"/>
            <a:ext cx="25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7" name="Oval 46"/>
          <p:cNvSpPr/>
          <p:nvPr/>
        </p:nvSpPr>
        <p:spPr>
          <a:xfrm>
            <a:off x="7688160" y="1969870"/>
            <a:ext cx="566439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/>
          <p:cNvCxnSpPr>
            <a:endCxn id="47" idx="0"/>
          </p:cNvCxnSpPr>
          <p:nvPr/>
        </p:nvCxnSpPr>
        <p:spPr>
          <a:xfrm>
            <a:off x="7626614" y="1455177"/>
            <a:ext cx="344766" cy="51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689202" y="2656236"/>
            <a:ext cx="566439" cy="49450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070921" y="3404426"/>
            <a:ext cx="566439" cy="494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8290967" y="3445760"/>
            <a:ext cx="566439" cy="49450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7062171" y="4345677"/>
            <a:ext cx="566439" cy="4945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8300343" y="4360206"/>
            <a:ext cx="566439" cy="4945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520216" y="2031559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2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7520216" y="2717185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3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917708" y="3459804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6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6881063" y="4405012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7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8126362" y="4436179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5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116986" y="3502364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4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6807935" y="2779524"/>
            <a:ext cx="396943" cy="5646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706146" y="2942942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5" name="Straight Connector 74"/>
          <p:cNvCxnSpPr>
            <a:stCxn id="61" idx="4"/>
            <a:endCxn id="71" idx="0"/>
          </p:cNvCxnSpPr>
          <p:nvPr/>
        </p:nvCxnSpPr>
        <p:spPr>
          <a:xfrm>
            <a:off x="8574187" y="3940263"/>
            <a:ext cx="9375" cy="49591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577818" y="3971648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0" name="Straight Connector 79"/>
          <p:cNvCxnSpPr>
            <a:stCxn id="59" idx="4"/>
            <a:endCxn id="63" idx="0"/>
          </p:cNvCxnSpPr>
          <p:nvPr/>
        </p:nvCxnSpPr>
        <p:spPr>
          <a:xfrm flipH="1">
            <a:off x="7345391" y="3898929"/>
            <a:ext cx="8750" cy="4467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320507" y="3971646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4" name="Straight Connector 83"/>
          <p:cNvCxnSpPr>
            <a:stCxn id="47" idx="4"/>
            <a:endCxn id="68" idx="0"/>
          </p:cNvCxnSpPr>
          <p:nvPr/>
        </p:nvCxnSpPr>
        <p:spPr>
          <a:xfrm>
            <a:off x="7971380" y="2464373"/>
            <a:ext cx="6036" cy="25281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020598" y="2385720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226299" y="2682538"/>
            <a:ext cx="1402975" cy="5825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226301" y="2777149"/>
            <a:ext cx="140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G3</a:t>
            </a:r>
            <a:r>
              <a:rPr lang="en-US" dirty="0" smtClean="0"/>
              <a:t>: m5, m7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255007" y="2039591"/>
            <a:ext cx="898149" cy="58254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255009" y="2134202"/>
            <a:ext cx="89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G4</a:t>
            </a:r>
            <a:r>
              <a:rPr lang="en-US" dirty="0" smtClean="0"/>
              <a:t>: m4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669352" y="3139744"/>
            <a:ext cx="898149" cy="5825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669354" y="3234355"/>
            <a:ext cx="89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G5</a:t>
            </a:r>
            <a:r>
              <a:rPr lang="en-US" dirty="0" smtClean="0"/>
              <a:t>: m6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23466" y="4986961"/>
            <a:ext cx="3947878" cy="3478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255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Example 3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6604972" y="2264232"/>
            <a:ext cx="566439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53040" y="2292808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 smtClean="0"/>
              <a:t>1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cxnSp>
        <p:nvCxnSpPr>
          <p:cNvPr id="28" name="Straight Connector 27"/>
          <p:cNvCxnSpPr>
            <a:endCxn id="61" idx="0"/>
          </p:cNvCxnSpPr>
          <p:nvPr/>
        </p:nvCxnSpPr>
        <p:spPr>
          <a:xfrm>
            <a:off x="8284315" y="3027176"/>
            <a:ext cx="289872" cy="41858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354140" y="3035427"/>
            <a:ext cx="283220" cy="33420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75525" y="2888373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68266" y="2919126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6" name="Picture 55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endCxn id="7" idx="0"/>
          </p:cNvCxnSpPr>
          <p:nvPr/>
        </p:nvCxnSpPr>
        <p:spPr>
          <a:xfrm flipH="1">
            <a:off x="6888192" y="1455177"/>
            <a:ext cx="542394" cy="80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4971" y="1174188"/>
            <a:ext cx="25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7" name="Oval 46"/>
          <p:cNvSpPr/>
          <p:nvPr/>
        </p:nvSpPr>
        <p:spPr>
          <a:xfrm>
            <a:off x="7688160" y="1969870"/>
            <a:ext cx="566439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/>
          <p:cNvCxnSpPr>
            <a:endCxn id="47" idx="0"/>
          </p:cNvCxnSpPr>
          <p:nvPr/>
        </p:nvCxnSpPr>
        <p:spPr>
          <a:xfrm>
            <a:off x="7626614" y="1455177"/>
            <a:ext cx="344766" cy="51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689202" y="2656236"/>
            <a:ext cx="566439" cy="49450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070921" y="3404426"/>
            <a:ext cx="566439" cy="494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8290967" y="3445760"/>
            <a:ext cx="566439" cy="49450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7062171" y="4345677"/>
            <a:ext cx="566439" cy="4945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8300343" y="4360206"/>
            <a:ext cx="566439" cy="4945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520216" y="2031559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2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7520216" y="2717185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3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917708" y="3459804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6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6881063" y="4405012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7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8126362" y="4436179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5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116986" y="3502364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4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6807935" y="2779524"/>
            <a:ext cx="396943" cy="5646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706146" y="2942942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5" name="Straight Connector 74"/>
          <p:cNvCxnSpPr>
            <a:stCxn id="61" idx="4"/>
            <a:endCxn id="71" idx="0"/>
          </p:cNvCxnSpPr>
          <p:nvPr/>
        </p:nvCxnSpPr>
        <p:spPr>
          <a:xfrm>
            <a:off x="8574187" y="3940263"/>
            <a:ext cx="9375" cy="49591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577818" y="3971648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0" name="Straight Connector 79"/>
          <p:cNvCxnSpPr>
            <a:stCxn id="59" idx="4"/>
            <a:endCxn id="63" idx="0"/>
          </p:cNvCxnSpPr>
          <p:nvPr/>
        </p:nvCxnSpPr>
        <p:spPr>
          <a:xfrm flipH="1">
            <a:off x="7345391" y="3898929"/>
            <a:ext cx="8750" cy="4467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320507" y="3971646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4" name="Straight Connector 83"/>
          <p:cNvCxnSpPr>
            <a:stCxn id="47" idx="4"/>
            <a:endCxn id="68" idx="0"/>
          </p:cNvCxnSpPr>
          <p:nvPr/>
        </p:nvCxnSpPr>
        <p:spPr>
          <a:xfrm>
            <a:off x="7971380" y="2464373"/>
            <a:ext cx="6036" cy="25281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020598" y="2385720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7514" y="1720469"/>
            <a:ext cx="386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 graph </a:t>
            </a:r>
          </a:p>
        </p:txBody>
      </p:sp>
      <p:sp>
        <p:nvSpPr>
          <p:cNvPr id="64" name="Left Arrow 63"/>
          <p:cNvSpPr/>
          <p:nvPr/>
        </p:nvSpPr>
        <p:spPr>
          <a:xfrm>
            <a:off x="5014913" y="3025561"/>
            <a:ext cx="728662" cy="5748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227023" y="2459874"/>
            <a:ext cx="1650669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075091" y="2530494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 smtClean="0"/>
              <a:t>1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3906366" y="3550614"/>
            <a:ext cx="289872" cy="41858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2976191" y="3558865"/>
            <a:ext cx="283220" cy="33420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897576" y="3411811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90317" y="3442564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013556" y="1870843"/>
            <a:ext cx="25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</a:p>
        </p:txBody>
      </p:sp>
      <p:cxnSp>
        <p:nvCxnSpPr>
          <p:cNvPr id="89" name="Straight Arrow Connector 88"/>
          <p:cNvCxnSpPr>
            <a:endCxn id="66" idx="0"/>
          </p:cNvCxnSpPr>
          <p:nvPr/>
        </p:nvCxnSpPr>
        <p:spPr>
          <a:xfrm>
            <a:off x="3045719" y="2122336"/>
            <a:ext cx="6639" cy="33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3311253" y="3179674"/>
            <a:ext cx="566439" cy="49450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2692972" y="3927864"/>
            <a:ext cx="566439" cy="494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913018" y="3969198"/>
            <a:ext cx="566439" cy="49450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684222" y="4869115"/>
            <a:ext cx="566439" cy="4945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3922394" y="4883644"/>
            <a:ext cx="566439" cy="4945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142267" y="2526421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2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96" name="TextBox 95"/>
          <p:cNvSpPr txBox="1"/>
          <p:nvPr/>
        </p:nvSpPr>
        <p:spPr>
          <a:xfrm>
            <a:off x="3142267" y="3240623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3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sp>
        <p:nvSpPr>
          <p:cNvPr id="97" name="TextBox 96"/>
          <p:cNvSpPr txBox="1"/>
          <p:nvPr/>
        </p:nvSpPr>
        <p:spPr>
          <a:xfrm>
            <a:off x="2539759" y="3983242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6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2503114" y="4928450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7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3748413" y="4959617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5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100" name="TextBox 99"/>
          <p:cNvSpPr txBox="1"/>
          <p:nvPr/>
        </p:nvSpPr>
        <p:spPr>
          <a:xfrm>
            <a:off x="3739037" y="4025802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4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2554695" y="2954377"/>
            <a:ext cx="272234" cy="91319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385349" y="3194912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196238" y="4463701"/>
            <a:ext cx="9375" cy="49591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199869" y="4495086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2967442" y="4422367"/>
            <a:ext cx="8750" cy="4467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942558" y="4495084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3564855" y="2930659"/>
            <a:ext cx="6036" cy="25281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642649" y="2909158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6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2490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Question</a:t>
            </a:r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s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6" name="Picture 55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66670" y="1957588"/>
            <a:ext cx="66342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Nodes with same attribute and relationship but on paths from different groups, like m5 and m7 in Example 3</a:t>
            </a:r>
          </a:p>
          <a:p>
            <a:pPr marL="285744" indent="-285744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Need to check on more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examples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285744" indent="-285744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Data structures and the algorithm in detail</a:t>
            </a:r>
          </a:p>
        </p:txBody>
      </p:sp>
    </p:spTree>
    <p:extLst>
      <p:ext uri="{BB962C8B-B14F-4D97-AF65-F5344CB8AC3E}">
        <p14:creationId xmlns:p14="http://schemas.microsoft.com/office/powerpoint/2010/main" val="19616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139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Contents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6671" y="1957588"/>
            <a:ext cx="293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200000"/>
              </a:lnSpc>
              <a:buFont typeface="Arial" charset="0"/>
              <a:buChar char="•"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Definitions</a:t>
            </a:r>
          </a:p>
          <a:p>
            <a:pPr marL="285744" indent="-285744">
              <a:lnSpc>
                <a:spcPct val="200000"/>
              </a:lnSpc>
              <a:buFont typeface="Arial" charset="0"/>
              <a:buChar char="•"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Data Structures</a:t>
            </a:r>
          </a:p>
          <a:p>
            <a:pPr marL="285744" indent="-285744">
              <a:lnSpc>
                <a:spcPct val="200000"/>
              </a:lnSpc>
              <a:buFont typeface="Arial" charset="0"/>
              <a:buChar char="•"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Algorithm Idea</a:t>
            </a:r>
          </a:p>
          <a:p>
            <a:pPr marL="285744" indent="-285744">
              <a:lnSpc>
                <a:spcPct val="200000"/>
              </a:lnSpc>
              <a:buFont typeface="Arial" charset="0"/>
              <a:buChar char="•"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Examples</a:t>
            </a:r>
          </a:p>
          <a:p>
            <a:pPr marL="285744" indent="-285744">
              <a:lnSpc>
                <a:spcPct val="200000"/>
              </a:lnSpc>
              <a:buFont typeface="Arial" charset="0"/>
              <a:buChar char="•"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Questions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21" y="2667005"/>
            <a:ext cx="7753351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936" y="4299319"/>
            <a:ext cx="9144000" cy="1385573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74625" y="4458008"/>
            <a:ext cx="42064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Thank You</a:t>
            </a:r>
            <a:endParaRPr lang="zh-CN" altLang="en-US" sz="54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50427" y="5338324"/>
            <a:ext cx="445382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4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1" y="5695773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491546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465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Definitions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670" y="2021983"/>
            <a:ext cx="78045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A-compatible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In-groups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CN" sz="1600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latin typeface="Arial" charset="0"/>
                <a:ea typeface="Arial" charset="0"/>
                <a:cs typeface="Arial" charset="0"/>
              </a:rPr>
              <a:t>edge</a:t>
            </a:r>
            <a:r>
              <a:rPr lang="zh-CN" alt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u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  <a:sym typeface="Wingdings"/>
              </a:rPr>
              <a:t>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 v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,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latin typeface="Arial" charset="0"/>
                <a:ea typeface="Arial" charset="0"/>
                <a:cs typeface="Arial" charset="0"/>
              </a:rPr>
              <a:t>group</a:t>
            </a:r>
            <a:r>
              <a:rPr lang="zh-CN" alt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latin typeface="Arial" charset="0"/>
                <a:ea typeface="Arial" charset="0"/>
                <a:cs typeface="Arial" charset="0"/>
              </a:rPr>
              <a:t>node</a:t>
            </a:r>
            <a:r>
              <a:rPr lang="zh-CN" alt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latin typeface="Arial" charset="0"/>
                <a:ea typeface="Arial" charset="0"/>
                <a:cs typeface="Arial" charset="0"/>
              </a:rPr>
              <a:t>belongs</a:t>
            </a:r>
            <a:r>
              <a:rPr lang="zh-CN" alt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an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in-group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latin typeface="Arial" charset="0"/>
                <a:ea typeface="Arial" charset="0"/>
                <a:cs typeface="Arial" charset="0"/>
              </a:rPr>
              <a:t>node</a:t>
            </a:r>
            <a:r>
              <a:rPr lang="zh-CN" alt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(A, R)-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compatible</a:t>
            </a:r>
          </a:p>
        </p:txBody>
      </p:sp>
    </p:spTree>
    <p:extLst>
      <p:ext uri="{BB962C8B-B14F-4D97-AF65-F5344CB8AC3E}">
        <p14:creationId xmlns:p14="http://schemas.microsoft.com/office/powerpoint/2010/main" val="8611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3609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Data Structures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805" y="1558036"/>
            <a:ext cx="326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b="1" dirty="0" smtClean="0"/>
              <a:t>Relationships Array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8635" y="2309281"/>
            <a:ext cx="490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b="1" dirty="0" smtClean="0"/>
              <a:t>n</a:t>
            </a:r>
            <a:r>
              <a:rPr lang="en-US" b="1" baseline="-25000" dirty="0" smtClean="0"/>
              <a:t>1</a:t>
            </a:r>
            <a:r>
              <a:rPr lang="en-US" dirty="0" smtClean="0"/>
              <a:t>, </a:t>
            </a:r>
            <a:r>
              <a:rPr lang="en-US" b="1" dirty="0" smtClean="0"/>
              <a:t>n</a:t>
            </a:r>
            <a:r>
              <a:rPr lang="en-US" b="1" baseline="-25000" dirty="0" smtClean="0"/>
              <a:t>2</a:t>
            </a:r>
            <a:r>
              <a:rPr lang="en-US" dirty="0" smtClean="0"/>
              <a:t>] </a:t>
            </a:r>
            <a:r>
              <a:rPr lang="en-US" dirty="0"/>
              <a:t>= </a:t>
            </a:r>
            <a:r>
              <a:rPr lang="en-US" b="1" dirty="0" smtClean="0"/>
              <a:t>E1</a:t>
            </a:r>
            <a:r>
              <a:rPr lang="en-US" dirty="0" smtClean="0"/>
              <a:t>: Type of edge n</a:t>
            </a:r>
            <a:r>
              <a:rPr lang="en-US" baseline="-25000" dirty="0" smtClean="0"/>
              <a:t>1</a:t>
            </a:r>
            <a:r>
              <a:rPr lang="en-US" dirty="0" smtClean="0">
                <a:sym typeface="Wingdings"/>
              </a:rPr>
              <a:t>n</a:t>
            </a:r>
            <a:r>
              <a:rPr lang="en-US" baseline="-25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 is </a:t>
            </a:r>
            <a:r>
              <a:rPr lang="en-US" b="1" dirty="0" smtClean="0">
                <a:sym typeface="Wingdings"/>
              </a:rPr>
              <a:t>E1</a:t>
            </a:r>
            <a:endParaRPr lang="en-US" b="1" dirty="0"/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596"/>
              </p:ext>
            </p:extLst>
          </p:nvPr>
        </p:nvGraphicFramePr>
        <p:xfrm>
          <a:off x="4548272" y="1793803"/>
          <a:ext cx="2641910" cy="288070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28382"/>
                <a:gridCol w="528382"/>
                <a:gridCol w="528382"/>
                <a:gridCol w="528382"/>
                <a:gridCol w="528382"/>
              </a:tblGrid>
              <a:tr h="5761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n3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n4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n3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n4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669885" y="4726982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</a:t>
            </a:r>
            <a:r>
              <a:rPr lang="en-US" sz="1400" b="1" baseline="-25000" dirty="0" smtClean="0"/>
              <a:t>3</a:t>
            </a:r>
            <a:r>
              <a:rPr lang="en-US" sz="1400" b="1" baseline="-25000" dirty="0" smtClean="0"/>
              <a:t> </a:t>
            </a:r>
            <a:r>
              <a:rPr lang="en-US" sz="1200" dirty="0" smtClean="0"/>
              <a:t>(</a:t>
            </a:r>
            <a:r>
              <a:rPr lang="en-US" sz="1200" dirty="0"/>
              <a:t>A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69885" y="3929943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</a:t>
            </a:r>
            <a:r>
              <a:rPr lang="en-US" sz="1400" b="1" baseline="-25000" dirty="0" smtClean="0"/>
              <a:t>2</a:t>
            </a:r>
            <a:r>
              <a:rPr lang="en-US" sz="1400" b="1" baseline="-25000" dirty="0" smtClean="0"/>
              <a:t> </a:t>
            </a:r>
            <a:r>
              <a:rPr lang="en-US" sz="1200" dirty="0" smtClean="0"/>
              <a:t>(</a:t>
            </a:r>
            <a:r>
              <a:rPr lang="en-US" sz="1200" dirty="0"/>
              <a:t>E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10106" y="3929943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</a:t>
            </a:r>
            <a:r>
              <a:rPr lang="en-US" sz="1400" b="1" baseline="-25000" dirty="0" smtClean="0"/>
              <a:t>4</a:t>
            </a:r>
            <a:r>
              <a:rPr lang="en-US" sz="1400" b="1" baseline="-25000" dirty="0" smtClean="0"/>
              <a:t> </a:t>
            </a:r>
            <a:r>
              <a:rPr lang="en-US" sz="1200" dirty="0" smtClean="0"/>
              <a:t>(</a:t>
            </a:r>
            <a:r>
              <a:rPr lang="en-US" sz="1200" dirty="0"/>
              <a:t>E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1910105" y="3506638"/>
            <a:ext cx="457201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7" idx="0"/>
          </p:cNvCxnSpPr>
          <p:nvPr/>
        </p:nvCxnSpPr>
        <p:spPr>
          <a:xfrm flipH="1">
            <a:off x="1127082" y="3506638"/>
            <a:ext cx="345374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27082" y="4279509"/>
            <a:ext cx="0" cy="44747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18424" y="3401232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33709" y="3386207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99481" y="4335954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43856" y="3166555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</a:t>
            </a:r>
            <a:r>
              <a:rPr lang="en-US" sz="1400" b="1" baseline="-25000" dirty="0" smtClean="0"/>
              <a:t>1</a:t>
            </a:r>
            <a:r>
              <a:rPr lang="en-US" sz="1200" dirty="0" smtClean="0"/>
              <a:t>(A)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08635" y="5372609"/>
            <a:ext cx="326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b="1" dirty="0" smtClean="0"/>
              <a:t>Nodes Queue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758880" y="5561106"/>
            <a:ext cx="490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processing </a:t>
            </a:r>
            <a:r>
              <a:rPr lang="en-US" smtClean="0"/>
              <a:t>nodes on </a:t>
            </a:r>
            <a:r>
              <a:rPr lang="en-US" dirty="0" smtClean="0"/>
              <a:t>paths </a:t>
            </a:r>
            <a:r>
              <a:rPr lang="en-US" smtClean="0"/>
              <a:t>from the source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3609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Data Structures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Oval 2"/>
          <p:cNvSpPr/>
          <p:nvPr/>
        </p:nvSpPr>
        <p:spPr>
          <a:xfrm>
            <a:off x="416893" y="3274872"/>
            <a:ext cx="2911088" cy="12285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-25000" dirty="0"/>
              <a:t>1</a:t>
            </a:r>
            <a:endParaRPr lang="en-US" dirty="0"/>
          </a:p>
          <a:p>
            <a:pPr algn="ctr">
              <a:lnSpc>
                <a:spcPct val="200000"/>
              </a:lnSpc>
            </a:pPr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      n</a:t>
            </a:r>
            <a:r>
              <a:rPr lang="en-US" baseline="-25000" dirty="0"/>
              <a:t>2</a:t>
            </a:r>
            <a:r>
              <a:rPr lang="en-US" dirty="0" smtClean="0"/>
              <a:t>       n</a:t>
            </a:r>
            <a:r>
              <a:rPr lang="en-US" baseline="-25000" dirty="0"/>
              <a:t>3</a:t>
            </a:r>
            <a:r>
              <a:rPr lang="en-US" dirty="0" smtClean="0"/>
              <a:t>      n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22960" y="4886974"/>
            <a:ext cx="773195" cy="685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  <a:r>
              <a:rPr lang="en-US" baseline="-2500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412211" y="4886974"/>
            <a:ext cx="773195" cy="685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009784" y="4266556"/>
            <a:ext cx="51516" cy="88864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61303" y="4266559"/>
            <a:ext cx="1532587" cy="991673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112816" y="4266556"/>
            <a:ext cx="442168" cy="888643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54987" y="4266556"/>
            <a:ext cx="1090419" cy="888643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112819" y="4266559"/>
            <a:ext cx="1039671" cy="991673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34557" y="4266556"/>
            <a:ext cx="164251" cy="888643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24966" y="4266556"/>
            <a:ext cx="289920" cy="888643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28848" y="4068500"/>
            <a:ext cx="255409" cy="71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8635" y="1516298"/>
            <a:ext cx="3520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b="1" dirty="0" smtClean="0"/>
              <a:t>In-groups Bitmap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8635" y="2337857"/>
            <a:ext cx="490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</a:t>
            </a:r>
            <a:r>
              <a:rPr lang="en-US" b="1"/>
              <a:t>n</a:t>
            </a:r>
            <a:r>
              <a:rPr lang="en-US"/>
              <a:t>, </a:t>
            </a:r>
            <a:r>
              <a:rPr lang="en-US" b="1"/>
              <a:t>g</a:t>
            </a:r>
            <a:r>
              <a:rPr lang="en-US"/>
              <a:t>] = Number of edges from group </a:t>
            </a:r>
            <a:r>
              <a:rPr lang="en-US" b="1"/>
              <a:t>g</a:t>
            </a:r>
            <a:r>
              <a:rPr lang="en-US"/>
              <a:t> to node </a:t>
            </a:r>
            <a:r>
              <a:rPr lang="en-US" b="1"/>
              <a:t>n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57700"/>
              </p:ext>
            </p:extLst>
          </p:nvPr>
        </p:nvGraphicFramePr>
        <p:xfrm>
          <a:off x="5647468" y="2006269"/>
          <a:ext cx="2641908" cy="288070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60477"/>
                <a:gridCol w="660477"/>
                <a:gridCol w="660477"/>
                <a:gridCol w="660477"/>
              </a:tblGrid>
              <a:tr h="5761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g3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n3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n4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0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3609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Data Structures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212" y="1625523"/>
            <a:ext cx="28791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Relationship compatible</a:t>
            </a:r>
          </a:p>
        </p:txBody>
      </p:sp>
      <p:sp>
        <p:nvSpPr>
          <p:cNvPr id="2" name="Left-Right Arrow 1"/>
          <p:cNvSpPr/>
          <p:nvPr/>
        </p:nvSpPr>
        <p:spPr>
          <a:xfrm>
            <a:off x="3258361" y="1828806"/>
            <a:ext cx="1171977" cy="1287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0333" y="1625522"/>
            <a:ext cx="35950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Data structure characteristics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217" y="2992832"/>
            <a:ext cx="235780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All nodes in a group have the same set of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-groups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3258361" y="3578567"/>
            <a:ext cx="1171977" cy="1287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60329" y="3181296"/>
            <a:ext cx="386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All nodes have the same values in their rows of the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bitmap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653" y="5074583"/>
            <a:ext cx="437767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Split into subgroups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	-- sorting nodes based on bitmap</a:t>
            </a:r>
          </a:p>
        </p:txBody>
      </p:sp>
      <p:sp>
        <p:nvSpPr>
          <p:cNvPr id="13" name="Up Arrow 12"/>
          <p:cNvSpPr/>
          <p:nvPr/>
        </p:nvSpPr>
        <p:spPr>
          <a:xfrm>
            <a:off x="1081829" y="4503349"/>
            <a:ext cx="296215" cy="3995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0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73" y="576327"/>
            <a:ext cx="3248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Algorithm Idea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7" name="Picture 6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0038" y="1457325"/>
            <a:ext cx="80438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Input:	</a:t>
            </a:r>
            <a:r>
              <a:rPr lang="en-US" sz="2000" dirty="0" smtClean="0"/>
              <a:t>G: a graph; A = a set of attributes; R = set of relationships</a:t>
            </a:r>
          </a:p>
          <a:p>
            <a:endParaRPr lang="en-US" sz="2000" dirty="0"/>
          </a:p>
          <a:p>
            <a:r>
              <a:rPr lang="en-US" sz="2000" b="1" dirty="0" smtClean="0"/>
              <a:t>Output:	</a:t>
            </a:r>
            <a:r>
              <a:rPr lang="en-US" sz="2000" dirty="0" smtClean="0"/>
              <a:t>A summary graph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1: Compute the maximum A-compatible grouping based on A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2: Initialize the in-groups bitmap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3: Add source nodes to the queue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4: </a:t>
            </a:r>
            <a:r>
              <a:rPr lang="en-US" sz="2000" b="1" dirty="0" smtClean="0"/>
              <a:t>while</a:t>
            </a:r>
            <a:r>
              <a:rPr lang="en-US" sz="2000" dirty="0" smtClean="0"/>
              <a:t> there are nodes not in queue or not be processed </a:t>
            </a:r>
            <a:r>
              <a:rPr lang="en-US" sz="2000" b="1" dirty="0" smtClean="0"/>
              <a:t>do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5:	get node u from queue (u belongs to group g)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6:	put v in queue if there is edge </a:t>
            </a:r>
            <a:r>
              <a:rPr lang="en-US" sz="2000" dirty="0" err="1" smtClean="0"/>
              <a:t>u</a:t>
            </a:r>
            <a:r>
              <a:rPr lang="en-US" sz="2000" dirty="0" err="1" smtClean="0">
                <a:sym typeface="Wingdings"/>
              </a:rPr>
              <a:t>v</a:t>
            </a:r>
            <a:endParaRPr lang="en-US" sz="2000" dirty="0" smtClean="0">
              <a:sym typeface="Wingdings"/>
            </a:endParaRPr>
          </a:p>
          <a:p>
            <a:r>
              <a:rPr lang="en-US" sz="2000" dirty="0">
                <a:sym typeface="Wingdings"/>
              </a:rPr>
              <a:t>	</a:t>
            </a:r>
            <a:r>
              <a:rPr lang="en-US" sz="2000" dirty="0" smtClean="0">
                <a:sym typeface="Wingdings"/>
              </a:rPr>
              <a:t>7:	</a:t>
            </a:r>
            <a:r>
              <a:rPr lang="en-US" sz="2000" b="1" dirty="0" smtClean="0">
                <a:sym typeface="Wingdings"/>
              </a:rPr>
              <a:t>if</a:t>
            </a:r>
            <a:r>
              <a:rPr lang="en-US" sz="2000" dirty="0" smtClean="0">
                <a:sym typeface="Wingdings"/>
              </a:rPr>
              <a:t> nodes in group g has different row values in bitmap</a:t>
            </a:r>
          </a:p>
          <a:p>
            <a:r>
              <a:rPr lang="en-US" sz="2000" dirty="0">
                <a:sym typeface="Wingdings"/>
              </a:rPr>
              <a:t>	</a:t>
            </a:r>
            <a:r>
              <a:rPr lang="en-US" sz="2000" dirty="0" smtClean="0">
                <a:sym typeface="Wingdings"/>
              </a:rPr>
              <a:t>8:		Divide g into subgroups</a:t>
            </a:r>
          </a:p>
          <a:p>
            <a:r>
              <a:rPr lang="en-US" sz="2000" dirty="0">
                <a:sym typeface="Wingdings"/>
              </a:rPr>
              <a:t>	</a:t>
            </a:r>
            <a:r>
              <a:rPr lang="en-US" sz="2000" dirty="0" smtClean="0">
                <a:sym typeface="Wingdings"/>
              </a:rPr>
              <a:t>9:		Update the bitmap</a:t>
            </a:r>
          </a:p>
          <a:p>
            <a:r>
              <a:rPr lang="en-US" sz="2000" dirty="0">
                <a:sym typeface="Wingdings"/>
              </a:rPr>
              <a:t>	</a:t>
            </a:r>
            <a:r>
              <a:rPr lang="en-US" sz="2000" dirty="0" smtClean="0">
                <a:sym typeface="Wingdings"/>
              </a:rPr>
              <a:t>10:	</a:t>
            </a:r>
            <a:r>
              <a:rPr lang="en-US" sz="2000" b="1" dirty="0" smtClean="0">
                <a:sym typeface="Wingdings"/>
              </a:rPr>
              <a:t>end if</a:t>
            </a:r>
          </a:p>
          <a:p>
            <a:r>
              <a:rPr lang="en-US" sz="2000" dirty="0">
                <a:sym typeface="Wingdings"/>
              </a:rPr>
              <a:t>	</a:t>
            </a:r>
            <a:r>
              <a:rPr lang="en-US" sz="2000" dirty="0" smtClean="0">
                <a:sym typeface="Wingdings"/>
              </a:rPr>
              <a:t>11: </a:t>
            </a:r>
            <a:r>
              <a:rPr lang="en-US" sz="2000" b="1" dirty="0" smtClean="0">
                <a:sym typeface="Wingdings"/>
              </a:rPr>
              <a:t>end while</a:t>
            </a:r>
          </a:p>
          <a:p>
            <a:r>
              <a:rPr lang="en-US" sz="2000" dirty="0">
                <a:sym typeface="Wingdings"/>
              </a:rPr>
              <a:t>	</a:t>
            </a:r>
            <a:r>
              <a:rPr lang="en-US" sz="2000" dirty="0" smtClean="0">
                <a:sym typeface="Wingdings"/>
              </a:rPr>
              <a:t>12: Form the summary group and </a:t>
            </a:r>
            <a:r>
              <a:rPr lang="en-US" sz="2000" b="1" dirty="0" smtClean="0">
                <a:sym typeface="Wingdings"/>
              </a:rPr>
              <a:t>return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155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255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Example 1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838429" y="2488031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64211" y="2472611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213170" y="4467579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38429" y="3432373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590362" y="3458693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71440" y="1591144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31229" y="3473037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2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1</a:t>
            </a:r>
            <a:r>
              <a:rPr lang="en-US" sz="1200" dirty="0"/>
              <a:t>] 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1229" y="253312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1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0</a:t>
            </a:r>
            <a:r>
              <a:rPr lang="en-US" sz="1200" dirty="0" smtClean="0"/>
              <a:t>] (E</a:t>
            </a:r>
            <a:r>
              <a:rPr lang="en-US" sz="12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3796" y="1591144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6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5</a:t>
            </a:r>
            <a:r>
              <a:rPr lang="en-US" sz="1200" dirty="0"/>
              <a:t>] (A)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71452" y="3473038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4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3</a:t>
            </a:r>
            <a:r>
              <a:rPr lang="en-US" sz="1200" dirty="0"/>
              <a:t>] (A)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71450" y="253312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5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4</a:t>
            </a:r>
            <a:r>
              <a:rPr lang="en-US" sz="1200" dirty="0"/>
              <a:t>] (E)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0901" y="4412954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3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2</a:t>
            </a:r>
            <a:r>
              <a:rPr lang="en-US" sz="1200" dirty="0"/>
              <a:t>] (E)</a:t>
            </a:r>
          </a:p>
        </p:txBody>
      </p:sp>
      <p:cxnSp>
        <p:nvCxnSpPr>
          <p:cNvPr id="28" name="Straight Connector 27"/>
          <p:cNvCxnSpPr>
            <a:endCxn id="11" idx="0"/>
          </p:cNvCxnSpPr>
          <p:nvPr/>
        </p:nvCxnSpPr>
        <p:spPr>
          <a:xfrm>
            <a:off x="7671449" y="2109816"/>
            <a:ext cx="457201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8" idx="0"/>
          </p:cNvCxnSpPr>
          <p:nvPr/>
        </p:nvCxnSpPr>
        <p:spPr>
          <a:xfrm flipH="1">
            <a:off x="6888426" y="2109816"/>
            <a:ext cx="345374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" idx="2"/>
          </p:cNvCxnSpPr>
          <p:nvPr/>
        </p:nvCxnSpPr>
        <p:spPr>
          <a:xfrm>
            <a:off x="6888426" y="3965477"/>
            <a:ext cx="454458" cy="52870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2"/>
          </p:cNvCxnSpPr>
          <p:nvPr/>
        </p:nvCxnSpPr>
        <p:spPr>
          <a:xfrm flipH="1">
            <a:off x="7737879" y="3965481"/>
            <a:ext cx="390773" cy="5287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2"/>
            <a:endCxn id="3" idx="0"/>
          </p:cNvCxnSpPr>
          <p:nvPr/>
        </p:nvCxnSpPr>
        <p:spPr>
          <a:xfrm>
            <a:off x="6888426" y="3025564"/>
            <a:ext cx="0" cy="44747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2"/>
            <a:endCxn id="10" idx="0"/>
          </p:cNvCxnSpPr>
          <p:nvPr/>
        </p:nvCxnSpPr>
        <p:spPr>
          <a:xfrm>
            <a:off x="8128647" y="3025561"/>
            <a:ext cx="2" cy="44747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79768" y="2004410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95053" y="1989385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97197" y="4245338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60825" y="3124873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91265" y="3109846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16257" y="4153037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6" name="Picture 55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13149"/>
              </p:ext>
            </p:extLst>
          </p:nvPr>
        </p:nvGraphicFramePr>
        <p:xfrm>
          <a:off x="1047117" y="2305820"/>
          <a:ext cx="1995405" cy="40329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65135"/>
                <a:gridCol w="665135"/>
                <a:gridCol w="665135"/>
              </a:tblGrid>
              <a:tr h="5761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n3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n4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n5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n6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7514" y="1477577"/>
            <a:ext cx="386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In-groups bitmap </a:t>
            </a:r>
          </a:p>
          <a:p>
            <a:r>
              <a:rPr lang="en-US" b="1" dirty="0"/>
              <a:t>	</a:t>
            </a:r>
            <a:r>
              <a:rPr lang="en-US" dirty="0" smtClean="0"/>
              <a:t>after A-compatible grouping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519498" y="2158662"/>
            <a:ext cx="1636074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570341" y="2253273"/>
            <a:ext cx="161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G2</a:t>
            </a:r>
            <a:r>
              <a:rPr lang="en-US" dirty="0" smtClean="0"/>
              <a:t>: n2, n4, n6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519498" y="1472202"/>
            <a:ext cx="1636074" cy="6624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572000" y="1587938"/>
            <a:ext cx="161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G1</a:t>
            </a:r>
            <a:r>
              <a:rPr lang="en-US" dirty="0" smtClean="0"/>
              <a:t>: n1, n3, n5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41834" y="3204687"/>
            <a:ext cx="242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Nodes queue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{n6,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n1,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n5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907473" y="5852929"/>
            <a:ext cx="2235777" cy="347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07472" y="3557607"/>
            <a:ext cx="2235777" cy="3478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07472" y="4705268"/>
            <a:ext cx="2235777" cy="3478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41833" y="4412954"/>
            <a:ext cx="244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r>
              <a:rPr lang="en-US" b="1" dirty="0"/>
              <a:t>6</a:t>
            </a:r>
            <a:r>
              <a:rPr lang="en-US" b="1" dirty="0" smtClean="0"/>
              <a:t>, n2, n4 are in same group, but have different values in bitmap, so split n6.</a:t>
            </a:r>
            <a:endParaRPr lang="en-US" b="1" dirty="0"/>
          </a:p>
        </p:txBody>
      </p:sp>
      <p:sp>
        <p:nvSpPr>
          <p:cNvPr id="13" name="Right Arrow 12"/>
          <p:cNvSpPr/>
          <p:nvPr/>
        </p:nvSpPr>
        <p:spPr>
          <a:xfrm>
            <a:off x="3357563" y="4705268"/>
            <a:ext cx="384270" cy="34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474213" y="1302777"/>
            <a:ext cx="0" cy="28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23547" y="1131324"/>
            <a:ext cx="25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74770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255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Example 1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838429" y="2488031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64211" y="2472611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213170" y="4467579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38429" y="3432373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590362" y="3458693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71440" y="1591144"/>
            <a:ext cx="623613" cy="5825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31229" y="3473037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2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1</a:t>
            </a:r>
            <a:r>
              <a:rPr lang="en-US" sz="1200" dirty="0"/>
              <a:t>] 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1229" y="253312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1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0</a:t>
            </a:r>
            <a:r>
              <a:rPr lang="en-US" sz="1200" dirty="0" smtClean="0"/>
              <a:t>] (E</a:t>
            </a:r>
            <a:r>
              <a:rPr lang="en-US" sz="12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3796" y="1591144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6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5</a:t>
            </a:r>
            <a:r>
              <a:rPr lang="en-US" sz="1200" dirty="0"/>
              <a:t>] (A)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71452" y="3473038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4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3</a:t>
            </a:r>
            <a:r>
              <a:rPr lang="en-US" sz="1200" dirty="0"/>
              <a:t>] (A)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71450" y="253312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5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4</a:t>
            </a:r>
            <a:r>
              <a:rPr lang="en-US" sz="1200" dirty="0"/>
              <a:t>] (E)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0901" y="4412954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3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2</a:t>
            </a:r>
            <a:r>
              <a:rPr lang="en-US" sz="1200" dirty="0"/>
              <a:t>] (E)</a:t>
            </a:r>
          </a:p>
        </p:txBody>
      </p:sp>
      <p:cxnSp>
        <p:nvCxnSpPr>
          <p:cNvPr id="28" name="Straight Connector 27"/>
          <p:cNvCxnSpPr>
            <a:endCxn id="11" idx="0"/>
          </p:cNvCxnSpPr>
          <p:nvPr/>
        </p:nvCxnSpPr>
        <p:spPr>
          <a:xfrm>
            <a:off x="7671449" y="2109816"/>
            <a:ext cx="457201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8" idx="0"/>
          </p:cNvCxnSpPr>
          <p:nvPr/>
        </p:nvCxnSpPr>
        <p:spPr>
          <a:xfrm flipH="1">
            <a:off x="6888426" y="2109816"/>
            <a:ext cx="345374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" idx="2"/>
          </p:cNvCxnSpPr>
          <p:nvPr/>
        </p:nvCxnSpPr>
        <p:spPr>
          <a:xfrm>
            <a:off x="6888426" y="3965477"/>
            <a:ext cx="454458" cy="52870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2"/>
          </p:cNvCxnSpPr>
          <p:nvPr/>
        </p:nvCxnSpPr>
        <p:spPr>
          <a:xfrm flipH="1">
            <a:off x="7737879" y="3965481"/>
            <a:ext cx="390773" cy="5287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2"/>
            <a:endCxn id="3" idx="0"/>
          </p:cNvCxnSpPr>
          <p:nvPr/>
        </p:nvCxnSpPr>
        <p:spPr>
          <a:xfrm>
            <a:off x="6888426" y="3025564"/>
            <a:ext cx="0" cy="44747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2"/>
            <a:endCxn id="10" idx="0"/>
          </p:cNvCxnSpPr>
          <p:nvPr/>
        </p:nvCxnSpPr>
        <p:spPr>
          <a:xfrm>
            <a:off x="8128647" y="3025561"/>
            <a:ext cx="2" cy="44747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79768" y="2004410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95053" y="1989385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97197" y="4245338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60825" y="3124873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91265" y="3109846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16257" y="4153037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6" name="Picture 55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04555"/>
              </p:ext>
            </p:extLst>
          </p:nvPr>
        </p:nvGraphicFramePr>
        <p:xfrm>
          <a:off x="432749" y="2305820"/>
          <a:ext cx="2448736" cy="40329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12184"/>
                <a:gridCol w="612184"/>
                <a:gridCol w="612184"/>
                <a:gridCol w="612184"/>
              </a:tblGrid>
              <a:tr h="5761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G3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n3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n4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n5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n6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7514" y="1734756"/>
            <a:ext cx="386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In-groups bitmap </a:t>
            </a:r>
          </a:p>
        </p:txBody>
      </p:sp>
      <p:sp>
        <p:nvSpPr>
          <p:cNvPr id="38" name="Oval 37"/>
          <p:cNvSpPr/>
          <p:nvPr/>
        </p:nvSpPr>
        <p:spPr>
          <a:xfrm>
            <a:off x="4519498" y="2015783"/>
            <a:ext cx="1636074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570341" y="2110394"/>
            <a:ext cx="161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G2</a:t>
            </a:r>
            <a:r>
              <a:rPr lang="en-US" dirty="0" smtClean="0"/>
              <a:t>: n2, n4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519498" y="1329323"/>
            <a:ext cx="1636074" cy="6624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572000" y="1445059"/>
            <a:ext cx="161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G1</a:t>
            </a:r>
            <a:r>
              <a:rPr lang="en-US" dirty="0" smtClean="0"/>
              <a:t>: n1, n3, n5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70396" y="3633319"/>
            <a:ext cx="242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Nodes queue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{n6, n1, n5,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n2, n4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93104" y="4119734"/>
            <a:ext cx="2721559" cy="347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3104" y="2983777"/>
            <a:ext cx="2721559" cy="3478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93104" y="5275628"/>
            <a:ext cx="2721559" cy="3478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70396" y="4631539"/>
            <a:ext cx="2890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G3 has one value in bitmap;</a:t>
            </a:r>
          </a:p>
          <a:p>
            <a:r>
              <a:rPr lang="en-US" b="1" dirty="0" smtClean="0"/>
              <a:t>But n1, n3, n5 are in same group with different values in bitmap, so split n3.</a:t>
            </a:r>
            <a:endParaRPr lang="en-US" b="1" dirty="0"/>
          </a:p>
        </p:txBody>
      </p:sp>
      <p:sp>
        <p:nvSpPr>
          <p:cNvPr id="47" name="Oval 46"/>
          <p:cNvSpPr/>
          <p:nvPr/>
        </p:nvSpPr>
        <p:spPr>
          <a:xfrm>
            <a:off x="4500443" y="2653963"/>
            <a:ext cx="1636074" cy="5825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551286" y="2748574"/>
            <a:ext cx="161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G3</a:t>
            </a:r>
            <a:r>
              <a:rPr lang="en-US" dirty="0" smtClean="0"/>
              <a:t>: n6</a:t>
            </a:r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>
            <a:off x="3194504" y="5050122"/>
            <a:ext cx="384270" cy="34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1266</Words>
  <Application>Microsoft Macintosh PowerPoint</Application>
  <PresentationFormat>On-screen Show (4:3)</PresentationFormat>
  <Paragraphs>588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 Unicode MS</vt:lpstr>
      <vt:lpstr>Calibri</vt:lpstr>
      <vt:lpstr>Calibri Light</vt:lpstr>
      <vt:lpstr>Copperplate Gothic Bold</vt:lpstr>
      <vt:lpstr>Wingdings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XIAOYANG XU</dc:creator>
  <cp:lastModifiedBy>XIAOYANG XU</cp:lastModifiedBy>
  <cp:revision>29</cp:revision>
  <cp:lastPrinted>2016-06-29T23:54:23Z</cp:lastPrinted>
  <dcterms:created xsi:type="dcterms:W3CDTF">2016-06-29T21:03:00Z</dcterms:created>
  <dcterms:modified xsi:type="dcterms:W3CDTF">2016-06-29T23:58:54Z</dcterms:modified>
</cp:coreProperties>
</file>