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Explaining and Replaying Containers Using Provenance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Raza </a:t>
            </a:r>
            <a:r>
              <a:rPr lang="en-US" dirty="0" smtClean="0"/>
              <a:t>Ahmad, </a:t>
            </a:r>
            <a:r>
              <a:rPr lang="en-US" dirty="0"/>
              <a:t>Madeline Deeds, Yuta Nakamura, </a:t>
            </a:r>
            <a:endParaRPr lang="en-US" dirty="0" smtClean="0"/>
          </a:p>
          <a:p>
            <a:r>
              <a:rPr lang="en-US" dirty="0" smtClean="0"/>
              <a:t>Naga </a:t>
            </a:r>
            <a:r>
              <a:rPr lang="en-US" dirty="0" err="1"/>
              <a:t>Nithin</a:t>
            </a:r>
            <a:r>
              <a:rPr lang="en-US" dirty="0"/>
              <a:t> Manne, </a:t>
            </a:r>
            <a:r>
              <a:rPr lang="en-US" dirty="0" err="1"/>
              <a:t>Tanu</a:t>
            </a:r>
            <a:r>
              <a:rPr lang="en-US" dirty="0"/>
              <a:t> </a:t>
            </a:r>
            <a:r>
              <a:rPr lang="en-US" dirty="0" smtClean="0"/>
              <a:t>Malik</a:t>
            </a:r>
          </a:p>
          <a:p>
            <a:r>
              <a:rPr lang="en-US" sz="1800" dirty="0"/>
              <a:t>School of Computing, DePaul University</a:t>
            </a:r>
          </a:p>
        </p:txBody>
      </p:sp>
    </p:spTree>
    <p:extLst>
      <p:ext uri="{BB962C8B-B14F-4D97-AF65-F5344CB8AC3E}">
        <p14:creationId xmlns:p14="http://schemas.microsoft.com/office/powerpoint/2010/main" val="36361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reates a self-contained, portable, repeatable sandbox by auditing an application’s execution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Uses provenance to verify repeated results in the sandbox.</a:t>
            </a:r>
          </a:p>
          <a:p>
            <a:r>
              <a:rPr lang="en-US" dirty="0" smtClean="0"/>
              <a:t>Works in user space and employs light-weight de-duplicated storage.</a:t>
            </a:r>
          </a:p>
          <a:p>
            <a:r>
              <a:rPr lang="en-US" dirty="0" smtClean="0"/>
              <a:t>Accessible via a declarative command line interface and a Python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 instructional use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 Learning </a:t>
            </a:r>
            <a:r>
              <a:rPr lang="en-US" dirty="0" smtClean="0"/>
              <a:t>Program from </a:t>
            </a:r>
            <a:r>
              <a:rPr lang="en-US" dirty="0" err="1" smtClean="0"/>
              <a:t>SysML</a:t>
            </a:r>
            <a:r>
              <a:rPr lang="en-US" dirty="0" smtClean="0"/>
              <a:t>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6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sciunit sandbox to encapsulate all executions for this experiment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&gt;&gt; </a:t>
            </a:r>
            <a:r>
              <a:rPr lang="en-US" b="1" i="1" dirty="0" smtClean="0"/>
              <a:t>sciunit open</a:t>
            </a:r>
            <a:r>
              <a:rPr lang="en-US" i="1" dirty="0" smtClean="0"/>
              <a:t> </a:t>
            </a:r>
            <a:r>
              <a:rPr lang="en-US" i="1" dirty="0" err="1" smtClean="0"/>
              <a:t>PWDemo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Execute and audit the program given its parameters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&gt;&gt; </a:t>
            </a:r>
            <a:r>
              <a:rPr lang="en-US" b="1" i="1" dirty="0"/>
              <a:t>sciunit exec</a:t>
            </a:r>
            <a:r>
              <a:rPr lang="en-US" i="1" dirty="0"/>
              <a:t> main.sh &lt;</a:t>
            </a:r>
            <a:r>
              <a:rPr lang="en-US" i="1" dirty="0" err="1"/>
              <a:t>params</a:t>
            </a:r>
            <a:r>
              <a:rPr lang="en-US" i="1" dirty="0" smtClean="0"/>
              <a:t>&gt;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Stores and assigns an identifier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to last execution</a:t>
            </a:r>
            <a:br>
              <a:rPr lang="en-US" dirty="0" smtClean="0"/>
            </a:br>
            <a:r>
              <a:rPr lang="en-US" i="1" dirty="0"/>
              <a:t>&gt;&gt; </a:t>
            </a:r>
            <a:r>
              <a:rPr lang="en-US" b="1" i="1" dirty="0"/>
              <a:t>sciunit </a:t>
            </a:r>
            <a:r>
              <a:rPr lang="en-US" b="1" i="1" dirty="0" smtClean="0"/>
              <a:t>commit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053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the execution as it is identified by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&gt;&gt; </a:t>
            </a:r>
            <a:r>
              <a:rPr lang="en-US" b="1" i="1" dirty="0"/>
              <a:t>sciunit </a:t>
            </a:r>
            <a:r>
              <a:rPr lang="en-US" b="1" i="1" dirty="0" smtClean="0"/>
              <a:t>repeat</a:t>
            </a:r>
            <a:r>
              <a:rPr lang="en-US" i="1" dirty="0" smtClean="0"/>
              <a:t>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r>
              <a:rPr lang="en-US" dirty="0" smtClean="0"/>
              <a:t>Repeat the execution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 </a:t>
            </a:r>
            <a:r>
              <a:rPr lang="en-US" dirty="0" smtClean="0"/>
              <a:t>with new set of parameters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&gt;&gt; </a:t>
            </a:r>
            <a:r>
              <a:rPr lang="en-US" b="1" i="1" dirty="0"/>
              <a:t>sciunit given </a:t>
            </a:r>
            <a:r>
              <a:rPr lang="en-US" i="1" dirty="0"/>
              <a:t>&lt;</a:t>
            </a:r>
            <a:r>
              <a:rPr lang="en-US" i="1" dirty="0" err="1"/>
              <a:t>params</a:t>
            </a:r>
            <a:r>
              <a:rPr lang="en-US" i="1" dirty="0"/>
              <a:t>&gt;</a:t>
            </a:r>
            <a:r>
              <a:rPr lang="en-US" b="1" i="1" dirty="0"/>
              <a:t> repeat </a:t>
            </a:r>
            <a:r>
              <a:rPr lang="en-US" i="1" dirty="0" err="1"/>
              <a:t>ei</a:t>
            </a:r>
            <a:r>
              <a:rPr lang="en-US" i="1" dirty="0"/>
              <a:t> %&lt;pp</a:t>
            </a:r>
            <a:r>
              <a:rPr lang="en-US" i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New execution is committed and assigned unique identifier.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6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all executions in the given experiment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&gt;&gt; </a:t>
            </a:r>
            <a:r>
              <a:rPr lang="en-US" b="1" i="1" dirty="0"/>
              <a:t>sciunit </a:t>
            </a:r>
            <a:r>
              <a:rPr lang="en-US" b="1" i="1" dirty="0" smtClean="0"/>
              <a:t>list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r>
              <a:rPr lang="en-US" dirty="0" smtClean="0"/>
              <a:t>Show details of the </a:t>
            </a:r>
            <a:r>
              <a:rPr lang="en-US" dirty="0"/>
              <a:t>execution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baseline="-25000" dirty="0"/>
              <a:t>  </a:t>
            </a:r>
            <a:r>
              <a:rPr lang="en-US" dirty="0" smtClean="0"/>
              <a:t>(size, time, etc.)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&gt;&gt; </a:t>
            </a:r>
            <a:r>
              <a:rPr lang="en-US" b="1" i="1" dirty="0"/>
              <a:t>sciunit </a:t>
            </a:r>
            <a:r>
              <a:rPr lang="en-US" b="1" i="1" dirty="0" smtClean="0"/>
              <a:t>show </a:t>
            </a:r>
            <a:r>
              <a:rPr lang="en-US" i="1" dirty="0" err="1" smtClean="0"/>
              <a:t>ei</a:t>
            </a:r>
            <a:r>
              <a:rPr lang="en-US" dirty="0"/>
              <a:t/>
            </a:r>
            <a:br>
              <a:rPr lang="en-US" dirty="0"/>
            </a:br>
            <a:endParaRPr lang="en-US" i="1" dirty="0" smtClean="0"/>
          </a:p>
          <a:p>
            <a:r>
              <a:rPr lang="en-US" dirty="0" smtClean="0"/>
              <a:t>Shows dependency files for the execution </a:t>
            </a:r>
            <a:r>
              <a:rPr lang="en-US" i="1" dirty="0" err="1"/>
              <a:t>ei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&gt;&gt; </a:t>
            </a:r>
            <a:r>
              <a:rPr lang="en-US" b="1" i="1" dirty="0"/>
              <a:t>sciunit show </a:t>
            </a:r>
            <a:r>
              <a:rPr lang="en-US" b="1" i="1" dirty="0" smtClean="0"/>
              <a:t>–detail </a:t>
            </a:r>
            <a:r>
              <a:rPr lang="en-US" i="1" dirty="0" err="1" smtClean="0"/>
              <a:t>ei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7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the experiment step-by-step in Jupyter Notebook.</a:t>
            </a:r>
          </a:p>
          <a:p>
            <a:r>
              <a:rPr lang="en-US" dirty="0" smtClean="0"/>
              <a:t>Capture executions of program in increments using sciunit.</a:t>
            </a:r>
          </a:p>
          <a:p>
            <a:r>
              <a:rPr lang="en-US" dirty="0" smtClean="0"/>
              <a:t>Repeat execution and display memoized output for unchanged cells.</a:t>
            </a:r>
          </a:p>
          <a:p>
            <a:r>
              <a:rPr lang="en-US" dirty="0" smtClean="0"/>
              <a:t>Branch off when a notebook cell is changed in the repeat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5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Sciunit on two use cases: simple and ML.</a:t>
            </a:r>
          </a:p>
          <a:p>
            <a:r>
              <a:rPr lang="en-US" dirty="0" smtClean="0"/>
              <a:t>Executing, explaining and storing applications.</a:t>
            </a:r>
          </a:p>
          <a:p>
            <a:r>
              <a:rPr lang="en-US" dirty="0" smtClean="0"/>
              <a:t>Replaying executions in different modes.</a:t>
            </a:r>
          </a:p>
          <a:p>
            <a:r>
              <a:rPr lang="en-US" dirty="0" smtClean="0"/>
              <a:t>Incremental replay with Sciunit on Jupyter notebooks.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0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work is supported in part by NSF CNS-1846418, ICER-1639759</a:t>
            </a:r>
          </a:p>
          <a:p>
            <a:pPr marL="0" indent="0">
              <a:buNone/>
            </a:pPr>
            <a:r>
              <a:rPr lang="en-US" dirty="0"/>
              <a:t>and a DOE </a:t>
            </a:r>
            <a:r>
              <a:rPr lang="en-US" dirty="0" err="1"/>
              <a:t>Exascale</a:t>
            </a:r>
            <a:r>
              <a:rPr lang="en-US" dirty="0"/>
              <a:t> Computing Project </a:t>
            </a:r>
            <a:r>
              <a:rPr lang="en-US" dirty="0" err="1"/>
              <a:t>BSSw</a:t>
            </a:r>
            <a:r>
              <a:rPr lang="en-US" dirty="0"/>
              <a:t> Fellowship.</a:t>
            </a:r>
          </a:p>
        </p:txBody>
      </p:sp>
    </p:spTree>
    <p:extLst>
      <p:ext uri="{BB962C8B-B14F-4D97-AF65-F5344CB8AC3E}">
        <p14:creationId xmlns:p14="http://schemas.microsoft.com/office/powerpoint/2010/main" val="88543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465</TotalTime>
  <Words>215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Explaining and Replaying Containers Using Provenance</vt:lpstr>
      <vt:lpstr>Sciunit</vt:lpstr>
      <vt:lpstr>Use Cases</vt:lpstr>
      <vt:lpstr>Executing Applications</vt:lpstr>
      <vt:lpstr>Replaying Containers</vt:lpstr>
      <vt:lpstr>Explaining Containers</vt:lpstr>
      <vt:lpstr>Incremental Replay</vt:lpstr>
      <vt:lpstr>Conclusion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and Replaying Containers Using Provenance</dc:title>
  <dc:creator>MUZAFAR IMRAN</dc:creator>
  <cp:lastModifiedBy>MUZAFAR IMRAN</cp:lastModifiedBy>
  <cp:revision>35</cp:revision>
  <dcterms:created xsi:type="dcterms:W3CDTF">2020-06-22T05:16:20Z</dcterms:created>
  <dcterms:modified xsi:type="dcterms:W3CDTF">2020-06-22T15:13:08Z</dcterms:modified>
</cp:coreProperties>
</file>