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59" r:id="rId4"/>
    <p:sldId id="271" r:id="rId5"/>
    <p:sldId id="272" r:id="rId6"/>
    <p:sldId id="260" r:id="rId7"/>
    <p:sldId id="267" r:id="rId8"/>
    <p:sldId id="261" r:id="rId9"/>
    <p:sldId id="266" r:id="rId10"/>
    <p:sldId id="262" r:id="rId11"/>
    <p:sldId id="265" r:id="rId12"/>
    <p:sldId id="263" r:id="rId13"/>
    <p:sldId id="264"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BAB15-2265-4771-8170-AA1EAEEBE816}" type="datetimeFigureOut">
              <a:rPr lang="en-GB" smtClean="0"/>
              <a:t>11/08/2021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6B550-5731-4F27-95E6-B8CEFBA5D3BD}" type="slidenum">
              <a:rPr lang="en-GB" smtClean="0"/>
              <a:t>‹#›</a:t>
            </a:fld>
            <a:endParaRPr lang="en-GB"/>
          </a:p>
        </p:txBody>
      </p:sp>
    </p:spTree>
    <p:extLst>
      <p:ext uri="{BB962C8B-B14F-4D97-AF65-F5344CB8AC3E}">
        <p14:creationId xmlns:p14="http://schemas.microsoft.com/office/powerpoint/2010/main" val="380085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9C6686-1270-45F0-8655-D31A672A2969}"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3C0CD9-F647-4649-A87A-EAC10D01E7CD}" type="slidenum">
              <a:rPr lang="en-GB" smtClean="0"/>
              <a:t>‹#›</a:t>
            </a:fld>
            <a:endParaRPr lang="en-GB"/>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C6686-1270-45F0-8655-D31A672A2969}"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9C6686-1270-45F0-8655-D31A672A2969}"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9C6686-1270-45F0-8655-D31A672A2969}"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3C0CD9-F647-4649-A87A-EAC10D01E7CD}"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C6686-1270-45F0-8655-D31A672A2969}" type="datetimeFigureOut">
              <a:rPr lang="en-GB" smtClean="0"/>
              <a:t>11/08/2021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9C6686-1270-45F0-8655-D31A672A2969}" type="datetimeFigureOut">
              <a:rPr lang="en-GB" smtClean="0"/>
              <a:t>11/08/2021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3C0CD9-F647-4649-A87A-EAC10D01E7CD}"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9C6686-1270-45F0-8655-D31A672A2969}" type="datetimeFigureOut">
              <a:rPr lang="en-GB" smtClean="0"/>
              <a:t>11/08/2021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3C0CD9-F647-4649-A87A-EAC10D01E7CD}"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9C6686-1270-45F0-8655-D31A672A2969}" type="datetimeFigureOut">
              <a:rPr lang="en-GB" smtClean="0"/>
              <a:t>11/08/2021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C6686-1270-45F0-8655-D31A672A2969}" type="datetimeFigureOut">
              <a:rPr lang="en-GB" smtClean="0"/>
              <a:t>11/08/2021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C6686-1270-45F0-8655-D31A672A2969}" type="datetimeFigureOut">
              <a:rPr lang="en-GB" smtClean="0"/>
              <a:t>11/08/2021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3C0CD9-F647-4649-A87A-EAC10D01E7CD}"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C6686-1270-45F0-8655-D31A672A2969}" type="datetimeFigureOut">
              <a:rPr lang="en-GB" smtClean="0"/>
              <a:t>11/08/2021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3C0CD9-F647-4649-A87A-EAC10D01E7CD}" type="slidenum">
              <a:rPr lang="en-GB" smtClean="0"/>
              <a:t>‹#›</a:t>
            </a:fld>
            <a:endParaRPr lang="en-GB"/>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59C6686-1270-45F0-8655-D31A672A2969}" type="datetimeFigureOut">
              <a:rPr lang="en-GB" smtClean="0"/>
              <a:t>11/08/2021</a:t>
            </a:fld>
            <a:endParaRPr lang="en-GB"/>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F3C0CD9-F647-4649-A87A-EAC10D01E7C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9672" y="4149080"/>
            <a:ext cx="5637010" cy="882119"/>
          </a:xfrm>
        </p:spPr>
        <p:txBody>
          <a:bodyPr/>
          <a:lstStyle/>
          <a:p>
            <a:r>
              <a:rPr lang="en-IN" dirty="0" smtClean="0"/>
              <a:t>Survey on New Fairness Cream Launch by “</a:t>
            </a:r>
            <a:r>
              <a:rPr lang="en-IN" dirty="0" err="1" smtClean="0"/>
              <a:t>mamaearth</a:t>
            </a:r>
            <a:r>
              <a:rPr lang="en-IN" dirty="0" smtClean="0"/>
              <a:t>”</a:t>
            </a:r>
            <a:endParaRPr lang="en-GB" dirty="0"/>
          </a:p>
        </p:txBody>
      </p:sp>
      <p:sp>
        <p:nvSpPr>
          <p:cNvPr id="2" name="Title 1"/>
          <p:cNvSpPr>
            <a:spLocks noGrp="1"/>
          </p:cNvSpPr>
          <p:nvPr>
            <p:ph type="ctrTitle"/>
          </p:nvPr>
        </p:nvSpPr>
        <p:spPr>
          <a:xfrm>
            <a:off x="971600" y="1772816"/>
            <a:ext cx="7175351" cy="1793167"/>
          </a:xfrm>
        </p:spPr>
        <p:txBody>
          <a:bodyPr/>
          <a:lstStyle/>
          <a:p>
            <a:r>
              <a:rPr lang="en-IN" dirty="0" smtClean="0"/>
              <a:t>Google form Result Analysis</a:t>
            </a:r>
            <a:endParaRPr lang="en-GB" dirty="0"/>
          </a:p>
        </p:txBody>
      </p:sp>
      <p:sp>
        <p:nvSpPr>
          <p:cNvPr id="4" name="Rectangle 3"/>
          <p:cNvSpPr/>
          <p:nvPr/>
        </p:nvSpPr>
        <p:spPr>
          <a:xfrm>
            <a:off x="3059832" y="5776591"/>
            <a:ext cx="5186421" cy="461665"/>
          </a:xfrm>
          <a:prstGeom prst="rect">
            <a:avLst/>
          </a:prstGeom>
          <a:noFill/>
        </p:spPr>
        <p:txBody>
          <a:bodyPr wrap="none" lIns="91440" tIns="45720" rIns="91440" bIns="45720">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Submitted by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Tanu</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Roy(DBA20013)</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18107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6512511" cy="1143000"/>
          </a:xfrm>
        </p:spPr>
        <p:txBody>
          <a:bodyPr/>
          <a:lstStyle/>
          <a:p>
            <a:r>
              <a:rPr lang="en-IN" dirty="0" smtClean="0"/>
              <a:t>Brand Awareness</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9632" y="1700808"/>
            <a:ext cx="6768752" cy="4536504"/>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1.5</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9561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76672"/>
            <a:ext cx="6512511" cy="718016"/>
          </a:xfrm>
        </p:spPr>
        <p:txBody>
          <a:bodyPr/>
          <a:lstStyle/>
          <a:p>
            <a:r>
              <a:rPr lang="en-IN" dirty="0"/>
              <a:t>Analysis(fig </a:t>
            </a:r>
            <a:r>
              <a:rPr lang="en-IN" dirty="0" smtClean="0"/>
              <a:t>1.5)</a:t>
            </a:r>
            <a:endParaRPr lang="en-GB" dirty="0"/>
          </a:p>
        </p:txBody>
      </p:sp>
      <p:sp>
        <p:nvSpPr>
          <p:cNvPr id="3" name="Content Placeholder 2"/>
          <p:cNvSpPr>
            <a:spLocks noGrp="1"/>
          </p:cNvSpPr>
          <p:nvPr>
            <p:ph sz="quarter" idx="13"/>
          </p:nvPr>
        </p:nvSpPr>
        <p:spPr>
          <a:xfrm>
            <a:off x="1043608" y="1844824"/>
            <a:ext cx="7056784" cy="3744416"/>
          </a:xfrm>
        </p:spPr>
        <p:txBody>
          <a:bodyPr/>
          <a:lstStyle/>
          <a:p>
            <a:pPr algn="just"/>
            <a:r>
              <a:rPr lang="en-IN" dirty="0" smtClean="0"/>
              <a:t>A huge percentage of people are not aware of the brand </a:t>
            </a:r>
            <a:r>
              <a:rPr lang="en-IN" dirty="0" err="1" smtClean="0"/>
              <a:t>Mamaearth</a:t>
            </a:r>
            <a:r>
              <a:rPr lang="en-IN" dirty="0" smtClean="0"/>
              <a:t>, which is 40% &amp; 54% are aware of this while 5% are not sure about it.</a:t>
            </a:r>
          </a:p>
          <a:p>
            <a:pPr algn="just"/>
            <a:r>
              <a:rPr lang="en-IN" dirty="0" smtClean="0"/>
              <a:t>Well, The basic criteria of </a:t>
            </a:r>
            <a:r>
              <a:rPr lang="en-IN" dirty="0"/>
              <a:t>getting </a:t>
            </a:r>
            <a:r>
              <a:rPr lang="en-IN" dirty="0" smtClean="0"/>
              <a:t>a survey creating a better product according to the market is the brand awareness. There are big number of people who should get to know about this so that they can give feedback regarding this.</a:t>
            </a:r>
            <a:endParaRPr lang="en-GB" dirty="0"/>
          </a:p>
        </p:txBody>
      </p:sp>
    </p:spTree>
    <p:extLst>
      <p:ext uri="{BB962C8B-B14F-4D97-AF65-F5344CB8AC3E}">
        <p14:creationId xmlns:p14="http://schemas.microsoft.com/office/powerpoint/2010/main" val="92857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6512511" cy="1143000"/>
          </a:xfrm>
        </p:spPr>
        <p:txBody>
          <a:bodyPr/>
          <a:lstStyle/>
          <a:p>
            <a:r>
              <a:rPr lang="en-IN" dirty="0" smtClean="0"/>
              <a:t>Blemishes on face</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1" y="1484784"/>
            <a:ext cx="7272808" cy="4680520"/>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1.6</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49765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60648"/>
            <a:ext cx="6512511" cy="864096"/>
          </a:xfrm>
        </p:spPr>
        <p:txBody>
          <a:bodyPr/>
          <a:lstStyle/>
          <a:p>
            <a:r>
              <a:rPr lang="en-IN" dirty="0"/>
              <a:t>Analysis(fig </a:t>
            </a:r>
            <a:r>
              <a:rPr lang="en-IN" dirty="0" smtClean="0"/>
              <a:t>1.6)</a:t>
            </a:r>
            <a:endParaRPr lang="en-GB" dirty="0"/>
          </a:p>
        </p:txBody>
      </p:sp>
      <p:sp>
        <p:nvSpPr>
          <p:cNvPr id="3" name="Content Placeholder 2"/>
          <p:cNvSpPr>
            <a:spLocks noGrp="1"/>
          </p:cNvSpPr>
          <p:nvPr>
            <p:ph sz="quarter" idx="13"/>
          </p:nvPr>
        </p:nvSpPr>
        <p:spPr>
          <a:xfrm>
            <a:off x="1259632" y="1628800"/>
            <a:ext cx="6696744" cy="4410824"/>
          </a:xfrm>
        </p:spPr>
        <p:txBody>
          <a:bodyPr/>
          <a:lstStyle/>
          <a:p>
            <a:pPr algn="just"/>
            <a:r>
              <a:rPr lang="en-IN" dirty="0" smtClean="0"/>
              <a:t>According to the survey, we have 16% people who has blemishes on their face, 57% people are not having blemishes &amp; 27% people are not sure about the blemishes.</a:t>
            </a:r>
          </a:p>
          <a:p>
            <a:pPr algn="just"/>
            <a:r>
              <a:rPr lang="en-IN" dirty="0" smtClean="0"/>
              <a:t>We should consider having a fairness cream because there are less number of people who would prefer taking Bye </a:t>
            </a:r>
            <a:r>
              <a:rPr lang="en-IN" dirty="0" err="1" smtClean="0"/>
              <a:t>Bye</a:t>
            </a:r>
            <a:r>
              <a:rPr lang="en-IN" dirty="0" smtClean="0"/>
              <a:t> Blemishes cream as maximum number of people would be considering a normal fairness cream.</a:t>
            </a:r>
            <a:endParaRPr lang="en-GB" dirty="0"/>
          </a:p>
        </p:txBody>
      </p:sp>
    </p:spTree>
    <p:extLst>
      <p:ext uri="{BB962C8B-B14F-4D97-AF65-F5344CB8AC3E}">
        <p14:creationId xmlns:p14="http://schemas.microsoft.com/office/powerpoint/2010/main" val="156721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416824" cy="1080120"/>
          </a:xfrm>
        </p:spPr>
        <p:txBody>
          <a:bodyPr/>
          <a:lstStyle/>
          <a:p>
            <a:r>
              <a:rPr lang="en-IN" sz="2800" dirty="0" smtClean="0"/>
              <a:t>People who used </a:t>
            </a:r>
            <a:r>
              <a:rPr lang="en-IN" sz="2800" dirty="0" err="1" smtClean="0"/>
              <a:t>Mamaearth</a:t>
            </a:r>
            <a:r>
              <a:rPr lang="en-IN" sz="2800" dirty="0" smtClean="0"/>
              <a:t> before recommending </a:t>
            </a:r>
            <a:r>
              <a:rPr lang="en-IN" sz="2800" dirty="0" err="1" smtClean="0"/>
              <a:t>Mamaearth</a:t>
            </a:r>
            <a:r>
              <a:rPr lang="en-IN" sz="2800" dirty="0" smtClean="0"/>
              <a:t> </a:t>
            </a:r>
            <a:endParaRPr lang="en-GB" sz="28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1412776"/>
            <a:ext cx="7056784" cy="4864704"/>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1.7</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940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6768752" cy="1143000"/>
          </a:xfrm>
        </p:spPr>
        <p:txBody>
          <a:bodyPr/>
          <a:lstStyle/>
          <a:p>
            <a:r>
              <a:rPr lang="en-IN" dirty="0" smtClean="0"/>
              <a:t>Analysis(fig 1.7)</a:t>
            </a:r>
            <a:endParaRPr lang="en-GB" dirty="0"/>
          </a:p>
        </p:txBody>
      </p:sp>
      <p:sp>
        <p:nvSpPr>
          <p:cNvPr id="3" name="Content Placeholder 2"/>
          <p:cNvSpPr>
            <a:spLocks noGrp="1"/>
          </p:cNvSpPr>
          <p:nvPr>
            <p:ph sz="quarter" idx="13"/>
          </p:nvPr>
        </p:nvSpPr>
        <p:spPr>
          <a:xfrm>
            <a:off x="899592" y="1268760"/>
            <a:ext cx="7344816" cy="4680520"/>
          </a:xfrm>
        </p:spPr>
        <p:txBody>
          <a:bodyPr/>
          <a:lstStyle/>
          <a:p>
            <a:pPr algn="just"/>
            <a:r>
              <a:rPr lang="en-IN" dirty="0" smtClean="0"/>
              <a:t>71% of consumer isn’t sure about recommending </a:t>
            </a:r>
            <a:r>
              <a:rPr lang="en-IN" dirty="0" err="1" smtClean="0"/>
              <a:t>Mamaearth</a:t>
            </a:r>
            <a:r>
              <a:rPr lang="en-IN" dirty="0" smtClean="0"/>
              <a:t> to anybody which could be</a:t>
            </a:r>
            <a:r>
              <a:rPr lang="en-IN" dirty="0"/>
              <a:t> </a:t>
            </a:r>
            <a:r>
              <a:rPr lang="en-IN" dirty="0" smtClean="0"/>
              <a:t>possibly because of quality issue/ price. We need to pay attention in this issue and make sure people who are using the product are happy with the quality.</a:t>
            </a:r>
          </a:p>
          <a:p>
            <a:pPr algn="just"/>
            <a:r>
              <a:rPr lang="en-IN" dirty="0" smtClean="0"/>
              <a:t>29% consumer is recommending </a:t>
            </a:r>
            <a:r>
              <a:rPr lang="en-IN" dirty="0" err="1" smtClean="0"/>
              <a:t>Mamaearth</a:t>
            </a:r>
            <a:r>
              <a:rPr lang="en-IN" dirty="0" smtClean="0"/>
              <a:t> to their relatives or friends &amp; that is a very less in count, We definitely need positive review and recommendation which brings us more customers.</a:t>
            </a:r>
            <a:endParaRPr lang="en-GB" dirty="0"/>
          </a:p>
        </p:txBody>
      </p:sp>
    </p:spTree>
    <p:extLst>
      <p:ext uri="{BB962C8B-B14F-4D97-AF65-F5344CB8AC3E}">
        <p14:creationId xmlns:p14="http://schemas.microsoft.com/office/powerpoint/2010/main" val="260943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2967335"/>
            <a:ext cx="5760639" cy="923330"/>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End</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85096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260648"/>
            <a:ext cx="6296487" cy="710952"/>
          </a:xfrm>
        </p:spPr>
        <p:txBody>
          <a:bodyPr/>
          <a:lstStyle/>
          <a:p>
            <a:r>
              <a:rPr lang="en-IN" sz="2400" dirty="0" smtClean="0">
                <a:solidFill>
                  <a:schemeClr val="tx1"/>
                </a:solidFill>
              </a:rPr>
              <a:t>Percentage of people choosing Ayurveda products</a:t>
            </a:r>
            <a:endParaRPr lang="en-GB" sz="2400" dirty="0">
              <a:solidFill>
                <a:schemeClr val="tx1"/>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1196752"/>
            <a:ext cx="7344816" cy="4824536"/>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1.1</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21226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6480720" cy="1143000"/>
          </a:xfrm>
        </p:spPr>
        <p:txBody>
          <a:bodyPr/>
          <a:lstStyle/>
          <a:p>
            <a:r>
              <a:rPr lang="en-IN" dirty="0"/>
              <a:t>Analysis(fig </a:t>
            </a:r>
            <a:r>
              <a:rPr lang="en-IN" dirty="0" smtClean="0"/>
              <a:t>1.1)</a:t>
            </a:r>
            <a:endParaRPr lang="en-GB" dirty="0"/>
          </a:p>
        </p:txBody>
      </p:sp>
      <p:sp>
        <p:nvSpPr>
          <p:cNvPr id="3" name="Content Placeholder 2"/>
          <p:cNvSpPr>
            <a:spLocks noGrp="1"/>
          </p:cNvSpPr>
          <p:nvPr>
            <p:ph sz="quarter" idx="13"/>
          </p:nvPr>
        </p:nvSpPr>
        <p:spPr>
          <a:xfrm>
            <a:off x="899592" y="1412776"/>
            <a:ext cx="7344816" cy="4266808"/>
          </a:xfrm>
        </p:spPr>
        <p:txBody>
          <a:bodyPr/>
          <a:lstStyle/>
          <a:p>
            <a:pPr algn="just"/>
            <a:r>
              <a:rPr lang="en-IN" dirty="0" smtClean="0"/>
              <a:t>37.8% People are ready to choose Ayurveda products in their daily life.</a:t>
            </a:r>
          </a:p>
          <a:p>
            <a:pPr algn="just"/>
            <a:r>
              <a:rPr lang="en-IN" dirty="0" smtClean="0"/>
              <a:t>18.9% People are not ready to accept Ayurveda products in their day to day schedule.</a:t>
            </a:r>
          </a:p>
          <a:p>
            <a:pPr algn="just"/>
            <a:r>
              <a:rPr lang="en-IN" dirty="0" smtClean="0"/>
              <a:t>It is a high percentage that 43.2% People are neither rejected nor accepted Ayurveda products which means they would give it a chance. So we need to target these audience and let’s check what kind of products are they using.</a:t>
            </a:r>
            <a:endParaRPr lang="en-GB" dirty="0"/>
          </a:p>
        </p:txBody>
      </p:sp>
    </p:spTree>
    <p:extLst>
      <p:ext uri="{BB962C8B-B14F-4D97-AF65-F5344CB8AC3E}">
        <p14:creationId xmlns:p14="http://schemas.microsoft.com/office/powerpoint/2010/main" val="236939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4"/>
            <a:ext cx="6512511" cy="1143000"/>
          </a:xfrm>
        </p:spPr>
        <p:txBody>
          <a:bodyPr/>
          <a:lstStyle/>
          <a:p>
            <a:r>
              <a:rPr lang="en-IN" sz="3200" dirty="0" smtClean="0"/>
              <a:t>Percentage of people choosing </a:t>
            </a:r>
            <a:r>
              <a:rPr lang="en-IN" sz="3200" dirty="0" err="1" smtClean="0"/>
              <a:t>Mamaearth</a:t>
            </a:r>
            <a:endParaRPr lang="en-GB" sz="3200" dirty="0"/>
          </a:p>
        </p:txBody>
      </p:sp>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1.2</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616" y="1700808"/>
            <a:ext cx="7056784" cy="4464496"/>
          </a:xfrm>
        </p:spPr>
      </p:pic>
    </p:spTree>
    <p:extLst>
      <p:ext uri="{BB962C8B-B14F-4D97-AF65-F5344CB8AC3E}">
        <p14:creationId xmlns:p14="http://schemas.microsoft.com/office/powerpoint/2010/main" val="31297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332656"/>
            <a:ext cx="6512511" cy="1143000"/>
          </a:xfrm>
        </p:spPr>
        <p:txBody>
          <a:bodyPr/>
          <a:lstStyle/>
          <a:p>
            <a:r>
              <a:rPr lang="en-IN" dirty="0"/>
              <a:t>Analysis(fig </a:t>
            </a:r>
            <a:r>
              <a:rPr lang="en-IN" dirty="0" smtClean="0"/>
              <a:t>1.2)</a:t>
            </a:r>
            <a:endParaRPr lang="en-GB" dirty="0"/>
          </a:p>
        </p:txBody>
      </p:sp>
      <p:sp>
        <p:nvSpPr>
          <p:cNvPr id="3" name="Content Placeholder 2"/>
          <p:cNvSpPr>
            <a:spLocks noGrp="1"/>
          </p:cNvSpPr>
          <p:nvPr>
            <p:ph sz="quarter" idx="13"/>
          </p:nvPr>
        </p:nvSpPr>
        <p:spPr>
          <a:xfrm>
            <a:off x="971600" y="1628800"/>
            <a:ext cx="7344816" cy="4464496"/>
          </a:xfrm>
        </p:spPr>
        <p:txBody>
          <a:bodyPr/>
          <a:lstStyle/>
          <a:p>
            <a:pPr algn="just"/>
            <a:r>
              <a:rPr lang="en-IN" dirty="0" smtClean="0"/>
              <a:t>There is a huge problem in approaching the brand to the consumers. If we compare with fig 1.1, </a:t>
            </a:r>
            <a:r>
              <a:rPr lang="en-IN" dirty="0"/>
              <a:t>37.8% People </a:t>
            </a:r>
            <a:r>
              <a:rPr lang="en-IN" dirty="0" smtClean="0"/>
              <a:t>were ready </a:t>
            </a:r>
            <a:r>
              <a:rPr lang="en-IN" dirty="0"/>
              <a:t>to choose Ayurveda products in their daily life</a:t>
            </a:r>
            <a:r>
              <a:rPr lang="en-IN" dirty="0" smtClean="0"/>
              <a:t>. But only 18.4% people have used </a:t>
            </a:r>
            <a:r>
              <a:rPr lang="en-IN" dirty="0" err="1" smtClean="0"/>
              <a:t>Mamaearth</a:t>
            </a:r>
            <a:r>
              <a:rPr lang="en-IN" dirty="0" smtClean="0"/>
              <a:t> Ayurveda products.</a:t>
            </a:r>
          </a:p>
          <a:p>
            <a:pPr algn="just"/>
            <a:r>
              <a:rPr lang="en-IN" dirty="0" smtClean="0"/>
              <a:t>76% people haven’t used any of </a:t>
            </a:r>
            <a:r>
              <a:rPr lang="en-IN" dirty="0" err="1" smtClean="0"/>
              <a:t>Mamaearth</a:t>
            </a:r>
            <a:r>
              <a:rPr lang="en-IN" dirty="0" smtClean="0"/>
              <a:t> products, So It is very much vital that We should approach them first.</a:t>
            </a:r>
            <a:endParaRPr lang="en-IN" dirty="0"/>
          </a:p>
          <a:p>
            <a:endParaRPr lang="en-GB" dirty="0"/>
          </a:p>
        </p:txBody>
      </p:sp>
    </p:spTree>
    <p:extLst>
      <p:ext uri="{BB962C8B-B14F-4D97-AF65-F5344CB8AC3E}">
        <p14:creationId xmlns:p14="http://schemas.microsoft.com/office/powerpoint/2010/main" val="416866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200800" cy="1143000"/>
          </a:xfrm>
        </p:spPr>
        <p:txBody>
          <a:bodyPr/>
          <a:lstStyle/>
          <a:p>
            <a:r>
              <a:rPr lang="en-IN" dirty="0" smtClean="0"/>
              <a:t>Knowing the Competitor</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1700808"/>
            <a:ext cx="7416823" cy="4536504"/>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1.3</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75992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6512511" cy="1143000"/>
          </a:xfrm>
        </p:spPr>
        <p:txBody>
          <a:bodyPr/>
          <a:lstStyle/>
          <a:p>
            <a:r>
              <a:rPr lang="en-IN" dirty="0"/>
              <a:t>Analysis(fig </a:t>
            </a:r>
            <a:r>
              <a:rPr lang="en-IN" dirty="0" smtClean="0"/>
              <a:t>1.3)</a:t>
            </a:r>
            <a:endParaRPr lang="en-GB" dirty="0"/>
          </a:p>
        </p:txBody>
      </p:sp>
      <p:sp>
        <p:nvSpPr>
          <p:cNvPr id="3" name="Content Placeholder 2"/>
          <p:cNvSpPr>
            <a:spLocks noGrp="1"/>
          </p:cNvSpPr>
          <p:nvPr>
            <p:ph sz="quarter" idx="13"/>
          </p:nvPr>
        </p:nvSpPr>
        <p:spPr>
          <a:xfrm>
            <a:off x="827584" y="1700808"/>
            <a:ext cx="7488832" cy="4104456"/>
          </a:xfrm>
        </p:spPr>
        <p:txBody>
          <a:bodyPr/>
          <a:lstStyle/>
          <a:p>
            <a:pPr algn="just"/>
            <a:r>
              <a:rPr lang="en-IN" dirty="0" smtClean="0"/>
              <a:t>This Graph is supposed to show the competitor of </a:t>
            </a:r>
            <a:r>
              <a:rPr lang="en-IN" dirty="0" err="1" smtClean="0"/>
              <a:t>Mamaearth</a:t>
            </a:r>
            <a:r>
              <a:rPr lang="en-IN" dirty="0" smtClean="0"/>
              <a:t>. Apparently we get to see that there are huge number of people who choose none of the Ayurveda cream. The Possible reason could be either they prefer cosmetic cream or they don’t use anything at all.</a:t>
            </a:r>
          </a:p>
          <a:p>
            <a:pPr algn="just"/>
            <a:r>
              <a:rPr lang="en-IN" dirty="0" smtClean="0"/>
              <a:t>In case of each possible reason, it would be a best time to introduce this Ayurveda product into market while we could show an affection towards Indian product as well as Ayurveda is the traditional glory of India.</a:t>
            </a:r>
            <a:endParaRPr lang="en-GB" dirty="0"/>
          </a:p>
        </p:txBody>
      </p:sp>
    </p:spTree>
    <p:extLst>
      <p:ext uri="{BB962C8B-B14F-4D97-AF65-F5344CB8AC3E}">
        <p14:creationId xmlns:p14="http://schemas.microsoft.com/office/powerpoint/2010/main" val="24818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6512511" cy="864096"/>
          </a:xfrm>
        </p:spPr>
        <p:txBody>
          <a:bodyPr/>
          <a:lstStyle/>
          <a:p>
            <a:r>
              <a:rPr lang="en-IN" dirty="0" smtClean="0"/>
              <a:t>Knowing the features</a:t>
            </a:r>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1268760"/>
            <a:ext cx="7416824" cy="4968552"/>
          </a:xfrm>
        </p:spPr>
      </p:pic>
      <p:sp>
        <p:nvSpPr>
          <p:cNvPr id="5" name="Rectangle 4"/>
          <p:cNvSpPr/>
          <p:nvPr/>
        </p:nvSpPr>
        <p:spPr>
          <a:xfrm>
            <a:off x="4067944" y="6264294"/>
            <a:ext cx="1697570" cy="369332"/>
          </a:xfrm>
          <a:prstGeom prst="rect">
            <a:avLst/>
          </a:prstGeom>
          <a:noFill/>
        </p:spPr>
        <p:txBody>
          <a:bodyPr wrap="square" lIns="91440" tIns="45720" rIns="91440" bIns="45720">
            <a:spAutoFit/>
          </a:bodyPr>
          <a:lstStyle/>
          <a:p>
            <a:pPr algn="ctr"/>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Fig 1.4</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29045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7" y="260648"/>
            <a:ext cx="6264696" cy="998984"/>
          </a:xfrm>
        </p:spPr>
        <p:txBody>
          <a:bodyPr/>
          <a:lstStyle/>
          <a:p>
            <a:r>
              <a:rPr lang="en-IN" dirty="0"/>
              <a:t>Analysis(fig </a:t>
            </a:r>
            <a:r>
              <a:rPr lang="en-IN" dirty="0" smtClean="0"/>
              <a:t>1.4)</a:t>
            </a:r>
            <a:endParaRPr lang="en-GB" dirty="0"/>
          </a:p>
        </p:txBody>
      </p:sp>
      <p:sp>
        <p:nvSpPr>
          <p:cNvPr id="3" name="Content Placeholder 2"/>
          <p:cNvSpPr>
            <a:spLocks noGrp="1"/>
          </p:cNvSpPr>
          <p:nvPr>
            <p:ph sz="quarter" idx="13"/>
          </p:nvPr>
        </p:nvSpPr>
        <p:spPr>
          <a:xfrm>
            <a:off x="1403648" y="1988840"/>
            <a:ext cx="6696744" cy="3834760"/>
          </a:xfrm>
        </p:spPr>
        <p:txBody>
          <a:bodyPr/>
          <a:lstStyle/>
          <a:p>
            <a:pPr algn="just"/>
            <a:r>
              <a:rPr lang="en-IN" dirty="0" smtClean="0"/>
              <a:t>According to the graph, We can have more number of consumers with the skin type Oily who would prefer to try an Ayurveda product, so We should take this feature unto consideration about the new Fairness Cream Launch that It is more effective for the Oily Skin.</a:t>
            </a:r>
            <a:endParaRPr lang="en-GB" dirty="0"/>
          </a:p>
        </p:txBody>
      </p:sp>
    </p:spTree>
    <p:extLst>
      <p:ext uri="{BB962C8B-B14F-4D97-AF65-F5344CB8AC3E}">
        <p14:creationId xmlns:p14="http://schemas.microsoft.com/office/powerpoint/2010/main" val="51336909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7116</TotalTime>
  <Words>591</Words>
  <Application>Microsoft Office PowerPoint</Application>
  <PresentationFormat>On-screen Show (4:3)</PresentationFormat>
  <Paragraphs>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Google form Result Analysis</vt:lpstr>
      <vt:lpstr>Percentage of people choosing Ayurveda products</vt:lpstr>
      <vt:lpstr>Analysis(fig 1.1)</vt:lpstr>
      <vt:lpstr>Percentage of people choosing Mamaearth</vt:lpstr>
      <vt:lpstr>Analysis(fig 1.2)</vt:lpstr>
      <vt:lpstr>Knowing the Competitor</vt:lpstr>
      <vt:lpstr>Analysis(fig 1.3)</vt:lpstr>
      <vt:lpstr>Knowing the features</vt:lpstr>
      <vt:lpstr>Analysis(fig 1.4)</vt:lpstr>
      <vt:lpstr>Brand Awareness</vt:lpstr>
      <vt:lpstr>Analysis(fig 1.5)</vt:lpstr>
      <vt:lpstr>Blemishes on face</vt:lpstr>
      <vt:lpstr>Analysis(fig 1.6)</vt:lpstr>
      <vt:lpstr>People who used Mamaearth before recommending Mamaearth </vt:lpstr>
      <vt:lpstr>Analysis(fig 1.7)</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form Result Analysis</dc:title>
  <dc:creator>Tanu</dc:creator>
  <cp:lastModifiedBy>Tanu</cp:lastModifiedBy>
  <cp:revision>21</cp:revision>
  <dcterms:created xsi:type="dcterms:W3CDTF">2021-08-11T06:17:04Z</dcterms:created>
  <dcterms:modified xsi:type="dcterms:W3CDTF">2021-08-16T04:53:45Z</dcterms:modified>
</cp:coreProperties>
</file>