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/>
    <p:restoredTop sz="94658"/>
  </p:normalViewPr>
  <p:slideViewPr>
    <p:cSldViewPr snapToGrid="0" snapToObjects="1">
      <p:cViewPr>
        <p:scale>
          <a:sx n="80" d="100"/>
          <a:sy n="80" d="100"/>
        </p:scale>
        <p:origin x="-1018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61442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619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90491" marR="0" indent="-190491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00050" marR="0" indent="-219065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35802" marR="0" indent="-273832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435042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81602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19701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577996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958981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339965" marR="0" indent="-292087" algn="l" defTabSz="76197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72FD64D-C6D7-41B0-AE35-58F852E62FB9}"/>
              </a:ext>
            </a:extLst>
          </p:cNvPr>
          <p:cNvGrpSpPr/>
          <p:nvPr/>
        </p:nvGrpSpPr>
        <p:grpSpPr>
          <a:xfrm>
            <a:off x="3373326" y="2151840"/>
            <a:ext cx="5012057" cy="4252634"/>
            <a:chOff x="3585764" y="1841666"/>
            <a:chExt cx="5012057" cy="4252634"/>
          </a:xfrm>
        </p:grpSpPr>
        <p:sp>
          <p:nvSpPr>
            <p:cNvPr id="22" name="Rounded Rectangle"/>
            <p:cNvSpPr/>
            <p:nvPr/>
          </p:nvSpPr>
          <p:spPr>
            <a:xfrm>
              <a:off x="5622111" y="1841666"/>
              <a:ext cx="2606304" cy="957350"/>
            </a:xfrm>
            <a:prstGeom prst="roundRect">
              <a:avLst>
                <a:gd name="adj" fmla="val 50000"/>
              </a:avLst>
            </a:prstGeom>
            <a:solidFill>
              <a:srgbClr val="F3F4F8"/>
            </a:solidFill>
            <a:ln w="12700">
              <a:miter lim="400000"/>
            </a:ln>
            <a:effectLst>
              <a:outerShdw blurRad="101600" dist="93518" dir="2517203" rotWithShape="0">
                <a:srgbClr val="000000">
                  <a:alpha val="37214"/>
                </a:srgbClr>
              </a:outerShdw>
            </a:effectLst>
          </p:spPr>
          <p:txBody>
            <a:bodyPr lIns="45719" rIns="45719" anchor="ctr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" name="Circle"/>
            <p:cNvSpPr/>
            <p:nvPr/>
          </p:nvSpPr>
          <p:spPr>
            <a:xfrm>
              <a:off x="7487716" y="2045875"/>
              <a:ext cx="548933" cy="548933"/>
            </a:xfrm>
            <a:prstGeom prst="ellipse">
              <a:avLst/>
            </a:prstGeom>
            <a:solidFill>
              <a:srgbClr val="9B9D9C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Line"/>
            <p:cNvSpPr/>
            <p:nvPr/>
          </p:nvSpPr>
          <p:spPr>
            <a:xfrm flipV="1">
              <a:off x="7444020" y="2016712"/>
              <a:ext cx="1" cy="607258"/>
            </a:xfrm>
            <a:prstGeom prst="line">
              <a:avLst/>
            </a:prstGeom>
            <a:ln>
              <a:solidFill>
                <a:srgbClr val="A6A8A7"/>
              </a:solidFill>
              <a:miter/>
            </a:ln>
          </p:spPr>
          <p:txBody>
            <a:bodyPr lIns="45719" rIns="45719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28" name="icon-pngs-9.jpg copy 8.png" descr="icon-pngs-9.jpg copy 8.png"/>
            <p:cNvPicPr>
              <a:picLocks noChangeAspect="1"/>
            </p:cNvPicPr>
            <p:nvPr/>
          </p:nvPicPr>
          <p:blipFill>
            <a:blip r:embed="rId2">
              <a:alphaModFix amt="53052"/>
              <a:extLst/>
            </a:blip>
            <a:srcRect l="8680" r="8680"/>
            <a:stretch>
              <a:fillRect/>
            </a:stretch>
          </p:blipFill>
          <p:spPr>
            <a:xfrm>
              <a:off x="6630601" y="2483695"/>
              <a:ext cx="294662" cy="29466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" name="TextBox 36"/>
            <p:cNvSpPr txBox="1"/>
            <p:nvPr/>
          </p:nvSpPr>
          <p:spPr>
            <a:xfrm>
              <a:off x="7510640" y="2146069"/>
              <a:ext cx="522767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r>
                <a:rPr>
                  <a:latin typeface="Cambria" panose="02040503050406030204" pitchFamily="18" charset="0"/>
                  <a:ea typeface="Cambria" panose="02040503050406030204" pitchFamily="18" charset="0"/>
                </a:rPr>
                <a:t>04</a:t>
              </a:r>
            </a:p>
          </p:txBody>
        </p:sp>
        <p:sp>
          <p:nvSpPr>
            <p:cNvPr id="30" name="TextBox 34"/>
            <p:cNvSpPr txBox="1"/>
            <p:nvPr/>
          </p:nvSpPr>
          <p:spPr>
            <a:xfrm>
              <a:off x="7475359" y="2059643"/>
              <a:ext cx="593330" cy="261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r>
                <a:rPr>
                  <a:latin typeface="Cambria" panose="02040503050406030204" pitchFamily="18" charset="0"/>
                  <a:ea typeface="Cambria" panose="02040503050406030204" pitchFamily="18" charset="0"/>
                </a:rPr>
                <a:t>STEP</a:t>
              </a:r>
            </a:p>
          </p:txBody>
        </p:sp>
        <p:sp>
          <p:nvSpPr>
            <p:cNvPr id="35" name="Rounded Rectangle"/>
            <p:cNvSpPr/>
            <p:nvPr/>
          </p:nvSpPr>
          <p:spPr>
            <a:xfrm>
              <a:off x="3929191" y="2937441"/>
              <a:ext cx="2606304" cy="957351"/>
            </a:xfrm>
            <a:prstGeom prst="roundRect">
              <a:avLst>
                <a:gd name="adj" fmla="val 50000"/>
              </a:avLst>
            </a:prstGeom>
            <a:solidFill>
              <a:srgbClr val="F3F4F8"/>
            </a:solidFill>
            <a:ln w="12700">
              <a:miter lim="400000"/>
            </a:ln>
            <a:effectLst>
              <a:outerShdw blurRad="101600" dist="93518" dir="2517203" rotWithShape="0">
                <a:srgbClr val="000000">
                  <a:alpha val="37214"/>
                </a:srgbClr>
              </a:outerShdw>
            </a:effectLst>
          </p:spPr>
          <p:txBody>
            <a:bodyPr lIns="45719" rIns="45719" anchor="ctr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Shape"/>
            <p:cNvSpPr/>
            <p:nvPr/>
          </p:nvSpPr>
          <p:spPr>
            <a:xfrm flipH="1">
              <a:off x="3598377" y="1886843"/>
              <a:ext cx="2466012" cy="201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600" extrusionOk="0">
                  <a:moveTo>
                    <a:pt x="14908" y="21600"/>
                  </a:moveTo>
                  <a:cubicBezTo>
                    <a:pt x="18173" y="20862"/>
                    <a:pt x="20660" y="17511"/>
                    <a:pt x="21040" y="13382"/>
                  </a:cubicBezTo>
                  <a:cubicBezTo>
                    <a:pt x="21600" y="7311"/>
                    <a:pt x="18331" y="2438"/>
                    <a:pt x="14055" y="1609"/>
                  </a:cubicBezTo>
                  <a:lnTo>
                    <a:pt x="4862" y="1596"/>
                  </a:lnTo>
                  <a:lnTo>
                    <a:pt x="4855" y="0"/>
                  </a:lnTo>
                  <a:lnTo>
                    <a:pt x="0" y="4688"/>
                  </a:lnTo>
                  <a:lnTo>
                    <a:pt x="4815" y="9667"/>
                  </a:lnTo>
                  <a:lnTo>
                    <a:pt x="4842" y="8007"/>
                  </a:lnTo>
                  <a:lnTo>
                    <a:pt x="13005" y="8046"/>
                  </a:lnTo>
                  <a:cubicBezTo>
                    <a:pt x="16529" y="8307"/>
                    <a:pt x="19229" y="12487"/>
                    <a:pt x="18194" y="17340"/>
                  </a:cubicBezTo>
                  <a:cubicBezTo>
                    <a:pt x="17760" y="19375"/>
                    <a:pt x="16520" y="21001"/>
                    <a:pt x="14908" y="216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50800" dist="64574" dir="2517203" rotWithShape="0">
                <a:srgbClr val="000000">
                  <a:alpha val="30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7" name="Shape"/>
            <p:cNvSpPr/>
            <p:nvPr/>
          </p:nvSpPr>
          <p:spPr>
            <a:xfrm flipH="1">
              <a:off x="3594179" y="1884829"/>
              <a:ext cx="2465953" cy="199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600" extrusionOk="0">
                  <a:moveTo>
                    <a:pt x="4857" y="0"/>
                  </a:moveTo>
                  <a:lnTo>
                    <a:pt x="0" y="4739"/>
                  </a:lnTo>
                  <a:lnTo>
                    <a:pt x="13969" y="4743"/>
                  </a:lnTo>
                  <a:cubicBezTo>
                    <a:pt x="17502" y="5488"/>
                    <a:pt x="20028" y="9477"/>
                    <a:pt x="19835" y="14006"/>
                  </a:cubicBezTo>
                  <a:cubicBezTo>
                    <a:pt x="19689" y="17413"/>
                    <a:pt x="17996" y="20327"/>
                    <a:pt x="15582" y="21600"/>
                  </a:cubicBezTo>
                  <a:cubicBezTo>
                    <a:pt x="18507" y="20567"/>
                    <a:pt x="20687" y="17402"/>
                    <a:pt x="21040" y="13524"/>
                  </a:cubicBezTo>
                  <a:cubicBezTo>
                    <a:pt x="21600" y="7388"/>
                    <a:pt x="18334" y="2463"/>
                    <a:pt x="14057" y="1625"/>
                  </a:cubicBezTo>
                  <a:lnTo>
                    <a:pt x="4864" y="1613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Circle"/>
            <p:cNvSpPr/>
            <p:nvPr/>
          </p:nvSpPr>
          <p:spPr>
            <a:xfrm>
              <a:off x="4109711" y="3135644"/>
              <a:ext cx="548933" cy="548933"/>
            </a:xfrm>
            <a:prstGeom prst="ellipse">
              <a:avLst/>
            </a:prstGeom>
            <a:solidFill>
              <a:srgbClr val="9B9D9C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0" name="Line"/>
            <p:cNvSpPr/>
            <p:nvPr/>
          </p:nvSpPr>
          <p:spPr>
            <a:xfrm flipV="1">
              <a:off x="4701320" y="3112487"/>
              <a:ext cx="1" cy="607259"/>
            </a:xfrm>
            <a:prstGeom prst="line">
              <a:avLst/>
            </a:prstGeom>
            <a:ln>
              <a:solidFill>
                <a:srgbClr val="A6A8A7"/>
              </a:solidFill>
              <a:miter/>
            </a:ln>
          </p:spPr>
          <p:txBody>
            <a:bodyPr lIns="45719" rIns="45719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41" name="icon-pngs-9.jpg copy 4.png" descr="icon-pngs-9.jpg copy 4.png"/>
            <p:cNvPicPr>
              <a:picLocks noChangeAspect="1"/>
            </p:cNvPicPr>
            <p:nvPr/>
          </p:nvPicPr>
          <p:blipFill>
            <a:blip r:embed="rId3">
              <a:alphaModFix amt="53052"/>
              <a:extLst/>
            </a:blip>
            <a:srcRect t="1079" b="1079"/>
            <a:stretch>
              <a:fillRect/>
            </a:stretch>
          </p:blipFill>
          <p:spPr>
            <a:xfrm>
              <a:off x="5205720" y="3465800"/>
              <a:ext cx="407397" cy="4073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2" name="TextBox 36"/>
            <p:cNvSpPr txBox="1"/>
            <p:nvPr/>
          </p:nvSpPr>
          <p:spPr>
            <a:xfrm>
              <a:off x="4132635" y="3235838"/>
              <a:ext cx="522767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r>
                <a:rPr>
                  <a:latin typeface="Cambria" panose="02040503050406030204" pitchFamily="18" charset="0"/>
                  <a:ea typeface="Cambria" panose="02040503050406030204" pitchFamily="18" charset="0"/>
                </a:rPr>
                <a:t>03</a:t>
              </a:r>
            </a:p>
          </p:txBody>
        </p:sp>
        <p:sp>
          <p:nvSpPr>
            <p:cNvPr id="43" name="TextBox 34"/>
            <p:cNvSpPr txBox="1"/>
            <p:nvPr/>
          </p:nvSpPr>
          <p:spPr>
            <a:xfrm>
              <a:off x="4097354" y="3149412"/>
              <a:ext cx="593329" cy="261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r>
                <a:rPr dirty="0">
                  <a:latin typeface="Cambria" panose="02040503050406030204" pitchFamily="18" charset="0"/>
                  <a:ea typeface="Cambria" panose="02040503050406030204" pitchFamily="18" charset="0"/>
                </a:rPr>
                <a:t>STEP</a:t>
              </a:r>
            </a:p>
          </p:txBody>
        </p:sp>
        <p:sp>
          <p:nvSpPr>
            <p:cNvPr id="48" name="Rounded Rectangle"/>
            <p:cNvSpPr/>
            <p:nvPr/>
          </p:nvSpPr>
          <p:spPr>
            <a:xfrm>
              <a:off x="5613697" y="4034376"/>
              <a:ext cx="2606304" cy="957351"/>
            </a:xfrm>
            <a:prstGeom prst="roundRect">
              <a:avLst>
                <a:gd name="adj" fmla="val 50000"/>
              </a:avLst>
            </a:prstGeom>
            <a:solidFill>
              <a:srgbClr val="F3F4F8"/>
            </a:solidFill>
            <a:ln w="12700">
              <a:miter lim="400000"/>
            </a:ln>
            <a:effectLst>
              <a:outerShdw blurRad="101600" dist="93518" dir="2517203" rotWithShape="0">
                <a:srgbClr val="000000">
                  <a:alpha val="37214"/>
                </a:srgbClr>
              </a:outerShdw>
            </a:effectLst>
          </p:spPr>
          <p:txBody>
            <a:bodyPr lIns="45719" rIns="45719" anchor="ctr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9" name="Shape"/>
            <p:cNvSpPr/>
            <p:nvPr/>
          </p:nvSpPr>
          <p:spPr>
            <a:xfrm>
              <a:off x="6127611" y="2964630"/>
              <a:ext cx="2466012" cy="201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600" extrusionOk="0">
                  <a:moveTo>
                    <a:pt x="14908" y="21600"/>
                  </a:moveTo>
                  <a:cubicBezTo>
                    <a:pt x="18173" y="20862"/>
                    <a:pt x="20660" y="17511"/>
                    <a:pt x="21040" y="13382"/>
                  </a:cubicBezTo>
                  <a:cubicBezTo>
                    <a:pt x="21600" y="7311"/>
                    <a:pt x="18331" y="2438"/>
                    <a:pt x="14055" y="1609"/>
                  </a:cubicBezTo>
                  <a:lnTo>
                    <a:pt x="4862" y="1596"/>
                  </a:lnTo>
                  <a:lnTo>
                    <a:pt x="4855" y="0"/>
                  </a:lnTo>
                  <a:lnTo>
                    <a:pt x="0" y="4688"/>
                  </a:lnTo>
                  <a:lnTo>
                    <a:pt x="4815" y="9667"/>
                  </a:lnTo>
                  <a:lnTo>
                    <a:pt x="4842" y="8007"/>
                  </a:lnTo>
                  <a:lnTo>
                    <a:pt x="13005" y="8046"/>
                  </a:lnTo>
                  <a:cubicBezTo>
                    <a:pt x="16529" y="8307"/>
                    <a:pt x="19229" y="12487"/>
                    <a:pt x="18194" y="17340"/>
                  </a:cubicBezTo>
                  <a:cubicBezTo>
                    <a:pt x="17760" y="19375"/>
                    <a:pt x="16520" y="21001"/>
                    <a:pt x="14908" y="2160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50800" dist="64574" dir="2517203" rotWithShape="0">
                <a:srgbClr val="000000">
                  <a:alpha val="30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0" name="Shape"/>
            <p:cNvSpPr/>
            <p:nvPr/>
          </p:nvSpPr>
          <p:spPr>
            <a:xfrm>
              <a:off x="6131868" y="2962616"/>
              <a:ext cx="2465953" cy="199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600" extrusionOk="0">
                  <a:moveTo>
                    <a:pt x="4857" y="0"/>
                  </a:moveTo>
                  <a:lnTo>
                    <a:pt x="0" y="4739"/>
                  </a:lnTo>
                  <a:lnTo>
                    <a:pt x="13969" y="4743"/>
                  </a:lnTo>
                  <a:cubicBezTo>
                    <a:pt x="17502" y="5488"/>
                    <a:pt x="20028" y="9477"/>
                    <a:pt x="19835" y="14006"/>
                  </a:cubicBezTo>
                  <a:cubicBezTo>
                    <a:pt x="19689" y="17413"/>
                    <a:pt x="17996" y="20327"/>
                    <a:pt x="15582" y="21600"/>
                  </a:cubicBezTo>
                  <a:cubicBezTo>
                    <a:pt x="18507" y="20567"/>
                    <a:pt x="20687" y="17402"/>
                    <a:pt x="21040" y="13524"/>
                  </a:cubicBezTo>
                  <a:cubicBezTo>
                    <a:pt x="21600" y="7388"/>
                    <a:pt x="18334" y="2463"/>
                    <a:pt x="14057" y="1625"/>
                  </a:cubicBezTo>
                  <a:lnTo>
                    <a:pt x="4864" y="1613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2" name="Circle"/>
            <p:cNvSpPr/>
            <p:nvPr/>
          </p:nvSpPr>
          <p:spPr>
            <a:xfrm>
              <a:off x="7479302" y="4238585"/>
              <a:ext cx="548933" cy="548933"/>
            </a:xfrm>
            <a:prstGeom prst="ellipse">
              <a:avLst/>
            </a:prstGeom>
            <a:solidFill>
              <a:srgbClr val="9B9D9C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3" name="Line"/>
            <p:cNvSpPr/>
            <p:nvPr/>
          </p:nvSpPr>
          <p:spPr>
            <a:xfrm flipV="1">
              <a:off x="7444019" y="4180259"/>
              <a:ext cx="1" cy="607259"/>
            </a:xfrm>
            <a:prstGeom prst="line">
              <a:avLst/>
            </a:prstGeom>
            <a:ln>
              <a:solidFill>
                <a:srgbClr val="A6A8A7"/>
              </a:solidFill>
              <a:miter/>
            </a:ln>
          </p:spPr>
          <p:txBody>
            <a:bodyPr lIns="45719" rIns="45719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54" name="icon-pngs-9.jpg copy 6.png" descr="icon-pngs-9.jpg copy 6.png"/>
            <p:cNvPicPr>
              <a:picLocks noChangeAspect="1"/>
            </p:cNvPicPr>
            <p:nvPr/>
          </p:nvPicPr>
          <p:blipFill>
            <a:blip r:embed="rId4">
              <a:alphaModFix amt="53052"/>
              <a:extLst/>
            </a:blip>
            <a:srcRect l="354" r="354"/>
            <a:stretch>
              <a:fillRect/>
            </a:stretch>
          </p:blipFill>
          <p:spPr>
            <a:xfrm>
              <a:off x="6590309" y="4658569"/>
              <a:ext cx="326540" cy="32654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5" name="TextBox 36"/>
            <p:cNvSpPr txBox="1"/>
            <p:nvPr/>
          </p:nvSpPr>
          <p:spPr>
            <a:xfrm>
              <a:off x="7502226" y="4338779"/>
              <a:ext cx="522767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r>
                <a:rPr dirty="0">
                  <a:latin typeface="Cambria" panose="02040503050406030204" pitchFamily="18" charset="0"/>
                  <a:ea typeface="Cambria" panose="02040503050406030204" pitchFamily="18" charset="0"/>
                </a:rPr>
                <a:t>02</a:t>
              </a:r>
            </a:p>
          </p:txBody>
        </p:sp>
        <p:sp>
          <p:nvSpPr>
            <p:cNvPr id="56" name="TextBox 34"/>
            <p:cNvSpPr txBox="1"/>
            <p:nvPr/>
          </p:nvSpPr>
          <p:spPr>
            <a:xfrm>
              <a:off x="7466945" y="4252353"/>
              <a:ext cx="593329" cy="261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r>
                <a:rPr dirty="0">
                  <a:latin typeface="Cambria" panose="02040503050406030204" pitchFamily="18" charset="0"/>
                  <a:ea typeface="Cambria" panose="02040503050406030204" pitchFamily="18" charset="0"/>
                </a:rPr>
                <a:t>STEP</a:t>
              </a:r>
            </a:p>
          </p:txBody>
        </p:sp>
        <p:sp>
          <p:nvSpPr>
            <p:cNvPr id="61" name="Rounded Rectangle"/>
            <p:cNvSpPr/>
            <p:nvPr/>
          </p:nvSpPr>
          <p:spPr>
            <a:xfrm>
              <a:off x="3920776" y="5130151"/>
              <a:ext cx="2606304" cy="957351"/>
            </a:xfrm>
            <a:prstGeom prst="roundRect">
              <a:avLst>
                <a:gd name="adj" fmla="val 50000"/>
              </a:avLst>
            </a:prstGeom>
            <a:solidFill>
              <a:srgbClr val="F3F4F8"/>
            </a:solidFill>
            <a:ln w="12700">
              <a:miter lim="400000"/>
            </a:ln>
            <a:effectLst>
              <a:outerShdw blurRad="101600" dist="93518" dir="2517203" rotWithShape="0">
                <a:srgbClr val="000000">
                  <a:alpha val="37214"/>
                </a:srgbClr>
              </a:outerShdw>
            </a:effectLst>
          </p:spPr>
          <p:txBody>
            <a:bodyPr lIns="45719" rIns="45719" anchor="ctr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2" name="Shape"/>
            <p:cNvSpPr/>
            <p:nvPr/>
          </p:nvSpPr>
          <p:spPr>
            <a:xfrm flipH="1">
              <a:off x="3589962" y="4079554"/>
              <a:ext cx="2466012" cy="201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600" extrusionOk="0">
                  <a:moveTo>
                    <a:pt x="14908" y="21600"/>
                  </a:moveTo>
                  <a:cubicBezTo>
                    <a:pt x="18173" y="20862"/>
                    <a:pt x="20660" y="17511"/>
                    <a:pt x="21040" y="13382"/>
                  </a:cubicBezTo>
                  <a:cubicBezTo>
                    <a:pt x="21600" y="7311"/>
                    <a:pt x="18331" y="2438"/>
                    <a:pt x="14055" y="1609"/>
                  </a:cubicBezTo>
                  <a:lnTo>
                    <a:pt x="4862" y="1596"/>
                  </a:lnTo>
                  <a:lnTo>
                    <a:pt x="4855" y="0"/>
                  </a:lnTo>
                  <a:lnTo>
                    <a:pt x="0" y="4688"/>
                  </a:lnTo>
                  <a:lnTo>
                    <a:pt x="4815" y="9667"/>
                  </a:lnTo>
                  <a:lnTo>
                    <a:pt x="4842" y="8007"/>
                  </a:lnTo>
                  <a:lnTo>
                    <a:pt x="13005" y="8046"/>
                  </a:lnTo>
                  <a:cubicBezTo>
                    <a:pt x="16529" y="8307"/>
                    <a:pt x="19229" y="12487"/>
                    <a:pt x="18194" y="17340"/>
                  </a:cubicBezTo>
                  <a:cubicBezTo>
                    <a:pt x="17760" y="19375"/>
                    <a:pt x="16520" y="21001"/>
                    <a:pt x="14908" y="216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50800" dist="64574" dir="2517203" rotWithShape="0">
                <a:srgbClr val="000000">
                  <a:alpha val="30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Shape"/>
            <p:cNvSpPr/>
            <p:nvPr/>
          </p:nvSpPr>
          <p:spPr>
            <a:xfrm flipH="1">
              <a:off x="3585764" y="4077540"/>
              <a:ext cx="2465953" cy="199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600" extrusionOk="0">
                  <a:moveTo>
                    <a:pt x="4857" y="0"/>
                  </a:moveTo>
                  <a:lnTo>
                    <a:pt x="0" y="4739"/>
                  </a:lnTo>
                  <a:lnTo>
                    <a:pt x="13969" y="4743"/>
                  </a:lnTo>
                  <a:cubicBezTo>
                    <a:pt x="17502" y="5488"/>
                    <a:pt x="20028" y="9477"/>
                    <a:pt x="19835" y="14006"/>
                  </a:cubicBezTo>
                  <a:cubicBezTo>
                    <a:pt x="19689" y="17413"/>
                    <a:pt x="17996" y="20327"/>
                    <a:pt x="15582" y="21600"/>
                  </a:cubicBezTo>
                  <a:cubicBezTo>
                    <a:pt x="18507" y="20567"/>
                    <a:pt x="20687" y="17402"/>
                    <a:pt x="21040" y="13524"/>
                  </a:cubicBezTo>
                  <a:cubicBezTo>
                    <a:pt x="21600" y="7388"/>
                    <a:pt x="18334" y="2463"/>
                    <a:pt x="14057" y="1625"/>
                  </a:cubicBezTo>
                  <a:lnTo>
                    <a:pt x="4864" y="1613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5" name="Circle"/>
            <p:cNvSpPr/>
            <p:nvPr/>
          </p:nvSpPr>
          <p:spPr>
            <a:xfrm>
              <a:off x="4101297" y="5328355"/>
              <a:ext cx="548933" cy="548933"/>
            </a:xfrm>
            <a:prstGeom prst="ellipse">
              <a:avLst/>
            </a:prstGeom>
            <a:solidFill>
              <a:srgbClr val="9B9D9C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6" name="Line"/>
            <p:cNvSpPr/>
            <p:nvPr/>
          </p:nvSpPr>
          <p:spPr>
            <a:xfrm flipV="1">
              <a:off x="4701319" y="5325568"/>
              <a:ext cx="1" cy="607258"/>
            </a:xfrm>
            <a:prstGeom prst="line">
              <a:avLst/>
            </a:prstGeom>
            <a:ln>
              <a:solidFill>
                <a:srgbClr val="A6A8A7"/>
              </a:solidFill>
              <a:miter/>
            </a:ln>
          </p:spPr>
          <p:txBody>
            <a:bodyPr lIns="45719" rIns="45719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67" name="icon-pngs-9.jpg copy 3.png" descr="icon-pngs-9.jpg copy 3.png"/>
            <p:cNvPicPr>
              <a:picLocks noChangeAspect="1"/>
            </p:cNvPicPr>
            <p:nvPr/>
          </p:nvPicPr>
          <p:blipFill>
            <a:blip r:embed="rId5">
              <a:alphaModFix amt="53052"/>
              <a:extLst/>
            </a:blip>
            <a:srcRect l="4827" r="4827"/>
            <a:stretch>
              <a:fillRect/>
            </a:stretch>
          </p:blipFill>
          <p:spPr>
            <a:xfrm>
              <a:off x="5358278" y="5749330"/>
              <a:ext cx="338805" cy="33880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8" name="TextBox 36"/>
            <p:cNvSpPr txBox="1"/>
            <p:nvPr/>
          </p:nvSpPr>
          <p:spPr>
            <a:xfrm>
              <a:off x="4124221" y="5428549"/>
              <a:ext cx="522767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r>
                <a:rPr dirty="0">
                  <a:latin typeface="Cambria" panose="02040503050406030204" pitchFamily="18" charset="0"/>
                  <a:ea typeface="Cambria" panose="02040503050406030204" pitchFamily="18" charset="0"/>
                </a:rPr>
                <a:t>01</a:t>
              </a:r>
            </a:p>
          </p:txBody>
        </p:sp>
        <p:sp>
          <p:nvSpPr>
            <p:cNvPr id="69" name="TextBox 34"/>
            <p:cNvSpPr txBox="1"/>
            <p:nvPr/>
          </p:nvSpPr>
          <p:spPr>
            <a:xfrm>
              <a:off x="4088939" y="5342123"/>
              <a:ext cx="593330" cy="261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r>
                <a:rPr dirty="0">
                  <a:latin typeface="Cambria" panose="02040503050406030204" pitchFamily="18" charset="0"/>
                  <a:ea typeface="Cambria" panose="02040503050406030204" pitchFamily="18" charset="0"/>
                </a:rPr>
                <a:t>STEP</a:t>
              </a:r>
            </a:p>
          </p:txBody>
        </p:sp>
        <p:sp>
          <p:nvSpPr>
            <p:cNvPr id="74" name="Line"/>
            <p:cNvSpPr/>
            <p:nvPr/>
          </p:nvSpPr>
          <p:spPr>
            <a:xfrm>
              <a:off x="6859771" y="5674957"/>
              <a:ext cx="1428766" cy="38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788" y="0"/>
                  </a:lnTo>
                  <a:lnTo>
                    <a:pt x="11233" y="21600"/>
                  </a:lnTo>
                  <a:lnTo>
                    <a:pt x="21600" y="21600"/>
                  </a:lnTo>
                </a:path>
              </a:pathLst>
            </a:custGeom>
            <a:ln w="12700">
              <a:solidFill>
                <a:schemeClr val="tx1">
                  <a:lumMod val="95000"/>
                  <a:lumOff val="5000"/>
                </a:schemeClr>
              </a:solidFill>
              <a:miter/>
              <a:tailEnd type="oval"/>
            </a:ln>
          </p:spPr>
          <p:txBody>
            <a:bodyPr lIns="45719" rIns="45719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5" name="Shape"/>
            <p:cNvSpPr/>
            <p:nvPr/>
          </p:nvSpPr>
          <p:spPr>
            <a:xfrm>
              <a:off x="6704074" y="5580526"/>
              <a:ext cx="183950" cy="18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989" extrusionOk="0">
                  <a:moveTo>
                    <a:pt x="9842" y="0"/>
                  </a:moveTo>
                  <a:cubicBezTo>
                    <a:pt x="7324" y="0"/>
                    <a:pt x="4802" y="1022"/>
                    <a:pt x="2881" y="3075"/>
                  </a:cubicBezTo>
                  <a:cubicBezTo>
                    <a:pt x="-961" y="7181"/>
                    <a:pt x="-961" y="13840"/>
                    <a:pt x="2881" y="17946"/>
                  </a:cubicBezTo>
                  <a:cubicBezTo>
                    <a:pt x="5512" y="20757"/>
                    <a:pt x="9254" y="21600"/>
                    <a:pt x="12591" y="20561"/>
                  </a:cubicBezTo>
                  <a:lnTo>
                    <a:pt x="3472" y="10816"/>
                  </a:lnTo>
                  <a:lnTo>
                    <a:pt x="4880" y="9311"/>
                  </a:lnTo>
                  <a:lnTo>
                    <a:pt x="4892" y="9324"/>
                  </a:lnTo>
                  <a:lnTo>
                    <a:pt x="12714" y="506"/>
                  </a:lnTo>
                  <a:cubicBezTo>
                    <a:pt x="11775" y="200"/>
                    <a:pt x="10815" y="0"/>
                    <a:pt x="9842" y="0"/>
                  </a:cubicBezTo>
                  <a:close/>
                  <a:moveTo>
                    <a:pt x="14669" y="1400"/>
                  </a:moveTo>
                  <a:lnTo>
                    <a:pt x="6300" y="10829"/>
                  </a:lnTo>
                  <a:lnTo>
                    <a:pt x="14577" y="19674"/>
                  </a:lnTo>
                  <a:cubicBezTo>
                    <a:pt x="15367" y="19208"/>
                    <a:pt x="16127" y="18662"/>
                    <a:pt x="16797" y="17946"/>
                  </a:cubicBezTo>
                  <a:cubicBezTo>
                    <a:pt x="20639" y="13840"/>
                    <a:pt x="20639" y="7181"/>
                    <a:pt x="16797" y="3075"/>
                  </a:cubicBezTo>
                  <a:cubicBezTo>
                    <a:pt x="16152" y="2387"/>
                    <a:pt x="15425" y="1857"/>
                    <a:pt x="14669" y="140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7536124" y="5825516"/>
              <a:ext cx="908918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000">
                  <a:solidFill>
                    <a:srgbClr val="7B6D6C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 algn="ctr"/>
              <a:r>
                <a:rPr b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START</a:t>
              </a:r>
              <a:endParaRPr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81" name="kisspng-drawing-cartoon-illustration-business-man-5aa94af8185052.9586393115210442160996.png" descr="kisspng-drawing-cartoon-illustration-business-man-5aa94af8185052.9586393115210442160996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671430" y="5273843"/>
              <a:ext cx="638306" cy="64967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1C44A6-F865-48FE-81F4-F0E8912C2E46}"/>
              </a:ext>
            </a:extLst>
          </p:cNvPr>
          <p:cNvSpPr/>
          <p:nvPr/>
        </p:nvSpPr>
        <p:spPr>
          <a:xfrm>
            <a:off x="1994807" y="98914"/>
            <a:ext cx="7596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ea typeface="Cambria" panose="02040503050406030204" pitchFamily="18" charset="0"/>
              </a:rPr>
              <a:t>MARKETING ANALYTICS ROADMAP for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ea typeface="Cambria" panose="02040503050406030204" pitchFamily="18" charset="0"/>
              </a:rPr>
              <a:t>IT INDUSTRY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  <a:ea typeface="Cambria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F7E78DF-9899-46C0-BBB6-296F5534A659}"/>
              </a:ext>
            </a:extLst>
          </p:cNvPr>
          <p:cNvCxnSpPr/>
          <p:nvPr/>
        </p:nvCxnSpPr>
        <p:spPr>
          <a:xfrm>
            <a:off x="213701" y="635267"/>
            <a:ext cx="11978299" cy="0"/>
          </a:xfrm>
          <a:prstGeom prst="line">
            <a:avLst/>
          </a:prstGeom>
          <a:noFill/>
          <a:ln w="57150" cap="flat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9BB1A10C-5BD6-4C8F-A8CD-2C961E0FB080}"/>
              </a:ext>
            </a:extLst>
          </p:cNvPr>
          <p:cNvCxnSpPr/>
          <p:nvPr/>
        </p:nvCxnSpPr>
        <p:spPr>
          <a:xfrm>
            <a:off x="213701" y="6766559"/>
            <a:ext cx="11978299" cy="0"/>
          </a:xfrm>
          <a:prstGeom prst="line">
            <a:avLst/>
          </a:prstGeom>
          <a:noFill/>
          <a:ln w="57150" cap="flat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4"/>
          <p:cNvSpPr/>
          <p:nvPr/>
        </p:nvSpPr>
        <p:spPr>
          <a:xfrm>
            <a:off x="4808532" y="5603747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Planning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751690" y="4497509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Development</a:t>
            </a:r>
            <a:endParaRPr lang="en-IN" dirty="0"/>
          </a:p>
        </p:txBody>
      </p:sp>
      <p:sp>
        <p:nvSpPr>
          <p:cNvPr id="70" name="Rounded Rectangle"/>
          <p:cNvSpPr/>
          <p:nvPr/>
        </p:nvSpPr>
        <p:spPr>
          <a:xfrm>
            <a:off x="3621595" y="1082093"/>
            <a:ext cx="2606304" cy="957350"/>
          </a:xfrm>
          <a:prstGeom prst="roundRect">
            <a:avLst>
              <a:gd name="adj" fmla="val 50000"/>
            </a:avLst>
          </a:prstGeom>
          <a:solidFill>
            <a:srgbClr val="F3F4F8"/>
          </a:solidFill>
          <a:ln w="12700">
            <a:miter lim="400000"/>
          </a:ln>
          <a:effectLst>
            <a:outerShdw blurRad="101600" dist="93518" dir="2517203" rotWithShape="0">
              <a:srgbClr val="000000">
                <a:alpha val="37214"/>
              </a:srgbClr>
            </a:outerShdw>
          </a:effectLst>
        </p:spPr>
        <p:txBody>
          <a:bodyPr lIns="45719" rIns="45719" anchor="ctr"/>
          <a:lstStyle/>
          <a:p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Shape"/>
          <p:cNvSpPr/>
          <p:nvPr/>
        </p:nvSpPr>
        <p:spPr>
          <a:xfrm>
            <a:off x="5923588" y="1082093"/>
            <a:ext cx="2466012" cy="2014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3" h="21600" extrusionOk="0">
                <a:moveTo>
                  <a:pt x="14908" y="21600"/>
                </a:moveTo>
                <a:cubicBezTo>
                  <a:pt x="18173" y="20862"/>
                  <a:pt x="20660" y="17511"/>
                  <a:pt x="21040" y="13382"/>
                </a:cubicBezTo>
                <a:cubicBezTo>
                  <a:pt x="21600" y="7311"/>
                  <a:pt x="18331" y="2438"/>
                  <a:pt x="14055" y="1609"/>
                </a:cubicBezTo>
                <a:lnTo>
                  <a:pt x="4862" y="1596"/>
                </a:lnTo>
                <a:lnTo>
                  <a:pt x="4855" y="0"/>
                </a:lnTo>
                <a:lnTo>
                  <a:pt x="0" y="4688"/>
                </a:lnTo>
                <a:lnTo>
                  <a:pt x="4815" y="9667"/>
                </a:lnTo>
                <a:lnTo>
                  <a:pt x="4842" y="8007"/>
                </a:lnTo>
                <a:lnTo>
                  <a:pt x="13005" y="8046"/>
                </a:lnTo>
                <a:cubicBezTo>
                  <a:pt x="16529" y="8307"/>
                  <a:pt x="19229" y="12487"/>
                  <a:pt x="18194" y="17340"/>
                </a:cubicBezTo>
                <a:cubicBezTo>
                  <a:pt x="17760" y="19375"/>
                  <a:pt x="16520" y="21001"/>
                  <a:pt x="14908" y="21600"/>
                </a:cubicBezTo>
                <a:close/>
              </a:path>
            </a:pathLst>
          </a:custGeom>
          <a:solidFill>
            <a:srgbClr val="1B5171"/>
          </a:solidFill>
          <a:ln w="12700" cap="flat">
            <a:noFill/>
            <a:miter lim="400000"/>
          </a:ln>
          <a:effectLst>
            <a:outerShdw blurRad="50800" dist="64574" dir="2517203" rotWithShape="0">
              <a:srgbClr val="000000">
                <a:alpha val="30999"/>
              </a:srgbClr>
            </a:outerShdw>
          </a:effectLst>
        </p:spPr>
        <p:txBody>
          <a:bodyPr wrap="square" lIns="45719" tIns="45719" rIns="45719" bIns="45719" numCol="1" anchor="t">
            <a:noAutofit/>
          </a:bodyPr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Shape"/>
          <p:cNvSpPr/>
          <p:nvPr/>
        </p:nvSpPr>
        <p:spPr>
          <a:xfrm>
            <a:off x="5927845" y="1080079"/>
            <a:ext cx="2465953" cy="1993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3" h="21600" extrusionOk="0">
                <a:moveTo>
                  <a:pt x="4857" y="0"/>
                </a:moveTo>
                <a:lnTo>
                  <a:pt x="0" y="4739"/>
                </a:lnTo>
                <a:lnTo>
                  <a:pt x="13969" y="4743"/>
                </a:lnTo>
                <a:cubicBezTo>
                  <a:pt x="17502" y="5488"/>
                  <a:pt x="20028" y="9477"/>
                  <a:pt x="19835" y="14006"/>
                </a:cubicBezTo>
                <a:cubicBezTo>
                  <a:pt x="19689" y="17413"/>
                  <a:pt x="17996" y="20327"/>
                  <a:pt x="15582" y="21600"/>
                </a:cubicBezTo>
                <a:cubicBezTo>
                  <a:pt x="18507" y="20567"/>
                  <a:pt x="20687" y="17402"/>
                  <a:pt x="21040" y="13524"/>
                </a:cubicBezTo>
                <a:cubicBezTo>
                  <a:pt x="21600" y="7388"/>
                  <a:pt x="18334" y="2463"/>
                  <a:pt x="14057" y="1625"/>
                </a:cubicBezTo>
                <a:lnTo>
                  <a:pt x="4864" y="1613"/>
                </a:lnTo>
                <a:lnTo>
                  <a:pt x="4857" y="0"/>
                </a:lnTo>
                <a:close/>
              </a:path>
            </a:pathLst>
          </a:custGeom>
          <a:solidFill>
            <a:srgbClr val="36779A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Circle"/>
          <p:cNvSpPr/>
          <p:nvPr/>
        </p:nvSpPr>
        <p:spPr>
          <a:xfrm>
            <a:off x="3875685" y="1320959"/>
            <a:ext cx="548933" cy="548933"/>
          </a:xfrm>
          <a:prstGeom prst="ellipse">
            <a:avLst/>
          </a:prstGeom>
          <a:solidFill>
            <a:srgbClr val="9B9D9C"/>
          </a:soli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TextBox 36"/>
          <p:cNvSpPr txBox="1"/>
          <p:nvPr/>
        </p:nvSpPr>
        <p:spPr>
          <a:xfrm>
            <a:off x="3869045" y="1441980"/>
            <a:ext cx="52276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TextBox 34"/>
          <p:cNvSpPr txBox="1"/>
          <p:nvPr/>
        </p:nvSpPr>
        <p:spPr>
          <a:xfrm>
            <a:off x="3833765" y="1333815"/>
            <a:ext cx="59332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STEP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4488883" y="1257139"/>
            <a:ext cx="1" cy="607258"/>
          </a:xfrm>
          <a:prstGeom prst="line">
            <a:avLst/>
          </a:prstGeom>
          <a:ln>
            <a:solidFill>
              <a:srgbClr val="A6A8A7"/>
            </a:solidFill>
            <a:miter/>
          </a:ln>
        </p:spPr>
        <p:txBody>
          <a:bodyPr lIns="45719" rIns="45719"/>
          <a:lstStyle/>
          <a:p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1292" y="3401610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Reporting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900581" y="232240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Forecasting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475041" y="127995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Optimization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381183" y="3581932"/>
            <a:ext cx="32928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Wingdings" pitchFamily="2" charset="2"/>
              <a:buChar char="ü"/>
            </a:pPr>
            <a:r>
              <a:rPr lang="en-US" sz="1600" b="1" dirty="0"/>
              <a:t>Metrics and KPIs </a:t>
            </a:r>
            <a:r>
              <a:rPr lang="en-US" sz="1600" dirty="0"/>
              <a:t>for </a:t>
            </a:r>
            <a:r>
              <a:rPr lang="en-US" sz="1600" dirty="0" smtClean="0"/>
              <a:t>customer</a:t>
            </a:r>
          </a:p>
          <a:p>
            <a:pPr fontAlgn="base"/>
            <a:r>
              <a:rPr lang="en-US" sz="1600" dirty="0"/>
              <a:t> </a:t>
            </a:r>
            <a:r>
              <a:rPr lang="en-US" sz="1600" dirty="0" smtClean="0"/>
              <a:t>      journey mapping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600" b="1" dirty="0" smtClean="0"/>
              <a:t>Develop </a:t>
            </a:r>
            <a:r>
              <a:rPr lang="en-US" sz="1600" b="1" dirty="0"/>
              <a:t>the right data sources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IN" sz="1600" b="1" dirty="0"/>
              <a:t>Clustering products or </a:t>
            </a:r>
            <a:r>
              <a:rPr lang="en-IN" sz="1600" b="1" dirty="0" smtClean="0"/>
              <a:t>customers</a:t>
            </a:r>
            <a:endParaRPr lang="en-IN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15105" y="3300039"/>
            <a:ext cx="3853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Wingdings" pitchFamily="2" charset="2"/>
              <a:buChar char="ü"/>
            </a:pPr>
            <a:r>
              <a:rPr lang="en-IN" sz="1600" b="1" dirty="0" smtClean="0"/>
              <a:t>KPI dashboards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IN" sz="1600" b="1" dirty="0" smtClean="0"/>
              <a:t>Social </a:t>
            </a:r>
            <a:r>
              <a:rPr lang="en-IN" sz="1600" b="1" dirty="0"/>
              <a:t>media dashboards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IN" sz="1600" b="1" dirty="0" smtClean="0"/>
              <a:t>Selecting right type of chart or diagram </a:t>
            </a:r>
          </a:p>
          <a:p>
            <a:pPr fontAlgn="base"/>
            <a:r>
              <a:rPr lang="en-IN" sz="1600" b="1" dirty="0"/>
              <a:t> </a:t>
            </a:r>
            <a:r>
              <a:rPr lang="en-IN" sz="1600" b="1" dirty="0" smtClean="0"/>
              <a:t>     for marketing dashboard</a:t>
            </a:r>
            <a:endParaRPr lang="en-IN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52585" y="1074622"/>
            <a:ext cx="35044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Wingdings" pitchFamily="2" charset="2"/>
              <a:buChar char="ü"/>
            </a:pPr>
            <a:r>
              <a:rPr lang="en-US" sz="1600" b="1" dirty="0" smtClean="0"/>
              <a:t>Distinguish </a:t>
            </a:r>
            <a:r>
              <a:rPr lang="en-US" sz="1600" b="1" dirty="0"/>
              <a:t>between </a:t>
            </a:r>
            <a:r>
              <a:rPr lang="en-US" sz="1600" b="1" dirty="0" smtClean="0"/>
              <a:t>Small and</a:t>
            </a:r>
          </a:p>
          <a:p>
            <a:pPr fontAlgn="base"/>
            <a:r>
              <a:rPr lang="en-US" sz="1600" b="1" dirty="0"/>
              <a:t> </a:t>
            </a:r>
            <a:r>
              <a:rPr lang="en-US" sz="1600" b="1" dirty="0" smtClean="0"/>
              <a:t>     Large projects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IN" sz="1600" b="1" dirty="0" smtClean="0"/>
              <a:t>Short-Cycle : </a:t>
            </a:r>
            <a:r>
              <a:rPr lang="en-US" sz="1600" dirty="0"/>
              <a:t> </a:t>
            </a:r>
            <a:r>
              <a:rPr lang="en-US" sz="1600" dirty="0" smtClean="0"/>
              <a:t>Mailing</a:t>
            </a:r>
            <a:r>
              <a:rPr lang="en-US" sz="1600" dirty="0"/>
              <a:t>, </a:t>
            </a:r>
            <a:r>
              <a:rPr lang="en-US" sz="1600" dirty="0"/>
              <a:t>L</a:t>
            </a:r>
            <a:r>
              <a:rPr lang="en-US" sz="1600" dirty="0" smtClean="0"/>
              <a:t>anding </a:t>
            </a:r>
            <a:r>
              <a:rPr lang="en-US" sz="1600" dirty="0"/>
              <a:t>P</a:t>
            </a:r>
            <a:r>
              <a:rPr lang="en-US" sz="1600" dirty="0" smtClean="0"/>
              <a:t>age.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IN" sz="1600" b="1" dirty="0" smtClean="0"/>
              <a:t>Annual : </a:t>
            </a:r>
            <a:r>
              <a:rPr lang="en-IN" sz="1600" dirty="0" smtClean="0"/>
              <a:t>Marketing KPIs, </a:t>
            </a:r>
            <a:r>
              <a:rPr lang="en-US" sz="1600" dirty="0" smtClean="0"/>
              <a:t>Turnover,</a:t>
            </a:r>
          </a:p>
          <a:p>
            <a:pPr fontAlgn="base"/>
            <a:r>
              <a:rPr lang="en-US" sz="1600" b="1" dirty="0"/>
              <a:t> </a:t>
            </a:r>
            <a:r>
              <a:rPr lang="en-US" sz="1600" dirty="0"/>
              <a:t> </a:t>
            </a:r>
            <a:r>
              <a:rPr lang="en-US" sz="1600" dirty="0" smtClean="0"/>
              <a:t>                     Average </a:t>
            </a:r>
            <a:r>
              <a:rPr lang="en-US" sz="1600" dirty="0"/>
              <a:t>R</a:t>
            </a:r>
            <a:r>
              <a:rPr lang="en-US" sz="1600" dirty="0" smtClean="0"/>
              <a:t>esult </a:t>
            </a:r>
            <a:r>
              <a:rPr lang="en-US" sz="1600" dirty="0"/>
              <a:t>per </a:t>
            </a:r>
            <a:r>
              <a:rPr lang="en-US" sz="1600" dirty="0" smtClean="0"/>
              <a:t>Sale</a:t>
            </a:r>
            <a:endParaRPr lang="en-IN" sz="1600" b="1" dirty="0"/>
          </a:p>
          <a:p>
            <a:pPr marL="285750" indent="-285750" fontAlgn="base">
              <a:buFont typeface="Wingdings" pitchFamily="2" charset="2"/>
              <a:buChar char="ü"/>
            </a:pPr>
            <a:endParaRPr lang="en-IN" sz="1600" b="1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52585" y="5147937"/>
            <a:ext cx="370967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Wingdings" pitchFamily="2" charset="2"/>
              <a:buChar char="ü"/>
            </a:pPr>
            <a:r>
              <a:rPr lang="en-IN" sz="1600" b="1" dirty="0" smtClean="0"/>
              <a:t>Real purpose of Marketing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IN" sz="1600" b="1" dirty="0" smtClean="0"/>
              <a:t>Concrete goals &amp; </a:t>
            </a:r>
            <a:r>
              <a:rPr lang="en-IN" sz="1600" b="1" dirty="0"/>
              <a:t>realistic </a:t>
            </a:r>
            <a:r>
              <a:rPr lang="en-IN" sz="1600" b="1" dirty="0" smtClean="0"/>
              <a:t>planning</a:t>
            </a:r>
          </a:p>
          <a:p>
            <a:pPr fontAlgn="base"/>
            <a:r>
              <a:rPr lang="en-IN" sz="1600" b="1" dirty="0"/>
              <a:t> </a:t>
            </a:r>
            <a:r>
              <a:rPr lang="en-IN" sz="1600" b="1" dirty="0" smtClean="0"/>
              <a:t>   </a:t>
            </a:r>
            <a:r>
              <a:rPr lang="en-IN" sz="1600" dirty="0" smtClean="0"/>
              <a:t>such as </a:t>
            </a:r>
            <a:r>
              <a:rPr lang="en-IN" sz="1600" b="1" dirty="0" smtClean="0"/>
              <a:t>– </a:t>
            </a:r>
            <a:r>
              <a:rPr lang="en-IN" sz="1600" dirty="0" smtClean="0"/>
              <a:t>(a) Improve </a:t>
            </a:r>
            <a:r>
              <a:rPr lang="en-IN" sz="1600" dirty="0"/>
              <a:t>the </a:t>
            </a:r>
            <a:r>
              <a:rPr lang="en-IN" sz="1600" dirty="0" smtClean="0"/>
              <a:t>effectiveness</a:t>
            </a:r>
          </a:p>
          <a:p>
            <a:pPr fontAlgn="base"/>
            <a:r>
              <a:rPr lang="en-IN" sz="1600" b="1" dirty="0"/>
              <a:t> </a:t>
            </a:r>
            <a:r>
              <a:rPr lang="en-IN" sz="1600" b="1" dirty="0" smtClean="0"/>
              <a:t>                   </a:t>
            </a:r>
            <a:r>
              <a:rPr lang="en-IN" sz="1600" dirty="0" smtClean="0"/>
              <a:t> (b) </a:t>
            </a:r>
            <a:r>
              <a:rPr lang="en-US" sz="1600" dirty="0" smtClean="0"/>
              <a:t>Optimizing </a:t>
            </a:r>
            <a:r>
              <a:rPr lang="en-US" sz="1600" dirty="0"/>
              <a:t>the </a:t>
            </a:r>
            <a:r>
              <a:rPr lang="en-US" sz="1600" dirty="0" smtClean="0"/>
              <a:t>ROI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93798" y="1890054"/>
            <a:ext cx="37515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itchFamily="2" charset="2"/>
              <a:buChar char="ü"/>
            </a:pPr>
            <a:r>
              <a:rPr lang="en-US" sz="1600" b="1" dirty="0" smtClean="0"/>
              <a:t>Market Trends : </a:t>
            </a:r>
            <a:r>
              <a:rPr lang="en-US" sz="1600" dirty="0" smtClean="0"/>
              <a:t>Return on Investment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600" b="1" dirty="0" smtClean="0"/>
              <a:t>Industry Trends : </a:t>
            </a:r>
            <a:r>
              <a:rPr lang="en-US" sz="1600" dirty="0" smtClean="0"/>
              <a:t>Predict Customer  </a:t>
            </a:r>
          </a:p>
          <a:p>
            <a:pPr fontAlgn="base"/>
            <a:r>
              <a:rPr lang="en-US" sz="1600" dirty="0" smtClean="0"/>
              <a:t>                                      Behavior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600" b="1" dirty="0" smtClean="0"/>
              <a:t>Product Design : </a:t>
            </a:r>
            <a:r>
              <a:rPr lang="en-US" sz="1600" dirty="0" smtClean="0"/>
              <a:t>Customer Demand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642473" y="4650393"/>
            <a:ext cx="27703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600" b="1" u="sng" dirty="0" smtClean="0"/>
              <a:t>Tools for IT Industry :</a:t>
            </a:r>
          </a:p>
          <a:p>
            <a:pPr marL="285750" indent="-285750" fontAlgn="base">
              <a:buFont typeface="Courier New" pitchFamily="49" charset="0"/>
              <a:buChar char="o"/>
            </a:pPr>
            <a:r>
              <a:rPr lang="en-US" sz="1600" b="1" dirty="0" smtClean="0"/>
              <a:t>Event based tools</a:t>
            </a:r>
          </a:p>
          <a:p>
            <a:pPr marL="285750" indent="-285750" fontAlgn="base">
              <a:buFont typeface="Courier New" pitchFamily="49" charset="0"/>
              <a:buChar char="o"/>
            </a:pPr>
            <a:r>
              <a:rPr lang="en-US" sz="1600" b="1" dirty="0" smtClean="0"/>
              <a:t>Testing tools</a:t>
            </a:r>
          </a:p>
          <a:p>
            <a:pPr marL="285750" indent="-285750" fontAlgn="base">
              <a:buFont typeface="Courier New" pitchFamily="49" charset="0"/>
              <a:buChar char="o"/>
            </a:pPr>
            <a:r>
              <a:rPr lang="en-US" sz="1600" b="1" dirty="0" smtClean="0"/>
              <a:t>Visual Behavior tools</a:t>
            </a:r>
          </a:p>
          <a:p>
            <a:pPr marL="285750" indent="-285750" fontAlgn="base">
              <a:buFont typeface="Courier New" pitchFamily="49" charset="0"/>
              <a:buChar char="o"/>
            </a:pPr>
            <a:r>
              <a:rPr lang="en-US" sz="1600" b="1" dirty="0" smtClean="0"/>
              <a:t>Digital Marketing Analytics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027627" y="6338727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Tanu Roy (DBA20013)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inyPPT.com">
  <a:themeElements>
    <a:clrScheme name="Lan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D8741"/>
      </a:accent1>
      <a:accent2>
        <a:srgbClr val="659DBD"/>
      </a:accent2>
      <a:accent3>
        <a:srgbClr val="DAAD86"/>
      </a:accent3>
      <a:accent4>
        <a:srgbClr val="BC986A"/>
      </a:accent4>
      <a:accent5>
        <a:srgbClr val="FBEEC1"/>
      </a:accent5>
      <a:accent6>
        <a:srgbClr val="70AD47"/>
      </a:accent6>
      <a:hlink>
        <a:srgbClr val="0563C1"/>
      </a:hlink>
      <a:folHlink>
        <a:srgbClr val="954F72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130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tinyPPT.com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HOME</cp:lastModifiedBy>
  <cp:revision>24</cp:revision>
  <dcterms:modified xsi:type="dcterms:W3CDTF">2021-07-25T05:56:54Z</dcterms:modified>
</cp:coreProperties>
</file>