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[Book5]Sheet3!PivotTable5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Sheet3!$H$19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Sheet3!$G$20:$G$26</c:f>
              <c:multiLvlStrCache>
                <c:ptCount val="4"/>
                <c:lvl>
                  <c:pt idx="0">
                    <c:v>Wine</c:v>
                  </c:pt>
                  <c:pt idx="1">
                    <c:v>Bakery</c:v>
                  </c:pt>
                  <c:pt idx="2">
                    <c:v>Others</c:v>
                  </c:pt>
                  <c:pt idx="3">
                    <c:v>Wine</c:v>
                  </c:pt>
                </c:lvl>
                <c:lvl>
                  <c:pt idx="0">
                    <c:v>1_10</c:v>
                  </c:pt>
                  <c:pt idx="1">
                    <c:v>11_20</c:v>
                  </c:pt>
                </c:lvl>
              </c:multiLvlStrCache>
            </c:multiLvlStrRef>
          </c:cat>
          <c:val>
            <c:numRef>
              <c:f>Sheet3!$H$20:$H$26</c:f>
              <c:numCache>
                <c:formatCode>General</c:formatCode>
                <c:ptCount val="4"/>
                <c:pt idx="0">
                  <c:v>2419154</c:v>
                </c:pt>
                <c:pt idx="1">
                  <c:v>1145999</c:v>
                </c:pt>
                <c:pt idx="2">
                  <c:v>904200</c:v>
                </c:pt>
                <c:pt idx="3">
                  <c:v>288859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85600"/>
        <c:axId val="127387136"/>
      </c:barChart>
      <c:catAx>
        <c:axId val="127385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27387136"/>
        <c:crosses val="autoZero"/>
        <c:auto val="1"/>
        <c:lblAlgn val="ctr"/>
        <c:lblOffset val="100"/>
        <c:noMultiLvlLbl val="0"/>
      </c:catAx>
      <c:valAx>
        <c:axId val="12738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n-US"/>
          </a:p>
        </c:txPr>
        <c:crossAx val="127385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[Book5]Sheet5!PivotTable4</c:name>
    <c:fmtId val="22"/>
  </c:pivotSource>
  <c:chart>
    <c:title>
      <c:layout>
        <c:manualLayout>
          <c:xMode val="edge"/>
          <c:yMode val="edge"/>
          <c:x val="0.43827890592623292"/>
          <c:y val="5.2256842784627194E-3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01975410968366"/>
          <c:y val="0.1075009109407387"/>
          <c:w val="0.85603467329741678"/>
          <c:h val="0.72938643240943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Sheet5!$A$4:$A$12</c:f>
              <c:multiLvlStrCache>
                <c:ptCount val="5"/>
                <c:lvl>
                  <c:pt idx="0">
                    <c:v>Bakery</c:v>
                  </c:pt>
                  <c:pt idx="1">
                    <c:v>Wine</c:v>
                  </c:pt>
                  <c:pt idx="2">
                    <c:v>Wine</c:v>
                  </c:pt>
                  <c:pt idx="3">
                    <c:v>Bakery</c:v>
                  </c:pt>
                  <c:pt idx="4">
                    <c:v>Others</c:v>
                  </c:pt>
                </c:lvl>
                <c:lvl>
                  <c:pt idx="0">
                    <c:v>Backend</c:v>
                  </c:pt>
                  <c:pt idx="2">
                    <c:v>Frontend</c:v>
                  </c:pt>
                  <c:pt idx="3">
                    <c:v>Lobby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731700</c:v>
                </c:pt>
                <c:pt idx="1">
                  <c:v>293134</c:v>
                </c:pt>
                <c:pt idx="2">
                  <c:v>2414879</c:v>
                </c:pt>
                <c:pt idx="3">
                  <c:v>414299</c:v>
                </c:pt>
                <c:pt idx="4">
                  <c:v>904200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582528"/>
        <c:axId val="122584448"/>
      </c:barChart>
      <c:catAx>
        <c:axId val="122582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22584448"/>
        <c:crosses val="autoZero"/>
        <c:auto val="1"/>
        <c:lblAlgn val="ctr"/>
        <c:lblOffset val="100"/>
        <c:noMultiLvlLbl val="0"/>
      </c:catAx>
      <c:valAx>
        <c:axId val="122584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22582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0159399636288656E-2"/>
          <c:y val="0.89860207427882155"/>
          <c:w val="0.14764072224061572"/>
          <c:h val="5.5682566238111693E-2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[Book5]Sheet6!PivotTable6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Sheet6!$A$4:$A$7</c:f>
              <c:strCache>
                <c:ptCount val="3"/>
                <c:pt idx="0">
                  <c:v>Backend</c:v>
                </c:pt>
                <c:pt idx="1">
                  <c:v>Frontend</c:v>
                </c:pt>
                <c:pt idx="2">
                  <c:v>Lobby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1024834</c:v>
                </c:pt>
                <c:pt idx="1">
                  <c:v>2414879</c:v>
                </c:pt>
                <c:pt idx="2">
                  <c:v>1318499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64928"/>
        <c:axId val="80778368"/>
      </c:barChart>
      <c:catAx>
        <c:axId val="80764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80778368"/>
        <c:crosses val="autoZero"/>
        <c:auto val="1"/>
        <c:lblAlgn val="ctr"/>
        <c:lblOffset val="100"/>
        <c:noMultiLvlLbl val="0"/>
      </c:catAx>
      <c:valAx>
        <c:axId val="80778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 b="1"/>
            </a:pPr>
            <a:endParaRPr lang="en-US"/>
          </a:p>
        </c:txPr>
        <c:crossAx val="80764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DE867-D8F8-4A8E-9138-2067E0215A6B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1557-7B23-4FAE-8404-F99893459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47FF69D-9C26-4AFC-98B0-EB9C421A8EC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C1B002E-A327-4B03-A25B-28B2DD59179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Business analysis on winery 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6093296"/>
            <a:ext cx="5114778" cy="59719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Submitted by </a:t>
            </a:r>
            <a:r>
              <a:rPr lang="en-IN" dirty="0" err="1" smtClean="0"/>
              <a:t>Tanu</a:t>
            </a:r>
            <a:r>
              <a:rPr lang="en-IN" dirty="0" smtClean="0"/>
              <a:t> Roy</a:t>
            </a:r>
            <a:br>
              <a:rPr lang="en-IN" dirty="0" smtClean="0"/>
            </a:br>
            <a:r>
              <a:rPr lang="en-IN" dirty="0" smtClean="0"/>
              <a:t>(DBA20013)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76712"/>
          </a:xfrm>
        </p:spPr>
        <p:txBody>
          <a:bodyPr/>
          <a:lstStyle/>
          <a:p>
            <a:r>
              <a:rPr lang="en-IN" dirty="0" smtClean="0"/>
              <a:t>Shelf wise sales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261397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11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Keeping wine in 1_10 shelf is giving much more higher sales than keeping it in 11_20 shelf.</a:t>
            </a:r>
          </a:p>
          <a:p>
            <a:r>
              <a:rPr lang="en-IN" dirty="0" smtClean="0"/>
              <a:t>Bakery and Others each in 11_20 are making almost half of the amount of sales Wine does in 1_10 shelf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Department &amp; location wise sales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40648"/>
              </p:ext>
            </p:extLst>
          </p:nvPr>
        </p:nvGraphicFramePr>
        <p:xfrm>
          <a:off x="395536" y="1484784"/>
          <a:ext cx="7311008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54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huge amount of sales difference between frontend &amp; backend. Keeping the wine bottles in Frontend which gives maximum sales rather than keeping it in backend.</a:t>
            </a:r>
          </a:p>
          <a:p>
            <a:r>
              <a:rPr lang="en-IN" dirty="0" smtClean="0"/>
              <a:t>Keeping Bakery in backend or lobby is giving less amount of sales in compared to our highest sales margin.</a:t>
            </a:r>
          </a:p>
          <a:p>
            <a:r>
              <a:rPr lang="en-IN" dirty="0" smtClean="0"/>
              <a:t>Keeping Wine in backend is the least sale we get in.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16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/>
          <a:lstStyle/>
          <a:p>
            <a:r>
              <a:rPr lang="en-IN" dirty="0" smtClean="0"/>
              <a:t>Area wise sales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13697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74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Frontend space is generating more revenue than the Backend space.</a:t>
            </a:r>
          </a:p>
          <a:p>
            <a:r>
              <a:rPr lang="en-IN" dirty="0" smtClean="0"/>
              <a:t>Frontend space alone giving the sales almost the same as Backend &amp; Lobby sales together.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76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suggestion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Wines should be kept in 1_10 shelf, If there is no space in 1_10 shelf, It is better to negotiate with any retailer for better placement of wines for more benefits.</a:t>
            </a:r>
          </a:p>
          <a:p>
            <a:r>
              <a:rPr lang="en-IN" dirty="0" smtClean="0"/>
              <a:t>Wines should be kept in Frontend area, and absolutely not in Backend area. If frontend space is all occupied, then better have a deal with retailer for frontend space to keep remaining/more wines.</a:t>
            </a:r>
          </a:p>
          <a:p>
            <a:r>
              <a:rPr lang="en-IN" dirty="0" smtClean="0"/>
              <a:t>Backend/Lobby Area is not giving more sales/profit in total. The business needs more Frontend area.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25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8347" y="2967335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38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1299</TotalTime>
  <Words>245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Business analysis on winery store</vt:lpstr>
      <vt:lpstr>Shelf wise sales</vt:lpstr>
      <vt:lpstr>analysis</vt:lpstr>
      <vt:lpstr>Department &amp; location wise sales</vt:lpstr>
      <vt:lpstr>analysis</vt:lpstr>
      <vt:lpstr>Area wise sales</vt:lpstr>
      <vt:lpstr>analysis</vt:lpstr>
      <vt:lpstr>suggestion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on winery store</dc:title>
  <dc:creator>Tanu</dc:creator>
  <cp:lastModifiedBy>Tanu</cp:lastModifiedBy>
  <cp:revision>12</cp:revision>
  <dcterms:created xsi:type="dcterms:W3CDTF">2021-08-05T18:07:41Z</dcterms:created>
  <dcterms:modified xsi:type="dcterms:W3CDTF">2021-08-06T15:47:17Z</dcterms:modified>
</cp:coreProperties>
</file>