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63" r:id="rId3"/>
    <p:sldId id="271" r:id="rId4"/>
    <p:sldId id="272" r:id="rId5"/>
    <p:sldId id="258" r:id="rId6"/>
    <p:sldId id="259" r:id="rId7"/>
    <p:sldId id="273" r:id="rId8"/>
    <p:sldId id="274" r:id="rId9"/>
    <p:sldId id="275" r:id="rId10"/>
    <p:sldId id="276" r:id="rId11"/>
    <p:sldId id="262" r:id="rId12"/>
    <p:sldId id="265" r:id="rId13"/>
    <p:sldId id="266" r:id="rId14"/>
    <p:sldId id="267" r:id="rId15"/>
    <p:sldId id="268" r:id="rId16"/>
    <p:sldId id="277" r:id="rId17"/>
    <p:sldId id="279" r:id="rId18"/>
    <p:sldId id="280" r:id="rId19"/>
    <p:sldId id="27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3" autoAdjust="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0D5F5-6A49-4FC2-A861-BA62CBCD09D3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854A0-6F6D-4650-B436-7DF12882F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854A0-6F6D-4650-B436-7DF12882F6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9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854A0-6F6D-4650-B436-7DF12882F6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5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854A0-6F6D-4650-B436-7DF12882F6B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4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854A0-6F6D-4650-B436-7DF12882F6B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854A0-6F6D-4650-B436-7DF12882F6B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0ECA981-ACA5-41F1-A210-1D2179A93B25}" type="datetime1">
              <a:rPr lang="en-US" smtClean="0"/>
              <a:t>5/16/2021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AFFF-E509-4FC0-9E82-F3CA3009ED07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0C61-52EC-43D9-B60B-E867FE506C41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C056D1-259B-445C-BCA7-007B19419D85}" type="datetime1">
              <a:rPr lang="en-US" smtClean="0"/>
              <a:t>5/16/2021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DDDBB6-F280-44AA-B6E2-55FDCFBD47B2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AE1-1BE4-4C7E-A634-392E6C328154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075-1B9F-4512-9E7F-29664009DCFB}" type="datetime1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825C81-157F-430B-BD2E-42F543CA7056}" type="datetime1">
              <a:rPr lang="en-US" smtClean="0"/>
              <a:t>5/16/2021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135A-4A22-4A36-B3AA-83874A378D7C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408CAD-AA15-46D6-AAE8-60D2856911A4}" type="datetime1">
              <a:rPr lang="en-US" smtClean="0"/>
              <a:t>5/16/2021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F7E395-AA3D-4916-B354-5FD923B6144D}" type="datetime1">
              <a:rPr lang="en-US" smtClean="0"/>
              <a:t>5/16/2021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68BBCE-42CA-49F9-A385-C96B93B04FD7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F7D8BD-35FA-47C6-AD37-258F335BB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11663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Algerian" pitchFamily="82" charset="0"/>
              </a:rPr>
              <a:t>COVID-19</a:t>
            </a:r>
            <a:endParaRPr lang="en-US" sz="44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886073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lgerian" pitchFamily="82" charset="0"/>
              </a:rPr>
              <a:t>- </a:t>
            </a:r>
            <a:r>
              <a:rPr lang="en-IN" sz="2000" b="1" dirty="0" smtClean="0">
                <a:latin typeface="Algerian" pitchFamily="82" charset="0"/>
              </a:rPr>
              <a:t>21</a:t>
            </a:r>
            <a:r>
              <a:rPr lang="en-IN" sz="2000" b="1" baseline="30000" dirty="0" smtClean="0">
                <a:latin typeface="Algerian" pitchFamily="82" charset="0"/>
              </a:rPr>
              <a:t>st</a:t>
            </a:r>
            <a:r>
              <a:rPr lang="en-IN" sz="2000" b="1" dirty="0" smtClean="0">
                <a:latin typeface="Algerian" pitchFamily="82" charset="0"/>
              </a:rPr>
              <a:t> Century’s Pandemic</a:t>
            </a:r>
            <a:endParaRPr lang="en-US" sz="2000" b="1" dirty="0">
              <a:latin typeface="Algerian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17070"/>
            <a:ext cx="5258524" cy="3169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5013176"/>
            <a:ext cx="684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Algerian" pitchFamily="82" charset="0"/>
            </a:endParaRPr>
          </a:p>
          <a:p>
            <a:endParaRPr lang="en-IN" dirty="0">
              <a:latin typeface="Algerian" pitchFamily="82" charset="0"/>
            </a:endParaRPr>
          </a:p>
          <a:p>
            <a:r>
              <a:rPr lang="en-IN" dirty="0" smtClean="0">
                <a:latin typeface="Algerian" pitchFamily="82" charset="0"/>
              </a:rPr>
              <a:t>Submitted by </a:t>
            </a:r>
          </a:p>
          <a:p>
            <a:pPr algn="ctr"/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Tanu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Sharran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Baskar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Cyril Oliver, Lionel Prince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lgerian" pitchFamily="82" charset="0"/>
              </a:rPr>
              <a:t>CONTINENT WISE </a:t>
            </a:r>
            <a:r>
              <a:rPr lang="en-IN" sz="3200" b="1" dirty="0" smtClean="0">
                <a:latin typeface="Algerian" pitchFamily="82" charset="0"/>
              </a:rPr>
              <a:t>NEW </a:t>
            </a:r>
            <a:r>
              <a:rPr lang="en-IN" sz="3200" b="1" dirty="0">
                <a:latin typeface="Algerian" pitchFamily="82" charset="0"/>
              </a:rPr>
              <a:t>DEATH</a:t>
            </a:r>
            <a:r>
              <a:rPr lang="en-US" sz="3200" b="1" dirty="0">
                <a:latin typeface="Algerian" pitchFamily="82" charset="0"/>
              </a:rPr>
              <a:t/>
            </a:r>
            <a:br>
              <a:rPr lang="en-US" sz="3200" b="1" dirty="0">
                <a:latin typeface="Algerian" pitchFamily="8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63888" y="1417638"/>
            <a:ext cx="5112568" cy="38450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12" y="1988840"/>
            <a:ext cx="3672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</a:t>
            </a:r>
            <a:r>
              <a:rPr lang="en-US" sz="22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Deaths: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South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 holds the record for the highest recorded new deaths due to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ndicates failure of the health care system and government policies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aggressive than the first wave 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60232" y="1661878"/>
            <a:ext cx="61330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390656" y="4509120"/>
            <a:ext cx="111835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8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3571" y="10925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Countries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pic>
        <p:nvPicPr>
          <p:cNvPr id="6" name="Picture 5" descr="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28671"/>
            <a:ext cx="8429652" cy="3796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7144" y="4779943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Highest Active </a:t>
            </a: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ases </a:t>
            </a:r>
            <a:r>
              <a:rPr lang="en-US" sz="1400" b="1" dirty="0" smtClean="0">
                <a:solidFill>
                  <a:srgbClr val="FF0000"/>
                </a:solidFill>
              </a:rPr>
              <a:t>– India &amp;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Highest </a:t>
            </a:r>
            <a:r>
              <a:rPr lang="en-US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>
                <a:solidFill>
                  <a:srgbClr val="FF0000"/>
                </a:solidFill>
              </a:rPr>
              <a:t>Cases </a:t>
            </a:r>
            <a:r>
              <a:rPr lang="en-US" sz="1400" b="1" dirty="0">
                <a:solidFill>
                  <a:srgbClr val="FF0000"/>
                </a:solidFill>
              </a:rPr>
              <a:t>–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5174" y="4779943"/>
            <a:ext cx="3783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Highest Test/1M </a:t>
            </a:r>
            <a:r>
              <a:rPr lang="en-US" sz="1400" b="1" dirty="0" smtClean="0">
                <a:solidFill>
                  <a:srgbClr val="0070C0"/>
                </a:solidFill>
              </a:rPr>
              <a:t>– USA &amp;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Highest Deaths/1M </a:t>
            </a:r>
            <a:r>
              <a:rPr lang="en-US" sz="1400" b="1" dirty="0">
                <a:solidFill>
                  <a:srgbClr val="0070C0"/>
                </a:solidFill>
              </a:rPr>
              <a:t>– USA, Brazil,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5840766"/>
            <a:ext cx="759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the </a:t>
            </a:r>
            <a:r>
              <a:rPr lang="en-US" sz="1400" b="1" dirty="0" smtClean="0"/>
              <a:t>5 countries </a:t>
            </a:r>
            <a:r>
              <a:rPr lang="en-US" sz="1400" dirty="0" smtClean="0"/>
              <a:t>have considerably </a:t>
            </a:r>
            <a:r>
              <a:rPr lang="en-US" sz="1400" dirty="0" smtClean="0">
                <a:solidFill>
                  <a:srgbClr val="0070C0"/>
                </a:solidFill>
              </a:rPr>
              <a:t>equa</a:t>
            </a:r>
            <a:r>
              <a:rPr lang="en-US" sz="1400" dirty="0" smtClean="0"/>
              <a:t>l number of </a:t>
            </a:r>
            <a:r>
              <a:rPr lang="en-US" sz="1400" dirty="0" smtClean="0">
                <a:solidFill>
                  <a:srgbClr val="FF0000"/>
                </a:solidFill>
              </a:rPr>
              <a:t>Total Cases/1M, </a:t>
            </a:r>
            <a:r>
              <a:rPr lang="en-US" sz="1400" dirty="0" smtClean="0"/>
              <a:t>which makes them all equally affected by pandemic. 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352928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5959" y="26064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COVID ANALYSIS OF INDIA (STATE WISE)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963" y="5608927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graph Maharashtra holds the highest affected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cases followed by Karnataka ,Kerala, Uttar Pradesh, Tamil Nadu etc..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D394A91-AAD9-4E02-860D-ED7542876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347391" cy="41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4936" y="218020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COVID ANALYSIS OF INDIA YEAR WISE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DD554F-DD1B-48DE-93FC-D11BDAB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263095"/>
            <a:ext cx="3917397" cy="544234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 Confirmed vs cured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6C3C4CA-9214-4CF7-B7C1-E2ABAB2BEABA}"/>
              </a:ext>
            </a:extLst>
          </p:cNvPr>
          <p:cNvSpPr txBox="1">
            <a:spLocks/>
          </p:cNvSpPr>
          <p:nvPr/>
        </p:nvSpPr>
        <p:spPr>
          <a:xfrm>
            <a:off x="3779912" y="1484784"/>
            <a:ext cx="4896544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bar graph we can conclude that India had less impact during the first wave of COVID due to proper counter measures like lock down and social distancing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wave had a really high impact as the virus got mutated with new attributes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confirmed cases has shot up in year 2021 the cured cases are also getting higher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Treatments for COVID seems to be more effective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F608709A-A843-4583-9075-3BB57DC9C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67687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213720"/>
            <a:ext cx="819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ACTIVE COVID CASES (STATE wise)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DD554F-DD1B-48DE-93FC-D11BDAB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44" y="808948"/>
            <a:ext cx="3240360" cy="544234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Active Cases Day-wise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A5B4417-8F5C-482E-8A4C-95B2C0EA5B83}"/>
              </a:ext>
            </a:extLst>
          </p:cNvPr>
          <p:cNvSpPr txBox="1">
            <a:spLocks/>
          </p:cNvSpPr>
          <p:nvPr/>
        </p:nvSpPr>
        <p:spPr>
          <a:xfrm>
            <a:off x="323528" y="4797152"/>
            <a:ext cx="7848872" cy="158918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spikes start rising early for Maharashtra and Tamil Nadu on the first wave.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Kerala peaks a bit late in the first phase and they are having a hard time to control the situation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counter-measures like lockdown we can see a drop in the curve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wave has impacted Maharashtra in a drastic way.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63BCA906-A56D-4C34-9E21-813482403E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62473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8572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tx2"/>
                </a:solidFill>
                <a:latin typeface="Algerian" pitchFamily="82" charset="0"/>
              </a:rPr>
              <a:t>DEAth</a:t>
            </a:r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 RATE DUE TO COVID(STATE WISE)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32DD554F-DD1B-48DE-93FC-D11BDAB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44" y="808948"/>
            <a:ext cx="3240360" cy="544234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Death Cases Day-wise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4DEF13A-6BD9-46A4-B276-5BF74638F81C}"/>
              </a:ext>
            </a:extLst>
          </p:cNvPr>
          <p:cNvSpPr txBox="1">
            <a:spLocks/>
          </p:cNvSpPr>
          <p:nvPr/>
        </p:nvSpPr>
        <p:spPr>
          <a:xfrm>
            <a:off x="251520" y="4725144"/>
            <a:ext cx="7920880" cy="20162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high number of active cases in Maharashtra there is also high death toll, this is mostly due to lack of medical infrastructure and significantly higher population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death rate is higher in Tamil Nadu and West Bengal irrespective of less active cases than other states.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when Kerala has higher cases they have managed to keep the death toll to minimum 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01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99412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 smtClean="0">
                <a:latin typeface="Algerian" pitchFamily="82" charset="0"/>
              </a:rPr>
              <a:t>CURED </a:t>
            </a:r>
            <a:r>
              <a:rPr lang="en-IN" sz="3200" b="1" dirty="0">
                <a:latin typeface="Algerian" pitchFamily="82" charset="0"/>
              </a:rPr>
              <a:t>COVID CASES (STATE wise)</a:t>
            </a:r>
            <a:r>
              <a:rPr lang="en-US" sz="3200" b="1" dirty="0">
                <a:latin typeface="Algerian" pitchFamily="82" charset="0"/>
              </a:rPr>
              <a:t/>
            </a:r>
            <a:br>
              <a:rPr lang="en-US" sz="3200" b="1" dirty="0">
                <a:latin typeface="Algerian" pitchFamily="82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6480720" cy="3528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336" y="5071194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holds the highest number of recovery rate as well as active rate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second highest in Kerala followed by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ajasthan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relatively less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amil Nadu irrespective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less active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other states.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7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58" y="116632"/>
            <a:ext cx="7847057" cy="70609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Algerian" pitchFamily="82" charset="0"/>
              </a:rPr>
              <a:t>OVERALL VACCINATION COUNTRY WISE(INDIA)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62" y="1182315"/>
            <a:ext cx="694072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9761" y="5142345"/>
            <a:ext cx="7495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it is clear that both male and female individuals are getting vaccinated at the same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their is a good level of awareness among people and the government is providing the essential vaccination to control the spread of disease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3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en-IN" sz="3200" b="1" dirty="0" smtClean="0">
                <a:latin typeface="Algerian" pitchFamily="82" charset="0"/>
              </a:rPr>
              <a:t>MONTH WISE VACCINATION RATE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301539" cy="32403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4840492"/>
            <a:ext cx="74168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denotes the drastic increase in vaccination rate over the past couple of months.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fully vaccinated only 1.8% of its 1.38 billion population till April 2021, while the US has already vaccinated near 30% of its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which implies India should provide better vaccination policies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5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>
                <a:latin typeface="Algerian" panose="04020705040A02060702" pitchFamily="82" charset="0"/>
              </a:rPr>
              <a:t>CONCLUSION: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7805488" cy="487375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spiraling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pervasive COVID-19 pandemic has distorted the world’s thriving economy in unpredictable and ambiguous terms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unprecedented situation has caused a great damage to the economy, especially during periods of lockdown, the nation will have to work its way through it, by introduction of fiscal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measures, countries in which lockdowns are essential to control the spread rate are advised to remain under lockdown 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activity must begin gradually after screening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force. Strict preventive measures should be implemented by the industry in order to safeguard the health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and people who can work from home are advised to WFH until the spread rate decreases.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7858180" cy="273630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outbreak of COVID-19 brought social and economic life to a standstill. In this study the focus is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which causes such an outbreak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objective is to analyze the data through quantitative measurements such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confirmed cases, recovered cases, deaths/1M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more. 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enhanced understanding of this data can help to make decisions on critical issues, such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lifting social distancing measures, lockdowns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reopening businesses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488" y="285728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ABSTRACT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6712"/>
            <a:ext cx="7613660" cy="47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3056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lgerian" pitchFamily="82" charset="0"/>
              </a:rPr>
              <a:t>WORLDWIDE COVID CASES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 descr="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55976" y="1721149"/>
            <a:ext cx="3944610" cy="30963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584944" y="533192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the above analysis Mortality </a:t>
            </a:r>
            <a:r>
              <a:rPr lang="en-US" b="1" dirty="0">
                <a:solidFill>
                  <a:srgbClr val="FF0000"/>
                </a:solidFill>
              </a:rPr>
              <a:t>rate </a:t>
            </a:r>
            <a:r>
              <a:rPr lang="en-US" b="1" dirty="0"/>
              <a:t>is low </a:t>
            </a:r>
            <a:r>
              <a:rPr lang="en-US" b="1" dirty="0" smtClean="0"/>
              <a:t>when compared to </a:t>
            </a:r>
            <a:r>
              <a:rPr lang="en-US" b="1" dirty="0" smtClean="0">
                <a:solidFill>
                  <a:srgbClr val="0070C0"/>
                </a:solidFill>
              </a:rPr>
              <a:t>Recovery rate which relatively </a:t>
            </a:r>
            <a:r>
              <a:rPr lang="en-US" b="1" dirty="0" smtClean="0"/>
              <a:t> </a:t>
            </a:r>
            <a:r>
              <a:rPr lang="en-US" b="1" dirty="0"/>
              <a:t>high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1340768"/>
            <a:ext cx="331503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270"/>
              </a:lnSpc>
            </a:pPr>
            <a:r>
              <a:rPr lang="en-US" sz="2000" b="1" spc="1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b="1" spc="19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285750" indent="-285750">
              <a:lnSpc>
                <a:spcPts val="627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B34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data science</a:t>
            </a:r>
          </a:p>
          <a:p>
            <a:pPr marL="285750" indent="-285750">
              <a:lnSpc>
                <a:spcPts val="627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B34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solidFill>
                <a:srgbClr val="1B34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627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B34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solidFill>
                  <a:srgbClr val="1B34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ataworld</a:t>
            </a:r>
            <a:endParaRPr lang="en-US" sz="2000" dirty="0" smtClean="0">
              <a:solidFill>
                <a:srgbClr val="1B34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270"/>
              </a:lnSpc>
            </a:pPr>
            <a:endParaRPr lang="en-US" spc="192" dirty="0">
              <a:solidFill>
                <a:srgbClr val="1B344D"/>
              </a:solidFill>
              <a:latin typeface="Nunito Sans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322779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634082"/>
          </a:xfrm>
        </p:spPr>
        <p:txBody>
          <a:bodyPr/>
          <a:lstStyle/>
          <a:p>
            <a:r>
              <a:rPr lang="en-IN" sz="2800" b="1" dirty="0" smtClean="0">
                <a:latin typeface="Algerian" pitchFamily="82" charset="0"/>
              </a:rPr>
              <a:t>WORLDWIDE</a:t>
            </a:r>
            <a:r>
              <a:rPr lang="en-US" dirty="0" smtClean="0"/>
              <a:t> </a:t>
            </a:r>
            <a:r>
              <a:rPr lang="en-US" b="1" dirty="0" smtClean="0">
                <a:latin typeface="Algerian" panose="04020705040A02060702" pitchFamily="82" charset="0"/>
              </a:rPr>
              <a:t>NEW COVID CASES ANALYSIS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2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4652232" cy="38884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5292080" y="1700808"/>
            <a:ext cx="3168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Relatively the number of newly recovered cases is higher than newly affected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number of new deaths is one percent of all the total affected cases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11560" y="5696485"/>
            <a:ext cx="772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cases = New recovered + New cases + New Deaths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08520" y="6550223"/>
            <a:ext cx="324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Last updated data by 12</a:t>
            </a:r>
            <a:r>
              <a:rPr lang="en-US" sz="1400" baseline="30000" dirty="0"/>
              <a:t>th</a:t>
            </a:r>
            <a:r>
              <a:rPr lang="en-US" sz="1400" dirty="0"/>
              <a:t> May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995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928670"/>
            <a:ext cx="6500826" cy="4175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88" y="285728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/>
                </a:solidFill>
                <a:latin typeface="Algerian" pitchFamily="82" charset="0"/>
              </a:rPr>
              <a:t>WORLDWIDE</a:t>
            </a:r>
            <a:endParaRPr lang="en-US" sz="28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5103987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percentage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daily growth of pandemic wave.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836" y="5560930"/>
            <a:ext cx="64547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%</a:t>
            </a:r>
            <a:r>
              <a:rPr lang="en-US" sz="2000" b="1" dirty="0" err="1" smtClean="0">
                <a:solidFill>
                  <a:srgbClr val="0070C0"/>
                </a:solidFill>
              </a:rPr>
              <a:t>Inc</a:t>
            </a:r>
            <a:r>
              <a:rPr lang="en-US" sz="2000" b="1" dirty="0" smtClean="0">
                <a:solidFill>
                  <a:srgbClr val="0070C0"/>
                </a:solidFill>
              </a:rPr>
              <a:t> Recovered  &gt;  %</a:t>
            </a:r>
            <a:r>
              <a:rPr lang="en-US" sz="2000" b="1" dirty="0" err="1" smtClean="0">
                <a:solidFill>
                  <a:srgbClr val="0070C0"/>
                </a:solidFill>
              </a:rPr>
              <a:t>Inc</a:t>
            </a:r>
            <a:r>
              <a:rPr lang="en-US" sz="2000" b="1" dirty="0" smtClean="0">
                <a:solidFill>
                  <a:srgbClr val="0070C0"/>
                </a:solidFill>
              </a:rPr>
              <a:t> Cases 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medical facility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worldwide.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47664" y="1399088"/>
            <a:ext cx="590494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7664" y="1988840"/>
            <a:ext cx="590494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3203848" y="1399088"/>
            <a:ext cx="144016" cy="5897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79512" y="6581001"/>
            <a:ext cx="371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Last updated data by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May</a:t>
            </a:r>
            <a:endParaRPr lang="en-IN" sz="1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08948"/>
            <a:ext cx="4116297" cy="3468293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04421"/>
            <a:ext cx="4172159" cy="345357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7504" y="148968"/>
            <a:ext cx="842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 smtClean="0">
                <a:solidFill>
                  <a:schemeClr val="tx2"/>
                </a:solidFill>
                <a:latin typeface="Algerian" pitchFamily="82" charset="0"/>
              </a:rPr>
              <a:t>WORLDWIDE CONTINENT WISE TOTAL CASES VS ACTIVE CASES</a:t>
            </a:r>
            <a:endParaRPr lang="en-US" sz="22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50424" y="1096980"/>
            <a:ext cx="140648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1520" y="2033084"/>
            <a:ext cx="61330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419872" y="980728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Lowest Total </a:t>
            </a:r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 smtClean="0">
                <a:solidFill>
                  <a:srgbClr val="0070C0"/>
                </a:solidFill>
              </a:rPr>
              <a:t>ases </a:t>
            </a:r>
            <a:r>
              <a:rPr lang="en-US" sz="1600" b="1" dirty="0" smtClean="0">
                <a:solidFill>
                  <a:srgbClr val="0070C0"/>
                </a:solidFill>
              </a:rPr>
              <a:t>– Australia Continent</a:t>
            </a:r>
          </a:p>
          <a:p>
            <a:r>
              <a:rPr lang="en-US" sz="1400" dirty="0"/>
              <a:t>i</a:t>
            </a:r>
            <a:r>
              <a:rPr lang="en-US" sz="1400" dirty="0" smtClean="0"/>
              <a:t>ndicates </a:t>
            </a:r>
            <a:r>
              <a:rPr lang="en-US" sz="1400" b="1" dirty="0" smtClean="0"/>
              <a:t>best governance and awareness among people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9583" y="1659106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Highest Total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ases </a:t>
            </a:r>
            <a:r>
              <a:rPr lang="en-US" sz="1600" b="1" dirty="0" smtClean="0">
                <a:solidFill>
                  <a:srgbClr val="FF0000"/>
                </a:solidFill>
              </a:rPr>
              <a:t>– Europe &amp; Asia</a:t>
            </a:r>
          </a:p>
          <a:p>
            <a:pPr algn="ctr"/>
            <a:r>
              <a:rPr lang="en-US" sz="1400" dirty="0" smtClean="0"/>
              <a:t>indicates </a:t>
            </a:r>
            <a:r>
              <a:rPr lang="en-US" sz="1400" b="1" dirty="0" smtClean="0"/>
              <a:t>poor governance – improper lockdown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4581254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Lowest Active </a:t>
            </a:r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 smtClean="0">
                <a:solidFill>
                  <a:srgbClr val="0070C0"/>
                </a:solidFill>
              </a:rPr>
              <a:t>ases </a:t>
            </a:r>
            <a:r>
              <a:rPr lang="en-US" sz="1600" b="1" dirty="0" smtClean="0">
                <a:solidFill>
                  <a:srgbClr val="0070C0"/>
                </a:solidFill>
              </a:rPr>
              <a:t>– Australia Continent</a:t>
            </a:r>
          </a:p>
          <a:p>
            <a:pPr algn="ctr"/>
            <a:r>
              <a:rPr lang="en-US" sz="1400" dirty="0"/>
              <a:t>i</a:t>
            </a:r>
            <a:r>
              <a:rPr lang="en-US" sz="1400" dirty="0" smtClean="0"/>
              <a:t>ndicates </a:t>
            </a:r>
            <a:r>
              <a:rPr lang="en-US" sz="1400" b="1" dirty="0" smtClean="0"/>
              <a:t>best medical facilities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9196" y="5517232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Highest </a:t>
            </a:r>
            <a:r>
              <a:rPr lang="en-US" sz="1600" dirty="0" smtClean="0">
                <a:solidFill>
                  <a:srgbClr val="FF0000"/>
                </a:solidFill>
              </a:rPr>
              <a:t>Active </a:t>
            </a:r>
            <a:r>
              <a:rPr lang="en-US" sz="1600" dirty="0">
                <a:solidFill>
                  <a:srgbClr val="FF0000"/>
                </a:solidFill>
              </a:rPr>
              <a:t>Cases </a:t>
            </a:r>
            <a:r>
              <a:rPr lang="en-US" sz="1600" b="1" dirty="0">
                <a:solidFill>
                  <a:srgbClr val="FF0000"/>
                </a:solidFill>
              </a:rPr>
              <a:t>– </a:t>
            </a:r>
            <a:r>
              <a:rPr lang="en-US" sz="1600" b="1" dirty="0" smtClean="0">
                <a:solidFill>
                  <a:srgbClr val="FF0000"/>
                </a:solidFill>
              </a:rPr>
              <a:t>North America </a:t>
            </a:r>
            <a:r>
              <a:rPr lang="en-US" sz="1600" dirty="0" smtClean="0">
                <a:solidFill>
                  <a:srgbClr val="FF0000"/>
                </a:solidFill>
              </a:rPr>
              <a:t>&amp;</a:t>
            </a:r>
            <a:r>
              <a:rPr lang="en-US" sz="1600" b="1" dirty="0" smtClean="0">
                <a:solidFill>
                  <a:srgbClr val="FF0000"/>
                </a:solidFill>
              </a:rPr>
              <a:t> Asia </a:t>
            </a:r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/>
              <a:t>indicates </a:t>
            </a:r>
            <a:r>
              <a:rPr lang="en-US" sz="1400" b="1" dirty="0" smtClean="0"/>
              <a:t>poor medical </a:t>
            </a:r>
            <a:r>
              <a:rPr lang="en-US" sz="1400" b="1" dirty="0"/>
              <a:t>facilities</a:t>
            </a:r>
            <a:endParaRPr lang="en-IN" sz="1400" b="1" dirty="0"/>
          </a:p>
          <a:p>
            <a:pPr algn="ctr"/>
            <a:endParaRPr lang="en-IN" sz="14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3717032"/>
            <a:ext cx="140648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2627784" y="1174686"/>
            <a:ext cx="61330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6948264" y="3789040"/>
            <a:ext cx="61330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992939" y="6381328"/>
            <a:ext cx="140648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Algerian" pitchFamily="82" charset="0"/>
              </a:rPr>
              <a:t>WORLDWIDE CONTINENT WISE NEW CASES ANALYSIS</a:t>
            </a:r>
            <a:r>
              <a:rPr lang="en-US" sz="3200" b="1" dirty="0">
                <a:latin typeface="Algerian" pitchFamily="82" charset="0"/>
              </a:rPr>
              <a:t/>
            </a:r>
            <a:br>
              <a:rPr lang="en-US" sz="3200" b="1" dirty="0">
                <a:latin typeface="Algerian" pitchFamily="8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75530" y="2204864"/>
            <a:ext cx="4392488" cy="316509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3528" y="2046215"/>
            <a:ext cx="4491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New Cases: 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the lowest number of new cases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hich indicates they got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governance which enables their economy to perform on a regular basis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316266"/>
            <a:ext cx="4608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New </a:t>
            </a: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the record for the highest number of newly recorded cases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ndicates they need better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containment policies such as strict lockdown &amp; social distancing policies should be maintained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608" y="1245996"/>
            <a:ext cx="74664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vs lowest new cases continent wise </a:t>
            </a:r>
          </a:p>
          <a:p>
            <a:pPr algn="ctr"/>
            <a:endParaRPr lang="en-IN" i="1" dirty="0"/>
          </a:p>
        </p:txBody>
      </p:sp>
      <p:sp>
        <p:nvSpPr>
          <p:cNvPr id="9" name="Rounded Rectangle 8"/>
          <p:cNvSpPr/>
          <p:nvPr/>
        </p:nvSpPr>
        <p:spPr>
          <a:xfrm>
            <a:off x="5580112" y="2492895"/>
            <a:ext cx="585010" cy="3427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222576" y="4510415"/>
            <a:ext cx="140648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b="1" dirty="0">
                <a:latin typeface="Algerian" pitchFamily="82" charset="0"/>
              </a:rPr>
              <a:t>WORLDWIDE </a:t>
            </a:r>
            <a:r>
              <a:rPr lang="en-IN" sz="2400" b="1" dirty="0" smtClean="0">
                <a:latin typeface="Algerian" pitchFamily="82" charset="0"/>
              </a:rPr>
              <a:t>CRITICALLY AFFECTED </a:t>
            </a:r>
            <a:r>
              <a:rPr lang="en-IN" sz="2400" b="1" dirty="0">
                <a:latin typeface="Algerian" pitchFamily="82" charset="0"/>
              </a:rPr>
              <a:t>CONTINENT</a:t>
            </a:r>
            <a:r>
              <a:rPr lang="en-IN" sz="2400" b="1" dirty="0" smtClean="0">
                <a:latin typeface="Algerian" pitchFamily="82" charset="0"/>
              </a:rPr>
              <a:t> ANALYSIS</a:t>
            </a:r>
            <a:r>
              <a:rPr lang="en-US" sz="2400" b="1" dirty="0">
                <a:latin typeface="Algerian" pitchFamily="82" charset="0"/>
              </a:rPr>
              <a:t/>
            </a:r>
            <a:br>
              <a:rPr lang="en-US" sz="2400" b="1" dirty="0">
                <a:latin typeface="Algerian" pitchFamily="82" charset="0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4481" y="1556792"/>
            <a:ext cx="4320480" cy="3601194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043988" y="3068569"/>
            <a:ext cx="37183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Cases: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South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 for the highest number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and are struggling to control the spread of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deficiency of medical facilities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no. of beds, ventilators, oxygen supply,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131840" y="2005187"/>
            <a:ext cx="553402" cy="237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39552" y="4509120"/>
            <a:ext cx="1152128" cy="338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Algerian" pitchFamily="82" charset="0"/>
              </a:rPr>
              <a:t>CONTINENT WISE TOTAL DEATH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F7D8BD-35FA-47C6-AD37-258F335BB3F2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5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89802" y="1268760"/>
            <a:ext cx="4367100" cy="3384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128" y="4747153"/>
            <a:ext cx="79928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Deaths: Europe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North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Across the globe, Europe and North </a:t>
            </a:r>
            <a:r>
              <a:rPr lang="en-US" dirty="0" smtClean="0"/>
              <a:t>America where the first continents to fall </a:t>
            </a:r>
            <a:r>
              <a:rPr lang="en-US" b="1" dirty="0" smtClean="0"/>
              <a:t>victim</a:t>
            </a:r>
            <a:r>
              <a:rPr lang="en-US" dirty="0" smtClean="0"/>
              <a:t> to the pandemic </a:t>
            </a:r>
            <a:r>
              <a:rPr lang="en-US" dirty="0"/>
              <a:t>after </a:t>
            </a:r>
            <a:r>
              <a:rPr lang="en-US" dirty="0" smtClean="0"/>
              <a:t>China(first wave).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Unknowing the </a:t>
            </a:r>
            <a:r>
              <a:rPr lang="en-US" dirty="0"/>
              <a:t>nature of virus, people were </a:t>
            </a:r>
            <a:r>
              <a:rPr lang="en-US" b="1" dirty="0"/>
              <a:t>unaware of </a:t>
            </a:r>
            <a:r>
              <a:rPr lang="en-US" b="1" dirty="0" smtClean="0"/>
              <a:t>precautions, treatments and medical support</a:t>
            </a:r>
            <a:r>
              <a:rPr lang="en-US" dirty="0"/>
              <a:t>.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83768" y="1844824"/>
            <a:ext cx="61330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089802" y="3991074"/>
            <a:ext cx="1188796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2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2263</TotalTime>
  <Words>1055</Words>
  <Application>Microsoft Office PowerPoint</Application>
  <PresentationFormat>On-screen Show (4:3)</PresentationFormat>
  <Paragraphs>122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PowerPoint Presentation</vt:lpstr>
      <vt:lpstr>WORLDWIDE COVID CASES ANALYSIS</vt:lpstr>
      <vt:lpstr>WORLDWIDE NEW COVID CASES ANALYSIS</vt:lpstr>
      <vt:lpstr>PowerPoint Presentation</vt:lpstr>
      <vt:lpstr>PowerPoint Presentation</vt:lpstr>
      <vt:lpstr>WORLDWIDE CONTINENT WISE NEW CASES ANALYSIS </vt:lpstr>
      <vt:lpstr>WORLDWIDE CRITICALLY AFFECTED CONTINENT ANALYSIS </vt:lpstr>
      <vt:lpstr>CONTINENT WISE TOTAL DEATH</vt:lpstr>
      <vt:lpstr>CONTINENT WISE NEW DEATH </vt:lpstr>
      <vt:lpstr>PowerPoint Presentation</vt:lpstr>
      <vt:lpstr>PowerPoint Presentation</vt:lpstr>
      <vt:lpstr>Year-wise Confirmed vs cured</vt:lpstr>
      <vt:lpstr>Active Cases Day-wise</vt:lpstr>
      <vt:lpstr>Death Cases Day-wise</vt:lpstr>
      <vt:lpstr>CURED COVID CASES (STATE wise) </vt:lpstr>
      <vt:lpstr>OVERALL VACCINATION COUNTRY WISE(INDIA)</vt:lpstr>
      <vt:lpstr>MONTH WISE VACCINATION RATE</vt:lpstr>
      <vt:lpstr>CONCLUSION: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Tanu</cp:lastModifiedBy>
  <cp:revision>146</cp:revision>
  <dcterms:created xsi:type="dcterms:W3CDTF">2021-05-13T01:14:09Z</dcterms:created>
  <dcterms:modified xsi:type="dcterms:W3CDTF">2021-05-16T05:25:40Z</dcterms:modified>
</cp:coreProperties>
</file>