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70" r:id="rId5"/>
    <p:sldId id="272" r:id="rId6"/>
    <p:sldId id="273" r:id="rId7"/>
    <p:sldId id="274" r:id="rId8"/>
    <p:sldId id="276" r:id="rId9"/>
    <p:sldId id="279" r:id="rId10"/>
    <p:sldId id="277" r:id="rId11"/>
    <p:sldId id="259" r:id="rId12"/>
    <p:sldId id="260" r:id="rId13"/>
    <p:sldId id="261" r:id="rId14"/>
    <p:sldId id="262" r:id="rId15"/>
    <p:sldId id="263" r:id="rId16"/>
    <p:sldId id="264" r:id="rId17"/>
    <p:sldId id="265" r:id="rId18"/>
    <p:sldId id="266" r:id="rId19"/>
    <p:sldId id="267" r:id="rId20"/>
    <p:sldId id="268" r:id="rId21"/>
    <p:sldId id="269" r:id="rId22"/>
    <p:sldId id="271"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1" autoAdjust="0"/>
    <p:restoredTop sz="94660"/>
  </p:normalViewPr>
  <p:slideViewPr>
    <p:cSldViewPr snapToGrid="0">
      <p:cViewPr varScale="1">
        <p:scale>
          <a:sx n="73" d="100"/>
          <a:sy n="73" d="100"/>
        </p:scale>
        <p:origin x="-49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941082-DA7F-48A8-8203-E4F7AAC84982}" type="datetimeFigureOut">
              <a:rPr lang="en-IN" smtClean="0"/>
              <a:pPr/>
              <a:t>27/09/21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27630-651C-4EB5-A7FE-760B7D5C35B0}" type="slidenum">
              <a:rPr lang="en-IN" smtClean="0"/>
              <a:pPr/>
              <a:t>‹#›</a:t>
            </a:fld>
            <a:endParaRPr lang="en-IN"/>
          </a:p>
        </p:txBody>
      </p:sp>
    </p:spTree>
    <p:extLst>
      <p:ext uri="{BB962C8B-B14F-4D97-AF65-F5344CB8AC3E}">
        <p14:creationId xmlns:p14="http://schemas.microsoft.com/office/powerpoint/2010/main" xmlns="" val="314032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41082-DA7F-48A8-8203-E4F7AAC84982}" type="datetimeFigureOut">
              <a:rPr lang="en-IN" smtClean="0"/>
              <a:pPr/>
              <a:t>27/09/21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27630-651C-4EB5-A7FE-760B7D5C35B0}" type="slidenum">
              <a:rPr lang="en-IN" smtClean="0"/>
              <a:pPr/>
              <a:t>‹#›</a:t>
            </a:fld>
            <a:endParaRPr lang="en-IN"/>
          </a:p>
        </p:txBody>
      </p:sp>
    </p:spTree>
    <p:extLst>
      <p:ext uri="{BB962C8B-B14F-4D97-AF65-F5344CB8AC3E}">
        <p14:creationId xmlns:p14="http://schemas.microsoft.com/office/powerpoint/2010/main" xmlns="" val="274391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41082-DA7F-48A8-8203-E4F7AAC84982}" type="datetimeFigureOut">
              <a:rPr lang="en-IN" smtClean="0"/>
              <a:pPr/>
              <a:t>27/09/21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27630-651C-4EB5-A7FE-760B7D5C35B0}"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55883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41082-DA7F-48A8-8203-E4F7AAC84982}" type="datetimeFigureOut">
              <a:rPr lang="en-IN" smtClean="0"/>
              <a:pPr/>
              <a:t>27/09/21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27630-651C-4EB5-A7FE-760B7D5C35B0}" type="slidenum">
              <a:rPr lang="en-IN" smtClean="0"/>
              <a:pPr/>
              <a:t>‹#›</a:t>
            </a:fld>
            <a:endParaRPr lang="en-IN"/>
          </a:p>
        </p:txBody>
      </p:sp>
    </p:spTree>
    <p:extLst>
      <p:ext uri="{BB962C8B-B14F-4D97-AF65-F5344CB8AC3E}">
        <p14:creationId xmlns:p14="http://schemas.microsoft.com/office/powerpoint/2010/main" xmlns="" val="486989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41082-DA7F-48A8-8203-E4F7AAC84982}" type="datetimeFigureOut">
              <a:rPr lang="en-IN" smtClean="0"/>
              <a:pPr/>
              <a:t>27/09/21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27630-651C-4EB5-A7FE-760B7D5C35B0}"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348296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41082-DA7F-48A8-8203-E4F7AAC84982}" type="datetimeFigureOut">
              <a:rPr lang="en-IN" smtClean="0"/>
              <a:pPr/>
              <a:t>27/09/21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27630-651C-4EB5-A7FE-760B7D5C35B0}" type="slidenum">
              <a:rPr lang="en-IN" smtClean="0"/>
              <a:pPr/>
              <a:t>‹#›</a:t>
            </a:fld>
            <a:endParaRPr lang="en-IN"/>
          </a:p>
        </p:txBody>
      </p:sp>
    </p:spTree>
    <p:extLst>
      <p:ext uri="{BB962C8B-B14F-4D97-AF65-F5344CB8AC3E}">
        <p14:creationId xmlns:p14="http://schemas.microsoft.com/office/powerpoint/2010/main" xmlns="" val="214490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941082-DA7F-48A8-8203-E4F7AAC84982}" type="datetimeFigureOut">
              <a:rPr lang="en-IN" smtClean="0"/>
              <a:pPr/>
              <a:t>27/09/21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27630-651C-4EB5-A7FE-760B7D5C35B0}" type="slidenum">
              <a:rPr lang="en-IN" smtClean="0"/>
              <a:pPr/>
              <a:t>‹#›</a:t>
            </a:fld>
            <a:endParaRPr lang="en-IN"/>
          </a:p>
        </p:txBody>
      </p:sp>
    </p:spTree>
    <p:extLst>
      <p:ext uri="{BB962C8B-B14F-4D97-AF65-F5344CB8AC3E}">
        <p14:creationId xmlns:p14="http://schemas.microsoft.com/office/powerpoint/2010/main" xmlns="" val="1513956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941082-DA7F-48A8-8203-E4F7AAC84982}" type="datetimeFigureOut">
              <a:rPr lang="en-IN" smtClean="0"/>
              <a:pPr/>
              <a:t>27/09/21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27630-651C-4EB5-A7FE-760B7D5C35B0}" type="slidenum">
              <a:rPr lang="en-IN" smtClean="0"/>
              <a:pPr/>
              <a:t>‹#›</a:t>
            </a:fld>
            <a:endParaRPr lang="en-IN"/>
          </a:p>
        </p:txBody>
      </p:sp>
    </p:spTree>
    <p:extLst>
      <p:ext uri="{BB962C8B-B14F-4D97-AF65-F5344CB8AC3E}">
        <p14:creationId xmlns:p14="http://schemas.microsoft.com/office/powerpoint/2010/main" xmlns="" val="896531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941082-DA7F-48A8-8203-E4F7AAC84982}" type="datetimeFigureOut">
              <a:rPr lang="en-IN" smtClean="0"/>
              <a:pPr/>
              <a:t>27/09/21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27630-651C-4EB5-A7FE-760B7D5C35B0}" type="slidenum">
              <a:rPr lang="en-IN" smtClean="0"/>
              <a:pPr/>
              <a:t>‹#›</a:t>
            </a:fld>
            <a:endParaRPr lang="en-IN"/>
          </a:p>
        </p:txBody>
      </p:sp>
    </p:spTree>
    <p:extLst>
      <p:ext uri="{BB962C8B-B14F-4D97-AF65-F5344CB8AC3E}">
        <p14:creationId xmlns:p14="http://schemas.microsoft.com/office/powerpoint/2010/main" xmlns="" val="3958451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41082-DA7F-48A8-8203-E4F7AAC84982}" type="datetimeFigureOut">
              <a:rPr lang="en-IN" smtClean="0"/>
              <a:pPr/>
              <a:t>27/09/21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27630-651C-4EB5-A7FE-760B7D5C35B0}" type="slidenum">
              <a:rPr lang="en-IN" smtClean="0"/>
              <a:pPr/>
              <a:t>‹#›</a:t>
            </a:fld>
            <a:endParaRPr lang="en-IN"/>
          </a:p>
        </p:txBody>
      </p:sp>
    </p:spTree>
    <p:extLst>
      <p:ext uri="{BB962C8B-B14F-4D97-AF65-F5344CB8AC3E}">
        <p14:creationId xmlns:p14="http://schemas.microsoft.com/office/powerpoint/2010/main" xmlns="" val="67262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941082-DA7F-48A8-8203-E4F7AAC84982}" type="datetimeFigureOut">
              <a:rPr lang="en-IN" smtClean="0"/>
              <a:pPr/>
              <a:t>27/09/21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627630-651C-4EB5-A7FE-760B7D5C35B0}" type="slidenum">
              <a:rPr lang="en-IN" smtClean="0"/>
              <a:pPr/>
              <a:t>‹#›</a:t>
            </a:fld>
            <a:endParaRPr lang="en-IN"/>
          </a:p>
        </p:txBody>
      </p:sp>
    </p:spTree>
    <p:extLst>
      <p:ext uri="{BB962C8B-B14F-4D97-AF65-F5344CB8AC3E}">
        <p14:creationId xmlns:p14="http://schemas.microsoft.com/office/powerpoint/2010/main" xmlns="" val="22579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941082-DA7F-48A8-8203-E4F7AAC84982}" type="datetimeFigureOut">
              <a:rPr lang="en-IN" smtClean="0"/>
              <a:pPr/>
              <a:t>27/09/21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627630-651C-4EB5-A7FE-760B7D5C35B0}" type="slidenum">
              <a:rPr lang="en-IN" smtClean="0"/>
              <a:pPr/>
              <a:t>‹#›</a:t>
            </a:fld>
            <a:endParaRPr lang="en-IN"/>
          </a:p>
        </p:txBody>
      </p:sp>
    </p:spTree>
    <p:extLst>
      <p:ext uri="{BB962C8B-B14F-4D97-AF65-F5344CB8AC3E}">
        <p14:creationId xmlns:p14="http://schemas.microsoft.com/office/powerpoint/2010/main" xmlns="" val="44655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941082-DA7F-48A8-8203-E4F7AAC84982}" type="datetimeFigureOut">
              <a:rPr lang="en-IN" smtClean="0"/>
              <a:pPr/>
              <a:t>27/09/21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627630-651C-4EB5-A7FE-760B7D5C35B0}" type="slidenum">
              <a:rPr lang="en-IN" smtClean="0"/>
              <a:pPr/>
              <a:t>‹#›</a:t>
            </a:fld>
            <a:endParaRPr lang="en-IN"/>
          </a:p>
        </p:txBody>
      </p:sp>
    </p:spTree>
    <p:extLst>
      <p:ext uri="{BB962C8B-B14F-4D97-AF65-F5344CB8AC3E}">
        <p14:creationId xmlns:p14="http://schemas.microsoft.com/office/powerpoint/2010/main" xmlns="" val="2208040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41082-DA7F-48A8-8203-E4F7AAC84982}" type="datetimeFigureOut">
              <a:rPr lang="en-IN" smtClean="0"/>
              <a:pPr/>
              <a:t>27/09/21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627630-651C-4EB5-A7FE-760B7D5C35B0}" type="slidenum">
              <a:rPr lang="en-IN" smtClean="0"/>
              <a:pPr/>
              <a:t>‹#›</a:t>
            </a:fld>
            <a:endParaRPr lang="en-IN"/>
          </a:p>
        </p:txBody>
      </p:sp>
    </p:spTree>
    <p:extLst>
      <p:ext uri="{BB962C8B-B14F-4D97-AF65-F5344CB8AC3E}">
        <p14:creationId xmlns:p14="http://schemas.microsoft.com/office/powerpoint/2010/main" xmlns="" val="193728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941082-DA7F-48A8-8203-E4F7AAC84982}" type="datetimeFigureOut">
              <a:rPr lang="en-IN" smtClean="0"/>
              <a:pPr/>
              <a:t>27/09/21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627630-651C-4EB5-A7FE-760B7D5C35B0}" type="slidenum">
              <a:rPr lang="en-IN" smtClean="0"/>
              <a:pPr/>
              <a:t>‹#›</a:t>
            </a:fld>
            <a:endParaRPr lang="en-IN"/>
          </a:p>
        </p:txBody>
      </p:sp>
    </p:spTree>
    <p:extLst>
      <p:ext uri="{BB962C8B-B14F-4D97-AF65-F5344CB8AC3E}">
        <p14:creationId xmlns:p14="http://schemas.microsoft.com/office/powerpoint/2010/main" xmlns="" val="235029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941082-DA7F-48A8-8203-E4F7AAC84982}" type="datetimeFigureOut">
              <a:rPr lang="en-IN" smtClean="0"/>
              <a:pPr/>
              <a:t>27/09/21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627630-651C-4EB5-A7FE-760B7D5C35B0}" type="slidenum">
              <a:rPr lang="en-IN" smtClean="0"/>
              <a:pPr/>
              <a:t>‹#›</a:t>
            </a:fld>
            <a:endParaRPr lang="en-IN"/>
          </a:p>
        </p:txBody>
      </p:sp>
    </p:spTree>
    <p:extLst>
      <p:ext uri="{BB962C8B-B14F-4D97-AF65-F5344CB8AC3E}">
        <p14:creationId xmlns:p14="http://schemas.microsoft.com/office/powerpoint/2010/main" xmlns="" val="420717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941082-DA7F-48A8-8203-E4F7AAC84982}" type="datetimeFigureOut">
              <a:rPr lang="en-IN" smtClean="0"/>
              <a:pPr/>
              <a:t>27/09/21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627630-651C-4EB5-A7FE-760B7D5C35B0}" type="slidenum">
              <a:rPr lang="en-IN" smtClean="0"/>
              <a:pPr/>
              <a:t>‹#›</a:t>
            </a:fld>
            <a:endParaRPr lang="en-IN"/>
          </a:p>
        </p:txBody>
      </p:sp>
    </p:spTree>
    <p:extLst>
      <p:ext uri="{BB962C8B-B14F-4D97-AF65-F5344CB8AC3E}">
        <p14:creationId xmlns:p14="http://schemas.microsoft.com/office/powerpoint/2010/main" xmlns="" val="310182572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0F7A17-AEEC-4C84-B560-B5B5FDDA6445}"/>
              </a:ext>
            </a:extLst>
          </p:cNvPr>
          <p:cNvSpPr>
            <a:spLocks noGrp="1"/>
          </p:cNvSpPr>
          <p:nvPr>
            <p:ph type="ctrTitle"/>
          </p:nvPr>
        </p:nvSpPr>
        <p:spPr>
          <a:xfrm>
            <a:off x="571500" y="942974"/>
            <a:ext cx="8867775" cy="2771776"/>
          </a:xfrm>
        </p:spPr>
        <p:txBody>
          <a:bodyPr>
            <a:normAutofit/>
          </a:bodyPr>
          <a:lstStyle/>
          <a:p>
            <a:pPr algn="l"/>
            <a:r>
              <a:rPr lang="en-US" dirty="0"/>
              <a:t>Presentation on credit </a:t>
            </a:r>
            <a:r>
              <a:rPr lang="en-US" dirty="0" err="1"/>
              <a:t>eda</a:t>
            </a:r>
            <a:r>
              <a:rPr lang="en-US" dirty="0"/>
              <a:t> case study</a:t>
            </a:r>
            <a:endParaRPr lang="en-IN" dirty="0"/>
          </a:p>
        </p:txBody>
      </p:sp>
      <p:sp>
        <p:nvSpPr>
          <p:cNvPr id="3" name="Subtitle 2">
            <a:extLst>
              <a:ext uri="{FF2B5EF4-FFF2-40B4-BE49-F238E27FC236}">
                <a16:creationId xmlns:a16="http://schemas.microsoft.com/office/drawing/2014/main" xmlns="" id="{EC129BFC-7E49-4C2B-B031-5AE2756182A0}"/>
              </a:ext>
            </a:extLst>
          </p:cNvPr>
          <p:cNvSpPr>
            <a:spLocks noGrp="1"/>
          </p:cNvSpPr>
          <p:nvPr>
            <p:ph type="subTitle" idx="1"/>
          </p:nvPr>
        </p:nvSpPr>
        <p:spPr>
          <a:xfrm>
            <a:off x="8315325" y="5067301"/>
            <a:ext cx="1609725" cy="1057274"/>
          </a:xfrm>
        </p:spPr>
        <p:txBody>
          <a:bodyPr/>
          <a:lstStyle/>
          <a:p>
            <a:pPr algn="just"/>
            <a:r>
              <a:rPr lang="en-US" dirty="0"/>
              <a:t>Nikhil  </a:t>
            </a:r>
            <a:r>
              <a:rPr lang="en-US" dirty="0" err="1"/>
              <a:t>Bhati</a:t>
            </a:r>
            <a:endParaRPr lang="en-US" dirty="0"/>
          </a:p>
          <a:p>
            <a:pPr algn="just"/>
            <a:r>
              <a:rPr lang="en-US" dirty="0" err="1"/>
              <a:t>Tanudeep</a:t>
            </a:r>
            <a:r>
              <a:rPr lang="en-US" dirty="0"/>
              <a:t> BM</a:t>
            </a:r>
            <a:endParaRPr lang="en-IN" dirty="0"/>
          </a:p>
        </p:txBody>
      </p:sp>
    </p:spTree>
    <p:extLst>
      <p:ext uri="{BB962C8B-B14F-4D97-AF65-F5344CB8AC3E}">
        <p14:creationId xmlns:p14="http://schemas.microsoft.com/office/powerpoint/2010/main" xmlns="" val="31285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B27577-2F54-43D0-85B3-DBF2FD96B8CC}"/>
              </a:ext>
            </a:extLst>
          </p:cNvPr>
          <p:cNvSpPr>
            <a:spLocks noGrp="1"/>
          </p:cNvSpPr>
          <p:nvPr>
            <p:ph type="title"/>
          </p:nvPr>
        </p:nvSpPr>
        <p:spPr>
          <a:xfrm>
            <a:off x="677334" y="5514975"/>
            <a:ext cx="8596668" cy="819150"/>
          </a:xfrm>
        </p:spPr>
        <p:txBody>
          <a:bodyPr>
            <a:normAutofit/>
          </a:bodyPr>
          <a:lstStyle/>
          <a:p>
            <a:r>
              <a:rPr lang="en-US" sz="1600" b="0" i="0" dirty="0">
                <a:solidFill>
                  <a:srgbClr val="151515"/>
                </a:solidFill>
                <a:effectLst/>
                <a:latin typeface="Times New Roman" panose="02020603050405020304" pitchFamily="18" charset="0"/>
                <a:cs typeface="Times New Roman" panose="02020603050405020304" pitchFamily="18" charset="0"/>
              </a:rPr>
              <a:t>As per the above graph above 80% of the applicants have applied for the loan unaccompanied</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E163C99A-6FA8-4CB6-AAEA-A017E52C8CC9}"/>
              </a:ext>
            </a:extLst>
          </p:cNvPr>
          <p:cNvPicPr>
            <a:picLocks noGrp="1" noChangeAspect="1"/>
          </p:cNvPicPr>
          <p:nvPr>
            <p:ph idx="1"/>
          </p:nvPr>
        </p:nvPicPr>
        <p:blipFill>
          <a:blip r:embed="rId2" cstate="print"/>
          <a:stretch>
            <a:fillRect/>
          </a:stretch>
        </p:blipFill>
        <p:spPr>
          <a:xfrm>
            <a:off x="631312" y="523875"/>
            <a:ext cx="7477646" cy="4638675"/>
          </a:xfrm>
        </p:spPr>
      </p:pic>
    </p:spTree>
    <p:extLst>
      <p:ext uri="{BB962C8B-B14F-4D97-AF65-F5344CB8AC3E}">
        <p14:creationId xmlns:p14="http://schemas.microsoft.com/office/powerpoint/2010/main" xmlns="" val="3805440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739E1E-935D-4578-9B1F-5A2C6A7451CE}"/>
              </a:ext>
            </a:extLst>
          </p:cNvPr>
          <p:cNvSpPr>
            <a:spLocks noGrp="1"/>
          </p:cNvSpPr>
          <p:nvPr>
            <p:ph type="title"/>
          </p:nvPr>
        </p:nvSpPr>
        <p:spPr>
          <a:xfrm>
            <a:off x="342901" y="5133975"/>
            <a:ext cx="9839324" cy="1009649"/>
          </a:xfrm>
        </p:spPr>
        <p:txBody>
          <a:bodyPr>
            <a:noAutofit/>
          </a:bodyPr>
          <a:lstStyle/>
          <a:p>
            <a:pPr algn="just"/>
            <a:r>
              <a:rPr lang="en-US" sz="1600" b="0" i="0" dirty="0">
                <a:solidFill>
                  <a:srgbClr val="151515"/>
                </a:solidFill>
                <a:effectLst/>
                <a:latin typeface="Times New Roman" panose="02020603050405020304" pitchFamily="18" charset="0"/>
                <a:cs typeface="Times New Roman" panose="02020603050405020304" pitchFamily="18" charset="0"/>
              </a:rPr>
              <a:t>As shown in figure comparison highest density is in the Non- defaulters but in over all comparison Defaulters seems to be more overall combined density as compared to the non defaulters. Although it is not much clear to put such statements</a:t>
            </a:r>
            <a:r>
              <a:rPr lang="en-US" sz="1600" b="0" i="0" dirty="0">
                <a:solidFill>
                  <a:srgbClr val="151515"/>
                </a:solidFill>
                <a:effectLst/>
                <a:latin typeface="Roboto" panose="02000000000000000000" pitchFamily="2" charset="0"/>
              </a:rPr>
              <a:t>.</a:t>
            </a:r>
            <a:endParaRPr lang="en-IN" sz="1600" dirty="0"/>
          </a:p>
        </p:txBody>
      </p:sp>
      <p:pic>
        <p:nvPicPr>
          <p:cNvPr id="5" name="Content Placeholder 4">
            <a:extLst>
              <a:ext uri="{FF2B5EF4-FFF2-40B4-BE49-F238E27FC236}">
                <a16:creationId xmlns:a16="http://schemas.microsoft.com/office/drawing/2014/main" xmlns="" id="{DC3ABE33-6436-47FE-A55A-2AEE716F7BDE}"/>
              </a:ext>
            </a:extLst>
          </p:cNvPr>
          <p:cNvPicPr>
            <a:picLocks noGrp="1" noChangeAspect="1"/>
          </p:cNvPicPr>
          <p:nvPr>
            <p:ph type="pic" idx="1"/>
          </p:nvPr>
        </p:nvPicPr>
        <p:blipFill rotWithShape="1">
          <a:blip r:embed="rId2" cstate="print"/>
          <a:srcRect t="9363" b="9363"/>
          <a:stretch/>
        </p:blipFill>
        <p:spPr>
          <a:xfrm>
            <a:off x="152401" y="456016"/>
            <a:ext cx="9239977" cy="4125509"/>
          </a:xfrm>
        </p:spPr>
      </p:pic>
    </p:spTree>
    <p:extLst>
      <p:ext uri="{BB962C8B-B14F-4D97-AF65-F5344CB8AC3E}">
        <p14:creationId xmlns:p14="http://schemas.microsoft.com/office/powerpoint/2010/main" xmlns="" val="132453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22347D70-FF81-4A35-8743-8D93E68A9B4F}"/>
              </a:ext>
            </a:extLst>
          </p:cNvPr>
          <p:cNvSpPr>
            <a:spLocks noGrp="1"/>
          </p:cNvSpPr>
          <p:nvPr>
            <p:ph type="title"/>
          </p:nvPr>
        </p:nvSpPr>
        <p:spPr>
          <a:xfrm>
            <a:off x="381000" y="5448300"/>
            <a:ext cx="9324975" cy="981076"/>
          </a:xfrm>
        </p:spPr>
        <p:txBody>
          <a:bodyPr>
            <a:normAutofit/>
          </a:bodyPr>
          <a:lstStyle/>
          <a:p>
            <a:pPr algn="l"/>
            <a:r>
              <a:rPr lang="en-US" sz="1600" dirty="0">
                <a:solidFill>
                  <a:schemeClr val="tx1">
                    <a:lumMod val="75000"/>
                    <a:lumOff val="25000"/>
                  </a:schemeClr>
                </a:solidFill>
                <a:effectLst/>
                <a:latin typeface="Times New Roman" panose="02020603050405020304" pitchFamily="18" charset="0"/>
                <a:cs typeface="Times New Roman" panose="02020603050405020304" pitchFamily="18" charset="0"/>
              </a:rPr>
              <a:t>As per the above graph the Loan returned after a set period of time is allot more by defaulters as compared to the non-defaulters.</a:t>
            </a:r>
            <a:br>
              <a:rPr lang="en-US" sz="1600" dirty="0">
                <a:solidFill>
                  <a:schemeClr val="tx1">
                    <a:lumMod val="75000"/>
                    <a:lumOff val="25000"/>
                  </a:schemeClr>
                </a:solidFill>
                <a:effectLst/>
                <a:latin typeface="Times New Roman" panose="02020603050405020304" pitchFamily="18" charset="0"/>
                <a:cs typeface="Times New Roman" panose="02020603050405020304" pitchFamily="18" charset="0"/>
              </a:rPr>
            </a:br>
            <a:r>
              <a:rPr lang="en-US" sz="1000" b="0" i="0" dirty="0">
                <a:solidFill>
                  <a:srgbClr val="151515"/>
                </a:solidFill>
                <a:effectLst/>
                <a:latin typeface="Roboto" panose="02000000000000000000" pitchFamily="2" charset="0"/>
              </a:rPr>
              <a:t/>
            </a:r>
            <a:br>
              <a:rPr lang="en-US" sz="1000" b="0" i="0" dirty="0">
                <a:solidFill>
                  <a:srgbClr val="151515"/>
                </a:solidFill>
                <a:effectLst/>
                <a:latin typeface="Roboto" panose="02000000000000000000" pitchFamily="2" charset="0"/>
              </a:rPr>
            </a:b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45746076-B82D-4708-9186-1B9C58206FB5}"/>
              </a:ext>
            </a:extLst>
          </p:cNvPr>
          <p:cNvPicPr>
            <a:picLocks noGrp="1" noChangeAspect="1"/>
          </p:cNvPicPr>
          <p:nvPr>
            <p:ph idx="1"/>
          </p:nvPr>
        </p:nvPicPr>
        <p:blipFill>
          <a:blip r:embed="rId2" cstate="print"/>
          <a:stretch>
            <a:fillRect/>
          </a:stretch>
        </p:blipFill>
        <p:spPr>
          <a:xfrm>
            <a:off x="521285" y="628650"/>
            <a:ext cx="8917990" cy="4305300"/>
          </a:xfrm>
        </p:spPr>
      </p:pic>
    </p:spTree>
    <p:extLst>
      <p:ext uri="{BB962C8B-B14F-4D97-AF65-F5344CB8AC3E}">
        <p14:creationId xmlns:p14="http://schemas.microsoft.com/office/powerpoint/2010/main" xmlns="" val="3438466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85A3F3-0616-4003-BD30-FA3A13C59A46}"/>
              </a:ext>
            </a:extLst>
          </p:cNvPr>
          <p:cNvSpPr>
            <a:spLocks noGrp="1"/>
          </p:cNvSpPr>
          <p:nvPr>
            <p:ph type="title"/>
          </p:nvPr>
        </p:nvSpPr>
        <p:spPr>
          <a:xfrm>
            <a:off x="657225" y="5495925"/>
            <a:ext cx="9801225" cy="561975"/>
          </a:xfrm>
        </p:spPr>
        <p:txBody>
          <a:bodyPr>
            <a:noAutofit/>
          </a:bodyPr>
          <a:lstStyle/>
          <a:p>
            <a:r>
              <a:rPr lang="en-US" sz="1600" b="0" i="0" dirty="0">
                <a:solidFill>
                  <a:srgbClr val="151515"/>
                </a:solidFill>
                <a:effectLst/>
                <a:latin typeface="Times New Roman" panose="02020603050405020304" pitchFamily="18" charset="0"/>
                <a:cs typeface="Times New Roman" panose="02020603050405020304" pitchFamily="18" charset="0"/>
              </a:rPr>
              <a:t>The Density of the Non-Defaulters is more than the defaulters but days employed is more in defaulters as compared the non defaulters.</a:t>
            </a:r>
            <a:r>
              <a:rPr lang="en-US" sz="1600" dirty="0">
                <a:solidFill>
                  <a:schemeClr val="tx1">
                    <a:lumMod val="75000"/>
                    <a:lumOff val="25000"/>
                  </a:schemeClr>
                </a:solidFill>
                <a:effectLst/>
                <a:latin typeface="Times New Roman" panose="02020603050405020304" pitchFamily="18" charset="0"/>
                <a:cs typeface="Times New Roman" panose="02020603050405020304" pitchFamily="18" charset="0"/>
              </a:rPr>
              <a:t/>
            </a:r>
            <a:br>
              <a:rPr lang="en-US" sz="1600" dirty="0">
                <a:solidFill>
                  <a:schemeClr val="tx1">
                    <a:lumMod val="75000"/>
                    <a:lumOff val="25000"/>
                  </a:schemeClr>
                </a:solidFill>
                <a:effectLst/>
                <a:latin typeface="Times New Roman" panose="02020603050405020304" pitchFamily="18" charset="0"/>
                <a:cs typeface="Times New Roman" panose="02020603050405020304" pitchFamily="18" charset="0"/>
              </a:rPr>
            </a:br>
            <a:r>
              <a:rPr lang="en-US" sz="1600" b="0" i="0" dirty="0">
                <a:solidFill>
                  <a:schemeClr val="tx1">
                    <a:lumMod val="75000"/>
                    <a:lumOff val="25000"/>
                  </a:schemeClr>
                </a:solidFill>
                <a:effectLst/>
                <a:latin typeface="Times New Roman" panose="02020603050405020304" pitchFamily="18" charset="0"/>
                <a:cs typeface="Times New Roman" panose="02020603050405020304" pitchFamily="18" charset="0"/>
              </a:rPr>
              <a:t/>
            </a:r>
            <a:br>
              <a:rPr lang="en-US" sz="1600" b="0" i="0" dirty="0">
                <a:solidFill>
                  <a:schemeClr val="tx1">
                    <a:lumMod val="75000"/>
                    <a:lumOff val="25000"/>
                  </a:schemeClr>
                </a:solidFill>
                <a:effectLst/>
                <a:latin typeface="Times New Roman" panose="02020603050405020304" pitchFamily="18" charset="0"/>
                <a:cs typeface="Times New Roman" panose="02020603050405020304" pitchFamily="18" charset="0"/>
              </a:rPr>
            </a:br>
            <a:endParaRPr lang="en-IN"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3F4032E2-94EB-4F01-A86B-5229FAA6CA53}"/>
              </a:ext>
            </a:extLst>
          </p:cNvPr>
          <p:cNvPicPr>
            <a:picLocks noGrp="1" noChangeAspect="1"/>
          </p:cNvPicPr>
          <p:nvPr>
            <p:ph idx="1"/>
          </p:nvPr>
        </p:nvPicPr>
        <p:blipFill>
          <a:blip r:embed="rId2" cstate="print"/>
          <a:stretch>
            <a:fillRect/>
          </a:stretch>
        </p:blipFill>
        <p:spPr>
          <a:xfrm>
            <a:off x="857889" y="723900"/>
            <a:ext cx="7829952" cy="4267394"/>
          </a:xfrm>
        </p:spPr>
      </p:pic>
    </p:spTree>
    <p:extLst>
      <p:ext uri="{BB962C8B-B14F-4D97-AF65-F5344CB8AC3E}">
        <p14:creationId xmlns:p14="http://schemas.microsoft.com/office/powerpoint/2010/main" xmlns="" val="372881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D11E5D-8045-4592-893A-2EAD86E87A12}"/>
              </a:ext>
            </a:extLst>
          </p:cNvPr>
          <p:cNvSpPr>
            <a:spLocks noGrp="1"/>
          </p:cNvSpPr>
          <p:nvPr>
            <p:ph type="title"/>
          </p:nvPr>
        </p:nvSpPr>
        <p:spPr>
          <a:xfrm>
            <a:off x="677334" y="5495925"/>
            <a:ext cx="8596668" cy="971550"/>
          </a:xfrm>
        </p:spPr>
        <p:txBody>
          <a:bodyPr>
            <a:normAutofit fontScale="90000"/>
          </a:bodyPr>
          <a:lstStyle/>
          <a:p>
            <a:r>
              <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rPr>
              <a:t>Graph is not much clear but one </a:t>
            </a:r>
            <a:r>
              <a:rPr lang="en-US" sz="1800" dirty="0" err="1">
                <a:solidFill>
                  <a:schemeClr val="tx1">
                    <a:lumMod val="75000"/>
                    <a:lumOff val="25000"/>
                  </a:schemeClr>
                </a:solidFill>
                <a:effectLst/>
                <a:latin typeface="Times New Roman" panose="02020603050405020304" pitchFamily="18" charset="0"/>
                <a:cs typeface="Times New Roman" panose="02020603050405020304" pitchFamily="18" charset="0"/>
              </a:rPr>
              <a:t>noticable</a:t>
            </a:r>
            <a:r>
              <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rPr>
              <a:t> thing is that the income of the non-defaulters is higher as compared to the defaulters.</a:t>
            </a:r>
            <a:r>
              <a:rPr lang="en-US" dirty="0">
                <a:effectLst/>
                <a:latin typeface="Roboto" panose="02000000000000000000" pitchFamily="2" charset="0"/>
              </a:rPr>
              <a:t/>
            </a:r>
            <a:br>
              <a:rPr lang="en-US" dirty="0">
                <a:effectLst/>
                <a:latin typeface="Roboto" panose="02000000000000000000" pitchFamily="2" charset="0"/>
              </a:rPr>
            </a:br>
            <a:r>
              <a:rPr lang="en-US" b="0" i="0" dirty="0">
                <a:solidFill>
                  <a:srgbClr val="151515"/>
                </a:solidFill>
                <a:effectLst/>
                <a:latin typeface="Roboto" panose="02000000000000000000" pitchFamily="2" charset="0"/>
              </a:rPr>
              <a:t/>
            </a:r>
            <a:br>
              <a:rPr lang="en-US" b="0" i="0" dirty="0">
                <a:solidFill>
                  <a:srgbClr val="151515"/>
                </a:solidFill>
                <a:effectLst/>
                <a:latin typeface="Roboto" panose="02000000000000000000" pitchFamily="2" charset="0"/>
              </a:rPr>
            </a:br>
            <a:endParaRPr lang="en-IN" dirty="0"/>
          </a:p>
        </p:txBody>
      </p:sp>
      <p:pic>
        <p:nvPicPr>
          <p:cNvPr id="5" name="Content Placeholder 4">
            <a:extLst>
              <a:ext uri="{FF2B5EF4-FFF2-40B4-BE49-F238E27FC236}">
                <a16:creationId xmlns:a16="http://schemas.microsoft.com/office/drawing/2014/main" xmlns="" id="{1D3C9F4A-AF8C-4ECF-9CF3-C250544B9669}"/>
              </a:ext>
            </a:extLst>
          </p:cNvPr>
          <p:cNvPicPr>
            <a:picLocks noGrp="1" noChangeAspect="1"/>
          </p:cNvPicPr>
          <p:nvPr>
            <p:ph idx="1"/>
          </p:nvPr>
        </p:nvPicPr>
        <p:blipFill>
          <a:blip r:embed="rId2" cstate="print"/>
          <a:stretch>
            <a:fillRect/>
          </a:stretch>
        </p:blipFill>
        <p:spPr>
          <a:xfrm>
            <a:off x="554881" y="790575"/>
            <a:ext cx="7775476" cy="3981449"/>
          </a:xfrm>
        </p:spPr>
      </p:pic>
    </p:spTree>
    <p:extLst>
      <p:ext uri="{BB962C8B-B14F-4D97-AF65-F5344CB8AC3E}">
        <p14:creationId xmlns:p14="http://schemas.microsoft.com/office/powerpoint/2010/main" xmlns="" val="2937519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897F14-824D-472D-8829-F737727FD66B}"/>
              </a:ext>
            </a:extLst>
          </p:cNvPr>
          <p:cNvSpPr>
            <a:spLocks noGrp="1"/>
          </p:cNvSpPr>
          <p:nvPr>
            <p:ph type="title"/>
          </p:nvPr>
        </p:nvSpPr>
        <p:spPr>
          <a:xfrm>
            <a:off x="677334" y="5181601"/>
            <a:ext cx="8596668" cy="876300"/>
          </a:xfrm>
        </p:spPr>
        <p:txBody>
          <a:bodyPr>
            <a:normAutofit/>
          </a:bodyPr>
          <a:lstStyle/>
          <a:p>
            <a:r>
              <a:rPr lang="en-US" sz="1600" b="0" i="0" dirty="0">
                <a:solidFill>
                  <a:srgbClr val="151515"/>
                </a:solidFill>
                <a:effectLst/>
                <a:latin typeface="Times New Roman" panose="02020603050405020304" pitchFamily="18" charset="0"/>
                <a:cs typeface="Times New Roman" panose="02020603050405020304" pitchFamily="18" charset="0"/>
              </a:rPr>
              <a:t>We can see that a family of 3 applies loan more often than the other families</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C119FB43-0590-4AD3-944D-CA8CC343588F}"/>
              </a:ext>
            </a:extLst>
          </p:cNvPr>
          <p:cNvPicPr>
            <a:picLocks noGrp="1" noChangeAspect="1"/>
          </p:cNvPicPr>
          <p:nvPr>
            <p:ph idx="1"/>
          </p:nvPr>
        </p:nvPicPr>
        <p:blipFill>
          <a:blip r:embed="rId2" cstate="print"/>
          <a:stretch>
            <a:fillRect/>
          </a:stretch>
        </p:blipFill>
        <p:spPr>
          <a:xfrm>
            <a:off x="677334" y="552450"/>
            <a:ext cx="8134768" cy="4038600"/>
          </a:xfrm>
        </p:spPr>
      </p:pic>
    </p:spTree>
    <p:extLst>
      <p:ext uri="{BB962C8B-B14F-4D97-AF65-F5344CB8AC3E}">
        <p14:creationId xmlns:p14="http://schemas.microsoft.com/office/powerpoint/2010/main" xmlns="" val="2318154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845950-C1D7-4DCC-8909-C251B8E95BF8}"/>
              </a:ext>
            </a:extLst>
          </p:cNvPr>
          <p:cNvSpPr>
            <a:spLocks noGrp="1"/>
          </p:cNvSpPr>
          <p:nvPr>
            <p:ph type="title"/>
          </p:nvPr>
        </p:nvSpPr>
        <p:spPr>
          <a:xfrm>
            <a:off x="677334" y="5647610"/>
            <a:ext cx="8596668" cy="1038939"/>
          </a:xfrm>
        </p:spPr>
        <p:txBody>
          <a:bodyPr>
            <a:normAutofit/>
          </a:bodyPr>
          <a:lstStyle/>
          <a:p>
            <a:r>
              <a:rPr lang="en-US" sz="1600" b="0" i="0" dirty="0">
                <a:solidFill>
                  <a:srgbClr val="151515"/>
                </a:solidFill>
                <a:effectLst/>
                <a:latin typeface="Times New Roman" panose="02020603050405020304" pitchFamily="18" charset="0"/>
                <a:cs typeface="Times New Roman" panose="02020603050405020304" pitchFamily="18" charset="0"/>
              </a:rPr>
              <a:t>As we can see the left graph is a bit more dense as compared to the right. Non-Defaulters have highest Family members count as compared to the defaulters.</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086618CE-8F96-41D7-A475-3931F86060E0}"/>
              </a:ext>
            </a:extLst>
          </p:cNvPr>
          <p:cNvPicPr>
            <a:picLocks noGrp="1" noChangeAspect="1"/>
          </p:cNvPicPr>
          <p:nvPr>
            <p:ph idx="1"/>
          </p:nvPr>
        </p:nvPicPr>
        <p:blipFill>
          <a:blip r:embed="rId2" cstate="print"/>
          <a:stretch>
            <a:fillRect/>
          </a:stretch>
        </p:blipFill>
        <p:spPr>
          <a:xfrm>
            <a:off x="822917" y="647700"/>
            <a:ext cx="7849003" cy="4428411"/>
          </a:xfrm>
        </p:spPr>
      </p:pic>
    </p:spTree>
    <p:extLst>
      <p:ext uri="{BB962C8B-B14F-4D97-AF65-F5344CB8AC3E}">
        <p14:creationId xmlns:p14="http://schemas.microsoft.com/office/powerpoint/2010/main" xmlns="" val="3691917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CA3FCC-84E1-44F5-8300-B782E33104A7}"/>
              </a:ext>
            </a:extLst>
          </p:cNvPr>
          <p:cNvSpPr>
            <a:spLocks noGrp="1"/>
          </p:cNvSpPr>
          <p:nvPr>
            <p:ph type="title"/>
          </p:nvPr>
        </p:nvSpPr>
        <p:spPr>
          <a:xfrm>
            <a:off x="677334" y="5238750"/>
            <a:ext cx="8596668" cy="1038225"/>
          </a:xfrm>
        </p:spPr>
        <p:txBody>
          <a:bodyPr>
            <a:normAutofit/>
          </a:bodyPr>
          <a:lstStyle/>
          <a:p>
            <a:r>
              <a:rPr lang="en-US" sz="1600" b="0" i="0" dirty="0">
                <a:solidFill>
                  <a:srgbClr val="151515"/>
                </a:solidFill>
                <a:effectLst/>
                <a:latin typeface="Times New Roman" panose="02020603050405020304" pitchFamily="18" charset="0"/>
                <a:cs typeface="Times New Roman" panose="02020603050405020304" pitchFamily="18" charset="0"/>
              </a:rPr>
              <a:t>As we can see in the above graphs the Non- defaulters is much denser which also indicates that the credit amount and the good price chances as higher for the non defaulters</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A649A920-FF8F-46F0-A854-2B3C8D4996B6}"/>
              </a:ext>
            </a:extLst>
          </p:cNvPr>
          <p:cNvPicPr>
            <a:picLocks noGrp="1" noChangeAspect="1"/>
          </p:cNvPicPr>
          <p:nvPr>
            <p:ph idx="1"/>
          </p:nvPr>
        </p:nvPicPr>
        <p:blipFill>
          <a:blip r:embed="rId2" cstate="print"/>
          <a:stretch>
            <a:fillRect/>
          </a:stretch>
        </p:blipFill>
        <p:spPr>
          <a:xfrm>
            <a:off x="533991" y="907167"/>
            <a:ext cx="8326958" cy="3693408"/>
          </a:xfrm>
        </p:spPr>
      </p:pic>
    </p:spTree>
    <p:extLst>
      <p:ext uri="{BB962C8B-B14F-4D97-AF65-F5344CB8AC3E}">
        <p14:creationId xmlns:p14="http://schemas.microsoft.com/office/powerpoint/2010/main" xmlns="" val="4293576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5A0858-77F5-4625-8425-E91B62A04A07}"/>
              </a:ext>
            </a:extLst>
          </p:cNvPr>
          <p:cNvSpPr>
            <a:spLocks noGrp="1"/>
          </p:cNvSpPr>
          <p:nvPr>
            <p:ph type="title"/>
          </p:nvPr>
        </p:nvSpPr>
        <p:spPr>
          <a:xfrm>
            <a:off x="447675" y="5143500"/>
            <a:ext cx="9391650" cy="1257300"/>
          </a:xfrm>
        </p:spPr>
        <p:txBody>
          <a:bodyPr>
            <a:normAutofit/>
          </a:bodyPr>
          <a:lstStyle/>
          <a:p>
            <a:pPr algn="just"/>
            <a:r>
              <a:rPr lang="en-US" sz="1600" b="0" i="0" dirty="0">
                <a:solidFill>
                  <a:srgbClr val="151515"/>
                </a:solidFill>
                <a:effectLst/>
                <a:latin typeface="Times New Roman" panose="02020603050405020304" pitchFamily="18" charset="0"/>
                <a:cs typeface="Times New Roman" panose="02020603050405020304" pitchFamily="18" charset="0"/>
              </a:rPr>
              <a:t>We see that car ownership doesn't have any effect on application approval or rejection. But we saw earlier that the people who has a car has lesser chances of default. The bank can add more weightage to car ownership while approving a loan amount</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F0FF3C41-9605-4C24-9378-D7C73A47D29C}"/>
              </a:ext>
            </a:extLst>
          </p:cNvPr>
          <p:cNvPicPr>
            <a:picLocks noGrp="1" noChangeAspect="1"/>
          </p:cNvPicPr>
          <p:nvPr>
            <p:ph idx="1"/>
          </p:nvPr>
        </p:nvPicPr>
        <p:blipFill>
          <a:blip r:embed="rId2" cstate="print"/>
          <a:stretch>
            <a:fillRect/>
          </a:stretch>
        </p:blipFill>
        <p:spPr>
          <a:xfrm>
            <a:off x="556217" y="888118"/>
            <a:ext cx="8615498" cy="3741032"/>
          </a:xfrm>
        </p:spPr>
      </p:pic>
    </p:spTree>
    <p:extLst>
      <p:ext uri="{BB962C8B-B14F-4D97-AF65-F5344CB8AC3E}">
        <p14:creationId xmlns:p14="http://schemas.microsoft.com/office/powerpoint/2010/main" xmlns="" val="2284492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00EB00-E77A-49F4-8AB7-8BAD3D501556}"/>
              </a:ext>
            </a:extLst>
          </p:cNvPr>
          <p:cNvSpPr>
            <a:spLocks noGrp="1"/>
          </p:cNvSpPr>
          <p:nvPr>
            <p:ph type="title"/>
          </p:nvPr>
        </p:nvSpPr>
        <p:spPr>
          <a:xfrm>
            <a:off x="677334" y="5105401"/>
            <a:ext cx="8596668" cy="1400174"/>
          </a:xfrm>
        </p:spPr>
        <p:txBody>
          <a:bodyPr>
            <a:normAutofit/>
          </a:bodyPr>
          <a:lstStyle/>
          <a:p>
            <a:pPr algn="just"/>
            <a:r>
              <a:rPr lang="en-US" sz="1600" b="0" i="0" dirty="0">
                <a:solidFill>
                  <a:srgbClr val="151515"/>
                </a:solidFill>
                <a:effectLst/>
                <a:latin typeface="Times New Roman" panose="02020603050405020304" pitchFamily="18" charset="0"/>
                <a:cs typeface="Times New Roman" panose="02020603050405020304" pitchFamily="18" charset="0"/>
              </a:rPr>
              <a:t>We see that code gender doesn't have any effect on application approval or rejection. But we saw earlier that female have lesser chances of default compared to males. The bank can add more weightage to female while approving a loan amount</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194CFCAF-41A8-49CC-B9BE-812AA72A9A1D}"/>
              </a:ext>
            </a:extLst>
          </p:cNvPr>
          <p:cNvPicPr>
            <a:picLocks noGrp="1" noChangeAspect="1"/>
          </p:cNvPicPr>
          <p:nvPr>
            <p:ph idx="1"/>
          </p:nvPr>
        </p:nvPicPr>
        <p:blipFill>
          <a:blip r:embed="rId2" cstate="print"/>
          <a:stretch>
            <a:fillRect/>
          </a:stretch>
        </p:blipFill>
        <p:spPr>
          <a:xfrm>
            <a:off x="572092" y="781050"/>
            <a:ext cx="8828575" cy="3895725"/>
          </a:xfrm>
        </p:spPr>
      </p:pic>
    </p:spTree>
    <p:extLst>
      <p:ext uri="{BB962C8B-B14F-4D97-AF65-F5344CB8AC3E}">
        <p14:creationId xmlns:p14="http://schemas.microsoft.com/office/powerpoint/2010/main" xmlns="" val="119155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2B03F8-64BF-42C6-824D-5F81056D21F5}"/>
              </a:ext>
            </a:extLst>
          </p:cNvPr>
          <p:cNvSpPr>
            <a:spLocks noGrp="1"/>
          </p:cNvSpPr>
          <p:nvPr>
            <p:ph type="title"/>
          </p:nvPr>
        </p:nvSpPr>
        <p:spPr>
          <a:xfrm>
            <a:off x="677334" y="933450"/>
            <a:ext cx="8596668" cy="996950"/>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376F58B1-0512-4E21-9E8F-B17B29E4AC8E}"/>
              </a:ext>
            </a:extLst>
          </p:cNvPr>
          <p:cNvSpPr>
            <a:spLocks noGrp="1"/>
          </p:cNvSpPr>
          <p:nvPr>
            <p:ph idx="1"/>
          </p:nvPr>
        </p:nvSpPr>
        <p:spPr/>
        <p:txBody>
          <a:bodyPr/>
          <a:lstStyle/>
          <a:p>
            <a:pPr marL="0" indent="0">
              <a:buNone/>
            </a:pPr>
            <a:r>
              <a:rPr lang="en-US" b="0" i="0" dirty="0">
                <a:solidFill>
                  <a:srgbClr val="091E42"/>
                </a:solidFill>
                <a:effectLst/>
                <a:latin typeface="freight-text-pro"/>
              </a:rPr>
              <a:t>The loan providing companies find it hard to give loans to the people due to their insufficient or non-existent credit history. Because of that, some consumers use it as their advantage by becoming a defaulter. Suppose you work for a consumer finance company which specializes in lending various types of loans to urban customers. The EDA has to performed on the given dataset  to ensure the applicants that are capable to repay th</a:t>
            </a:r>
            <a:r>
              <a:rPr lang="en-US" dirty="0">
                <a:solidFill>
                  <a:srgbClr val="091E42"/>
                </a:solidFill>
                <a:latin typeface="freight-text-pro"/>
              </a:rPr>
              <a:t>e loan are not rejected</a:t>
            </a:r>
            <a:r>
              <a:rPr lang="en-US" b="0" i="0" dirty="0">
                <a:solidFill>
                  <a:srgbClr val="091E42"/>
                </a:solidFill>
                <a:effectLst/>
                <a:latin typeface="freight-text-pro"/>
              </a:rPr>
              <a:t> </a:t>
            </a:r>
            <a:endParaRPr lang="en-IN" dirty="0"/>
          </a:p>
        </p:txBody>
      </p:sp>
    </p:spTree>
    <p:extLst>
      <p:ext uri="{BB962C8B-B14F-4D97-AF65-F5344CB8AC3E}">
        <p14:creationId xmlns:p14="http://schemas.microsoft.com/office/powerpoint/2010/main" xmlns="" val="1496680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59E548-D9E0-452D-8545-4F3EC19CC7B3}"/>
              </a:ext>
            </a:extLst>
          </p:cNvPr>
          <p:cNvSpPr>
            <a:spLocks noGrp="1"/>
          </p:cNvSpPr>
          <p:nvPr>
            <p:ph type="title"/>
          </p:nvPr>
        </p:nvSpPr>
        <p:spPr>
          <a:xfrm>
            <a:off x="476250" y="5267325"/>
            <a:ext cx="8797752" cy="990599"/>
          </a:xfrm>
        </p:spPr>
        <p:txBody>
          <a:bodyPr>
            <a:normAutofit fontScale="90000"/>
          </a:bodyPr>
          <a:lstStyle/>
          <a:p>
            <a:r>
              <a:rPr lang="en-US" sz="1600" b="0" i="0" dirty="0">
                <a:solidFill>
                  <a:srgbClr val="151515"/>
                </a:solidFill>
                <a:effectLst/>
                <a:latin typeface="Times New Roman" panose="02020603050405020304" pitchFamily="18" charset="0"/>
                <a:cs typeface="Times New Roman" panose="02020603050405020304" pitchFamily="18" charset="0"/>
              </a:rPr>
              <a:t>Target variable (0 - Non Defaulter 1 - Defaulter )</a:t>
            </a:r>
            <a:br>
              <a:rPr lang="en-US" sz="1600" b="0" i="0" dirty="0">
                <a:solidFill>
                  <a:srgbClr val="151515"/>
                </a:solidFill>
                <a:effectLst/>
                <a:latin typeface="Times New Roman" panose="02020603050405020304" pitchFamily="18" charset="0"/>
                <a:cs typeface="Times New Roman" panose="02020603050405020304" pitchFamily="18" charset="0"/>
              </a:rPr>
            </a:br>
            <a:r>
              <a:rPr lang="en-US" sz="1600" b="0" i="0" dirty="0">
                <a:solidFill>
                  <a:srgbClr val="151515"/>
                </a:solidFill>
                <a:effectLst/>
                <a:latin typeface="Times New Roman" panose="02020603050405020304" pitchFamily="18" charset="0"/>
                <a:cs typeface="Times New Roman" panose="02020603050405020304" pitchFamily="18" charset="0"/>
              </a:rPr>
              <a:t/>
            </a:r>
            <a:br>
              <a:rPr lang="en-US" sz="1600" b="0" i="0" dirty="0">
                <a:solidFill>
                  <a:srgbClr val="151515"/>
                </a:solidFill>
                <a:effectLst/>
                <a:latin typeface="Times New Roman" panose="02020603050405020304" pitchFamily="18" charset="0"/>
                <a:cs typeface="Times New Roman" panose="02020603050405020304" pitchFamily="18" charset="0"/>
              </a:rPr>
            </a:br>
            <a:r>
              <a:rPr lang="en-US" sz="1600" b="0" i="0" dirty="0">
                <a:solidFill>
                  <a:srgbClr val="151515"/>
                </a:solidFill>
                <a:effectLst/>
                <a:latin typeface="Times New Roman" panose="02020603050405020304" pitchFamily="18" charset="0"/>
                <a:cs typeface="Times New Roman" panose="02020603050405020304" pitchFamily="18" charset="0"/>
              </a:rPr>
              <a:t>We can see that the people who were approved for a loan earlier, defaulted less often where as people who were refused a loan earlier have higher chances of defaulting.</a:t>
            </a:r>
            <a:br>
              <a:rPr lang="en-US" sz="1600" b="0" i="0" dirty="0">
                <a:solidFill>
                  <a:srgbClr val="151515"/>
                </a:solidFill>
                <a:effectLst/>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BE92110C-82C2-437E-A806-31726099F94C}"/>
              </a:ext>
            </a:extLst>
          </p:cNvPr>
          <p:cNvPicPr>
            <a:picLocks noGrp="1" noChangeAspect="1"/>
          </p:cNvPicPr>
          <p:nvPr>
            <p:ph idx="1"/>
          </p:nvPr>
        </p:nvPicPr>
        <p:blipFill>
          <a:blip r:embed="rId2" cstate="print"/>
          <a:stretch>
            <a:fillRect/>
          </a:stretch>
        </p:blipFill>
        <p:spPr>
          <a:xfrm>
            <a:off x="756243" y="729368"/>
            <a:ext cx="8349657" cy="4109332"/>
          </a:xfrm>
        </p:spPr>
      </p:pic>
    </p:spTree>
    <p:extLst>
      <p:ext uri="{BB962C8B-B14F-4D97-AF65-F5344CB8AC3E}">
        <p14:creationId xmlns:p14="http://schemas.microsoft.com/office/powerpoint/2010/main" xmlns="" val="1722304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3B9FD-DCF8-40D2-9129-0212EE43EFB6}"/>
              </a:ext>
            </a:extLst>
          </p:cNvPr>
          <p:cNvSpPr>
            <a:spLocks noGrp="1"/>
          </p:cNvSpPr>
          <p:nvPr>
            <p:ph type="title"/>
          </p:nvPr>
        </p:nvSpPr>
        <p:spPr>
          <a:xfrm>
            <a:off x="677334" y="609600"/>
            <a:ext cx="8596668" cy="942975"/>
          </a:xfrm>
        </p:spPr>
        <p:txBody>
          <a:bodyPr/>
          <a:lstStyle/>
          <a:p>
            <a:r>
              <a:rPr lang="en-US" dirty="0"/>
              <a:t>Some more insights </a:t>
            </a:r>
            <a:endParaRPr lang="en-IN" dirty="0"/>
          </a:p>
        </p:txBody>
      </p:sp>
      <p:sp>
        <p:nvSpPr>
          <p:cNvPr id="3" name="Content Placeholder 2">
            <a:extLst>
              <a:ext uri="{FF2B5EF4-FFF2-40B4-BE49-F238E27FC236}">
                <a16:creationId xmlns:a16="http://schemas.microsoft.com/office/drawing/2014/main" xmlns="" id="{A0EDAF0F-2839-41BE-8041-9ADAD94F796C}"/>
              </a:ext>
            </a:extLst>
          </p:cNvPr>
          <p:cNvSpPr>
            <a:spLocks noGrp="1"/>
          </p:cNvSpPr>
          <p:nvPr>
            <p:ph idx="1"/>
          </p:nvPr>
        </p:nvSpPr>
        <p:spPr>
          <a:xfrm>
            <a:off x="677334" y="1924051"/>
            <a:ext cx="8596668" cy="4117312"/>
          </a:xfrm>
        </p:spPr>
        <p:txBody>
          <a:bodyPr>
            <a:normAutofit fontScale="85000" lnSpcReduction="10000"/>
          </a:bodyPr>
          <a:lstStyle/>
          <a:p>
            <a:pPr marL="0" indent="0" algn="l">
              <a:buNone/>
            </a:pPr>
            <a:r>
              <a:rPr lang="en-US" sz="1900" b="0" i="0" dirty="0">
                <a:solidFill>
                  <a:srgbClr val="151515"/>
                </a:solidFill>
                <a:effectLst/>
                <a:latin typeface="Times New Roman" panose="02020603050405020304" pitchFamily="18" charset="0"/>
                <a:cs typeface="Times New Roman" panose="02020603050405020304" pitchFamily="18" charset="0"/>
              </a:rPr>
              <a:t> Application Data</a:t>
            </a:r>
          </a:p>
          <a:p>
            <a:pPr algn="l">
              <a:buFont typeface="+mj-lt"/>
              <a:buAutoNum type="arabicPeriod"/>
            </a:pPr>
            <a:r>
              <a:rPr lang="en-US" sz="1900" b="0" i="0" dirty="0">
                <a:solidFill>
                  <a:srgbClr val="151515"/>
                </a:solidFill>
                <a:effectLst/>
                <a:latin typeface="Times New Roman" panose="02020603050405020304" pitchFamily="18" charset="0"/>
                <a:cs typeface="Times New Roman" panose="02020603050405020304" pitchFamily="18" charset="0"/>
              </a:rPr>
              <a:t>The count of ‘Maternity Leave’ in ‘NAME_INCOME_TYPE’ is very less and it also has maximum % of payment difficulties- around 40%. Hence, client with income type as ‘Maternity leave’ are the driving factors for Loan Defaulters.</a:t>
            </a:r>
          </a:p>
          <a:p>
            <a:pPr algn="l">
              <a:buFont typeface="+mj-lt"/>
              <a:buAutoNum type="arabicPeriod"/>
            </a:pPr>
            <a:r>
              <a:rPr lang="en-US" sz="1900" b="0" i="0" dirty="0">
                <a:solidFill>
                  <a:srgbClr val="151515"/>
                </a:solidFill>
                <a:effectLst/>
                <a:latin typeface="Times New Roman" panose="02020603050405020304" pitchFamily="18" charset="0"/>
                <a:cs typeface="Times New Roman" panose="02020603050405020304" pitchFamily="18" charset="0"/>
              </a:rPr>
              <a:t>The count of ‘Low skilled Laborers’ in ‘OCCUPATION_TYPE’ is comparatively very less and it also has maximum % of payment difficulties- around 17%. Hence, client with occupation type as ‘Low skilled Laborers’ are the driving factors for Loan Defaulters.</a:t>
            </a:r>
          </a:p>
          <a:p>
            <a:pPr algn="l">
              <a:buFont typeface="+mj-lt"/>
              <a:buAutoNum type="arabicPeriod"/>
            </a:pPr>
            <a:r>
              <a:rPr lang="en-US" sz="1900" b="0" i="0" dirty="0">
                <a:solidFill>
                  <a:srgbClr val="151515"/>
                </a:solidFill>
                <a:effectLst/>
                <a:latin typeface="Times New Roman" panose="02020603050405020304" pitchFamily="18" charset="0"/>
                <a:cs typeface="Times New Roman" panose="02020603050405020304" pitchFamily="18" charset="0"/>
              </a:rPr>
              <a:t>The count of ‘Lower Secondary’ in ‘NAME_EDUCATION_TYPE’ is comparatively very less and it also has maximum % of payment difficulties- around 11%. Hence, client with education type as ‘Lower Secondary’ are the driving factors for Loan Defaulters.</a:t>
            </a:r>
          </a:p>
          <a:p>
            <a:pPr algn="l">
              <a:buFont typeface="+mj-lt"/>
              <a:buAutoNum type="arabicPeriod"/>
            </a:pPr>
            <a:r>
              <a:rPr lang="en-US" sz="1900" b="0" i="0" dirty="0">
                <a:solidFill>
                  <a:srgbClr val="151515"/>
                </a:solidFill>
                <a:effectLst/>
                <a:latin typeface="Times New Roman" panose="02020603050405020304" pitchFamily="18" charset="0"/>
                <a:cs typeface="Times New Roman" panose="02020603050405020304" pitchFamily="18" charset="0"/>
              </a:rPr>
              <a:t>People who owns realty are more to as compared to people who owns a car.</a:t>
            </a:r>
          </a:p>
          <a:p>
            <a:pPr algn="l">
              <a:buFont typeface="+mj-lt"/>
              <a:buAutoNum type="arabicPeriod"/>
            </a:pPr>
            <a:r>
              <a:rPr lang="en-US" sz="1900" b="0" i="0" dirty="0">
                <a:solidFill>
                  <a:srgbClr val="151515"/>
                </a:solidFill>
                <a:effectLst/>
                <a:latin typeface="Times New Roman" panose="02020603050405020304" pitchFamily="18" charset="0"/>
                <a:cs typeface="Times New Roman" panose="02020603050405020304" pitchFamily="18" charset="0"/>
              </a:rPr>
              <a:t>People who's income is very low are the least to apply for the loans due the lack of capacity to repay back but surprisingly Medium income people are the most which leads to a </a:t>
            </a:r>
            <a:r>
              <a:rPr lang="en-US" sz="1900" b="0" i="0" dirty="0" err="1">
                <a:solidFill>
                  <a:srgbClr val="151515"/>
                </a:solidFill>
                <a:effectLst/>
                <a:latin typeface="Times New Roman" panose="02020603050405020304" pitchFamily="18" charset="0"/>
                <a:cs typeface="Times New Roman" panose="02020603050405020304" pitchFamily="18" charset="0"/>
              </a:rPr>
              <a:t>probabilty</a:t>
            </a:r>
            <a:r>
              <a:rPr lang="en-US" sz="1900" b="0" i="0" dirty="0">
                <a:solidFill>
                  <a:srgbClr val="151515"/>
                </a:solidFill>
                <a:effectLst/>
                <a:latin typeface="Times New Roman" panose="02020603050405020304" pitchFamily="18" charset="0"/>
                <a:cs typeface="Times New Roman" panose="02020603050405020304" pitchFamily="18" charset="0"/>
              </a:rPr>
              <a:t> of daily expenses and ability to pay back.</a:t>
            </a:r>
          </a:p>
          <a:p>
            <a:endParaRPr lang="en-IN" dirty="0"/>
          </a:p>
        </p:txBody>
      </p:sp>
    </p:spTree>
    <p:extLst>
      <p:ext uri="{BB962C8B-B14F-4D97-AF65-F5344CB8AC3E}">
        <p14:creationId xmlns:p14="http://schemas.microsoft.com/office/powerpoint/2010/main" xmlns="" val="3470898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6728723-F550-4E7C-934B-68D3F2F1580C}"/>
              </a:ext>
            </a:extLst>
          </p:cNvPr>
          <p:cNvSpPr>
            <a:spLocks noGrp="1"/>
          </p:cNvSpPr>
          <p:nvPr>
            <p:ph idx="1"/>
          </p:nvPr>
        </p:nvSpPr>
        <p:spPr>
          <a:xfrm>
            <a:off x="677334" y="790575"/>
            <a:ext cx="8596668" cy="5250787"/>
          </a:xfrm>
        </p:spPr>
        <p:txBody>
          <a:bodyPr/>
          <a:lstStyle/>
          <a:p>
            <a:pPr marL="0" indent="0" algn="just">
              <a:buNone/>
            </a:pPr>
            <a:r>
              <a:rPr lang="en-US" sz="1600" b="0" i="0" dirty="0">
                <a:solidFill>
                  <a:srgbClr val="151515"/>
                </a:solidFill>
                <a:effectLst/>
                <a:latin typeface="Times New Roman" panose="02020603050405020304" pitchFamily="18" charset="0"/>
                <a:cs typeface="Times New Roman" panose="02020603050405020304" pitchFamily="18" charset="0"/>
              </a:rPr>
              <a:t>Previous Application Data</a:t>
            </a:r>
          </a:p>
          <a:p>
            <a:pPr algn="just">
              <a:buFont typeface="+mj-lt"/>
              <a:buAutoNum type="arabicPeriod"/>
            </a:pPr>
            <a:r>
              <a:rPr lang="en-US" sz="1600" b="0" i="0" dirty="0">
                <a:solidFill>
                  <a:srgbClr val="151515"/>
                </a:solidFill>
                <a:effectLst/>
                <a:latin typeface="Times New Roman" panose="02020603050405020304" pitchFamily="18" charset="0"/>
                <a:cs typeface="Times New Roman" panose="02020603050405020304" pitchFamily="18" charset="0"/>
              </a:rPr>
              <a:t>Repeaters who are applied for the </a:t>
            </a:r>
            <a:r>
              <a:rPr lang="en-US" sz="1600" b="0" i="0" dirty="0" err="1">
                <a:solidFill>
                  <a:srgbClr val="151515"/>
                </a:solidFill>
                <a:effectLst/>
                <a:latin typeface="Times New Roman" panose="02020603050405020304" pitchFamily="18" charset="0"/>
                <a:cs typeface="Times New Roman" panose="02020603050405020304" pitchFamily="18" charset="0"/>
              </a:rPr>
              <a:t>lans</a:t>
            </a:r>
            <a:r>
              <a:rPr lang="en-US" sz="1600" b="0" i="0" dirty="0">
                <a:solidFill>
                  <a:srgbClr val="151515"/>
                </a:solidFill>
                <a:effectLst/>
                <a:latin typeface="Times New Roman" panose="02020603050405020304" pitchFamily="18" charset="0"/>
                <a:cs typeface="Times New Roman" panose="02020603050405020304" pitchFamily="18" charset="0"/>
              </a:rPr>
              <a:t> again has a high ratio of approval due to the trust but also has the highest refused or cancelled due to the bad past experience.</a:t>
            </a:r>
          </a:p>
          <a:p>
            <a:pPr algn="just">
              <a:buFont typeface="+mj-lt"/>
              <a:buAutoNum type="arabicPeriod"/>
            </a:pPr>
            <a:r>
              <a:rPr lang="en-US" sz="1600" b="0" i="0" dirty="0">
                <a:solidFill>
                  <a:srgbClr val="151515"/>
                </a:solidFill>
                <a:effectLst/>
                <a:latin typeface="Times New Roman" panose="02020603050405020304" pitchFamily="18" charset="0"/>
                <a:cs typeface="Times New Roman" panose="02020603050405020304" pitchFamily="18" charset="0"/>
              </a:rPr>
              <a:t>Loan repayment with cash is more popular in compare to the ones which are paid via bank account or via employer's bank account.</a:t>
            </a:r>
          </a:p>
          <a:p>
            <a:pPr algn="just">
              <a:buFont typeface="+mj-lt"/>
              <a:buAutoNum type="arabicPeriod"/>
            </a:pPr>
            <a:r>
              <a:rPr lang="en-US" sz="1600" b="0" i="0" dirty="0">
                <a:solidFill>
                  <a:srgbClr val="151515"/>
                </a:solidFill>
                <a:effectLst/>
                <a:latin typeface="Times New Roman" panose="02020603050405020304" pitchFamily="18" charset="0"/>
                <a:cs typeface="Times New Roman" panose="02020603050405020304" pitchFamily="18" charset="0"/>
              </a:rPr>
              <a:t>Most of approved loans are the consumer loans but most of the cancelled or refused loans are the cash loans due to the prediction of </a:t>
            </a:r>
            <a:r>
              <a:rPr lang="en-US" sz="1600" b="0" i="0" dirty="0" err="1">
                <a:solidFill>
                  <a:srgbClr val="151515"/>
                </a:solidFill>
                <a:effectLst/>
                <a:latin typeface="Times New Roman" panose="02020603050405020304" pitchFamily="18" charset="0"/>
                <a:cs typeface="Times New Roman" panose="02020603050405020304" pitchFamily="18" charset="0"/>
              </a:rPr>
              <a:t>monety</a:t>
            </a:r>
            <a:r>
              <a:rPr lang="en-US" sz="1600" b="0" i="0" dirty="0">
                <a:solidFill>
                  <a:srgbClr val="151515"/>
                </a:solidFill>
                <a:effectLst/>
                <a:latin typeface="Times New Roman" panose="02020603050405020304" pitchFamily="18" charset="0"/>
                <a:cs typeface="Times New Roman" panose="02020603050405020304" pitchFamily="18" charset="0"/>
              </a:rPr>
              <a:t> wastage and less chances of getting a repayment</a:t>
            </a:r>
          </a:p>
          <a:p>
            <a:endParaRPr lang="en-IN" dirty="0"/>
          </a:p>
        </p:txBody>
      </p:sp>
    </p:spTree>
    <p:extLst>
      <p:ext uri="{BB962C8B-B14F-4D97-AF65-F5344CB8AC3E}">
        <p14:creationId xmlns:p14="http://schemas.microsoft.com/office/powerpoint/2010/main" xmlns="" val="186742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30D4A9-BB81-4D9F-A2FF-47FFD514689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CBE2BB52-071B-4DBF-B495-FDA3AE7BE64A}"/>
              </a:ext>
            </a:extLst>
          </p:cNvPr>
          <p:cNvSpPr>
            <a:spLocks noGrp="1"/>
          </p:cNvSpPr>
          <p:nvPr>
            <p:ph idx="1"/>
          </p:nvPr>
        </p:nvSpPr>
        <p:spPr/>
        <p:txBody>
          <a:bodyPr/>
          <a:lstStyle/>
          <a:p>
            <a:pPr marL="0" indent="0">
              <a:buNone/>
            </a:pPr>
            <a:r>
              <a:rPr lang="en-US" dirty="0" smtClean="0"/>
              <a:t>Recommended </a:t>
            </a:r>
            <a:r>
              <a:rPr lang="en-US" dirty="0"/>
              <a:t>clients where loans can be credited :-</a:t>
            </a:r>
          </a:p>
          <a:p>
            <a:r>
              <a:rPr lang="en-US" dirty="0"/>
              <a:t>C</a:t>
            </a:r>
            <a:r>
              <a:rPr lang="en-US" dirty="0" smtClean="0"/>
              <a:t>lients </a:t>
            </a:r>
            <a:r>
              <a:rPr lang="en-US" dirty="0"/>
              <a:t>with high income</a:t>
            </a:r>
          </a:p>
          <a:p>
            <a:r>
              <a:rPr lang="en-US" dirty="0" smtClean="0"/>
              <a:t>Middle aged clients have higher capacity to pay back</a:t>
            </a:r>
            <a:endParaRPr lang="en-US" dirty="0"/>
          </a:p>
          <a:p>
            <a:r>
              <a:rPr lang="en-US" dirty="0" smtClean="0"/>
              <a:t>Client </a:t>
            </a:r>
            <a:r>
              <a:rPr lang="en-US" dirty="0"/>
              <a:t>with higher </a:t>
            </a:r>
            <a:r>
              <a:rPr lang="en-US" dirty="0" smtClean="0"/>
              <a:t>education has more chances of successful payback</a:t>
            </a:r>
          </a:p>
          <a:p>
            <a:r>
              <a:rPr lang="en-US" dirty="0" smtClean="0"/>
              <a:t>Clients who have repaid the loan already and has already been approved in past should get approval again. Which will </a:t>
            </a:r>
            <a:r>
              <a:rPr lang="en-US" smtClean="0"/>
              <a:t>be repeaters.</a:t>
            </a:r>
            <a:endParaRPr lang="en-US" dirty="0"/>
          </a:p>
          <a:p>
            <a:pPr marL="0" indent="0">
              <a:buNone/>
            </a:pPr>
            <a:endParaRPr lang="en-IN" dirty="0"/>
          </a:p>
        </p:txBody>
      </p:sp>
    </p:spTree>
    <p:extLst>
      <p:ext uri="{BB962C8B-B14F-4D97-AF65-F5344CB8AC3E}">
        <p14:creationId xmlns:p14="http://schemas.microsoft.com/office/powerpoint/2010/main" xmlns="" val="310425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9EEF7B-EE18-4BF6-AF6B-F0DD3395516C}"/>
              </a:ext>
            </a:extLst>
          </p:cNvPr>
          <p:cNvSpPr>
            <a:spLocks noGrp="1"/>
          </p:cNvSpPr>
          <p:nvPr>
            <p:ph type="title"/>
          </p:nvPr>
        </p:nvSpPr>
        <p:spPr>
          <a:xfrm>
            <a:off x="677334" y="1447800"/>
            <a:ext cx="8596668" cy="762000"/>
          </a:xfrm>
        </p:spPr>
        <p:txBody>
          <a:bodyPr/>
          <a:lstStyle/>
          <a:p>
            <a:r>
              <a:rPr lang="en-US" dirty="0"/>
              <a:t>purpose</a:t>
            </a:r>
            <a:endParaRPr lang="en-IN" dirty="0"/>
          </a:p>
        </p:txBody>
      </p:sp>
      <p:sp>
        <p:nvSpPr>
          <p:cNvPr id="3" name="Content Placeholder 2">
            <a:extLst>
              <a:ext uri="{FF2B5EF4-FFF2-40B4-BE49-F238E27FC236}">
                <a16:creationId xmlns:a16="http://schemas.microsoft.com/office/drawing/2014/main" xmlns="" id="{110CD987-B081-40D7-8073-031A357AAB56}"/>
              </a:ext>
            </a:extLst>
          </p:cNvPr>
          <p:cNvSpPr>
            <a:spLocks noGrp="1"/>
          </p:cNvSpPr>
          <p:nvPr>
            <p:ph idx="1"/>
          </p:nvPr>
        </p:nvSpPr>
        <p:spPr>
          <a:xfrm>
            <a:off x="677334" y="2524125"/>
            <a:ext cx="8596668" cy="3517238"/>
          </a:xfrm>
        </p:spPr>
        <p:txBody>
          <a:bodyPr/>
          <a:lstStyle/>
          <a:p>
            <a:pPr marL="0" indent="0">
              <a:buNone/>
            </a:pPr>
            <a:r>
              <a:rPr lang="en-US" dirty="0"/>
              <a:t>Credit risk analysis will help the company to make decision for loan approval of different client’s profile that controls loss of business to company and avoid </a:t>
            </a:r>
            <a:r>
              <a:rPr lang="en-US" dirty="0" err="1"/>
              <a:t>finaincial</a:t>
            </a:r>
            <a:r>
              <a:rPr lang="en-US" dirty="0"/>
              <a:t> loss</a:t>
            </a:r>
            <a:endParaRPr lang="en-IN" dirty="0"/>
          </a:p>
        </p:txBody>
      </p:sp>
    </p:spTree>
    <p:extLst>
      <p:ext uri="{BB962C8B-B14F-4D97-AF65-F5344CB8AC3E}">
        <p14:creationId xmlns:p14="http://schemas.microsoft.com/office/powerpoint/2010/main" xmlns="" val="342436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2D445B-1311-465D-A5E7-B5464D035196}"/>
              </a:ext>
            </a:extLst>
          </p:cNvPr>
          <p:cNvSpPr>
            <a:spLocks noGrp="1"/>
          </p:cNvSpPr>
          <p:nvPr>
            <p:ph type="title"/>
          </p:nvPr>
        </p:nvSpPr>
        <p:spPr>
          <a:xfrm>
            <a:off x="1466850" y="1285874"/>
            <a:ext cx="9688830" cy="561975"/>
          </a:xfrm>
        </p:spPr>
        <p:txBody>
          <a:bodyPr>
            <a:normAutofit fontScale="90000"/>
          </a:bodyPr>
          <a:lstStyle/>
          <a:p>
            <a:r>
              <a:rPr lang="en-US" dirty="0"/>
              <a:t>Steps to be followed</a:t>
            </a:r>
            <a:br>
              <a:rPr lang="en-US" dirty="0"/>
            </a:br>
            <a:endParaRPr lang="en-IN" dirty="0"/>
          </a:p>
        </p:txBody>
      </p:sp>
      <p:sp>
        <p:nvSpPr>
          <p:cNvPr id="3" name="Content Placeholder 2">
            <a:extLst>
              <a:ext uri="{FF2B5EF4-FFF2-40B4-BE49-F238E27FC236}">
                <a16:creationId xmlns:a16="http://schemas.microsoft.com/office/drawing/2014/main" xmlns="" id="{6549B940-CA39-4CCD-BD94-5D031618213D}"/>
              </a:ext>
            </a:extLst>
          </p:cNvPr>
          <p:cNvSpPr>
            <a:spLocks noGrp="1"/>
          </p:cNvSpPr>
          <p:nvPr>
            <p:ph idx="1"/>
          </p:nvPr>
        </p:nvSpPr>
        <p:spPr>
          <a:xfrm>
            <a:off x="1097280" y="2105025"/>
            <a:ext cx="10058400" cy="3764068"/>
          </a:xfrm>
        </p:spPr>
        <p:txBody>
          <a:bodyPr>
            <a:normAutofit/>
          </a:bodyPr>
          <a:lstStyle/>
          <a:p>
            <a:pPr algn="just">
              <a:buFont typeface="Wingdings" panose="05000000000000000000" pitchFamily="2" charset="2"/>
              <a:buChar char="§"/>
            </a:pPr>
            <a:r>
              <a:rPr lang="en-US" sz="1700" dirty="0">
                <a:solidFill>
                  <a:srgbClr val="FF0000"/>
                </a:solidFill>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Understanding the data and sourcing with importing the necessaries python libraries.</a:t>
            </a:r>
          </a:p>
          <a:p>
            <a:pPr algn="just">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Data cleaning: if any a column or rows have </a:t>
            </a:r>
            <a:r>
              <a:rPr lang="en-US" sz="1700" dirty="0" err="1">
                <a:latin typeface="Times New Roman" panose="02020603050405020304" pitchFamily="18" charset="0"/>
                <a:cs typeface="Times New Roman" panose="02020603050405020304" pitchFamily="18" charset="0"/>
              </a:rPr>
              <a:t>maxium</a:t>
            </a:r>
            <a:r>
              <a:rPr lang="en-US" sz="1700" dirty="0">
                <a:latin typeface="Times New Roman" panose="02020603050405020304" pitchFamily="18" charset="0"/>
                <a:cs typeface="Times New Roman" panose="02020603050405020304" pitchFamily="18" charset="0"/>
              </a:rPr>
              <a:t> null values such the irrelevant data should be removed from data set</a:t>
            </a:r>
          </a:p>
          <a:p>
            <a:pPr algn="just">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If data set contains minimum null value that can be replaced with mean or median values.</a:t>
            </a:r>
          </a:p>
          <a:p>
            <a:pPr algn="just">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Finding outliers and binning of continuous variables.</a:t>
            </a:r>
          </a:p>
          <a:p>
            <a:pPr algn="just">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Univariate analysis  and bivariate analysis on </a:t>
            </a:r>
            <a:r>
              <a:rPr lang="en-US" sz="1700" dirty="0" err="1">
                <a:latin typeface="Times New Roman" panose="02020603050405020304" pitchFamily="18" charset="0"/>
                <a:cs typeface="Times New Roman" panose="02020603050405020304" pitchFamily="18" charset="0"/>
              </a:rPr>
              <a:t>application_dataset</a:t>
            </a:r>
            <a:endParaRPr lang="en-US" sz="17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Univariate analysis  and bivariate analysis on </a:t>
            </a:r>
            <a:r>
              <a:rPr lang="en-US" sz="1700" dirty="0" err="1">
                <a:latin typeface="Times New Roman" panose="02020603050405020304" pitchFamily="18" charset="0"/>
                <a:cs typeface="Times New Roman" panose="02020603050405020304" pitchFamily="18" charset="0"/>
              </a:rPr>
              <a:t>previous_application_dataset</a:t>
            </a:r>
            <a:endParaRPr lang="en-US" sz="17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Merging both the dataset</a:t>
            </a:r>
          </a:p>
          <a:p>
            <a:pPr algn="just">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Categorical analysis on merged dataset</a:t>
            </a:r>
          </a:p>
          <a:p>
            <a:pPr algn="just">
              <a:buFont typeface="Wingdings" panose="05000000000000000000" pitchFamily="2" charset="2"/>
              <a:buChar char="§"/>
            </a:pPr>
            <a:endParaRPr lang="en-US" dirty="0"/>
          </a:p>
          <a:p>
            <a:pPr algn="just">
              <a:buFont typeface="Wingdings" panose="05000000000000000000" pitchFamily="2" charset="2"/>
              <a:buChar char="§"/>
            </a:pPr>
            <a:endParaRPr lang="en-IN" dirty="0"/>
          </a:p>
        </p:txBody>
      </p:sp>
    </p:spTree>
    <p:extLst>
      <p:ext uri="{BB962C8B-B14F-4D97-AF65-F5344CB8AC3E}">
        <p14:creationId xmlns:p14="http://schemas.microsoft.com/office/powerpoint/2010/main" xmlns="" val="248840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D752E-81DF-4498-8122-1FDCC1C7B72F}"/>
              </a:ext>
            </a:extLst>
          </p:cNvPr>
          <p:cNvSpPr>
            <a:spLocks noGrp="1"/>
          </p:cNvSpPr>
          <p:nvPr>
            <p:ph type="title"/>
          </p:nvPr>
        </p:nvSpPr>
        <p:spPr>
          <a:xfrm>
            <a:off x="677333" y="4829174"/>
            <a:ext cx="9828741" cy="1230311"/>
          </a:xfrm>
        </p:spPr>
        <p:txBody>
          <a:bodyPr>
            <a:normAutofit/>
          </a:bodyPr>
          <a:lstStyle/>
          <a:p>
            <a:pPr algn="just"/>
            <a:r>
              <a:rPr lang="en-US" sz="1600" b="0" i="0" dirty="0">
                <a:solidFill>
                  <a:srgbClr val="151515"/>
                </a:solidFill>
                <a:effectLst/>
                <a:latin typeface="Times New Roman" panose="02020603050405020304" pitchFamily="18" charset="0"/>
                <a:cs typeface="Times New Roman" panose="02020603050405020304" pitchFamily="18" charset="0"/>
              </a:rPr>
              <a:t>Here, in the </a:t>
            </a:r>
            <a:r>
              <a:rPr lang="en-US" sz="1600" b="0" i="0" dirty="0" err="1">
                <a:solidFill>
                  <a:srgbClr val="151515"/>
                </a:solidFill>
                <a:effectLst/>
                <a:latin typeface="Times New Roman" panose="02020603050405020304" pitchFamily="18" charset="0"/>
                <a:cs typeface="Times New Roman" panose="02020603050405020304" pitchFamily="18" charset="0"/>
              </a:rPr>
              <a:t>coloumn</a:t>
            </a:r>
            <a:r>
              <a:rPr lang="en-US" sz="1600" b="0" i="0" dirty="0">
                <a:solidFill>
                  <a:srgbClr val="151515"/>
                </a:solidFill>
                <a:effectLst/>
                <a:latin typeface="Times New Roman" panose="02020603050405020304" pitchFamily="18" charset="0"/>
                <a:cs typeface="Times New Roman" panose="02020603050405020304" pitchFamily="18" charset="0"/>
              </a:rPr>
              <a:t> 'DAYS_EMPLOYED' which tells how many days before the application the person started current employment. We observe a value which is greater that 20,000 which is surely an outlier because 25,000/365 will be around 54 years. Considering that a person started working at ag e of 21, the person will be 21+54 will turn out to be 75 years old</a:t>
            </a:r>
            <a:r>
              <a:rPr lang="en-US" sz="1600" b="0" i="0" dirty="0">
                <a:solidFill>
                  <a:srgbClr val="151515"/>
                </a:solidFill>
                <a:effectLst/>
                <a:latin typeface="Roboto" panose="02000000000000000000" pitchFamily="2" charset="0"/>
              </a:rPr>
              <a:t>.</a:t>
            </a:r>
            <a:endParaRPr lang="en-IN" sz="1600" dirty="0"/>
          </a:p>
        </p:txBody>
      </p:sp>
      <p:pic>
        <p:nvPicPr>
          <p:cNvPr id="5" name="Content Placeholder 4">
            <a:extLst>
              <a:ext uri="{FF2B5EF4-FFF2-40B4-BE49-F238E27FC236}">
                <a16:creationId xmlns:a16="http://schemas.microsoft.com/office/drawing/2014/main" xmlns="" id="{657A3A4F-E67C-46C4-951B-75E5E588D167}"/>
              </a:ext>
            </a:extLst>
          </p:cNvPr>
          <p:cNvPicPr>
            <a:picLocks noGrp="1" noChangeAspect="1"/>
          </p:cNvPicPr>
          <p:nvPr>
            <p:ph idx="1"/>
          </p:nvPr>
        </p:nvPicPr>
        <p:blipFill>
          <a:blip r:embed="rId2" cstate="print"/>
          <a:stretch>
            <a:fillRect/>
          </a:stretch>
        </p:blipFill>
        <p:spPr>
          <a:xfrm>
            <a:off x="677333" y="522288"/>
            <a:ext cx="7935381" cy="3881437"/>
          </a:xfrm>
        </p:spPr>
      </p:pic>
    </p:spTree>
    <p:extLst>
      <p:ext uri="{BB962C8B-B14F-4D97-AF65-F5344CB8AC3E}">
        <p14:creationId xmlns:p14="http://schemas.microsoft.com/office/powerpoint/2010/main" xmlns="" val="1300135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A597D1-7EF1-4069-9DDC-AEF1545DF951}"/>
              </a:ext>
            </a:extLst>
          </p:cNvPr>
          <p:cNvSpPr>
            <a:spLocks noGrp="1"/>
          </p:cNvSpPr>
          <p:nvPr>
            <p:ph type="title"/>
          </p:nvPr>
        </p:nvSpPr>
        <p:spPr>
          <a:xfrm>
            <a:off x="677334" y="5133976"/>
            <a:ext cx="8596668" cy="1381124"/>
          </a:xfrm>
        </p:spPr>
        <p:txBody>
          <a:bodyPr>
            <a:normAutofit/>
          </a:bodyPr>
          <a:lstStyle/>
          <a:p>
            <a:pPr algn="just"/>
            <a:r>
              <a:rPr lang="en-US" sz="1600" b="0" i="0" dirty="0">
                <a:solidFill>
                  <a:srgbClr val="151515"/>
                </a:solidFill>
                <a:effectLst/>
                <a:latin typeface="Times New Roman" panose="02020603050405020304" pitchFamily="18" charset="0"/>
                <a:cs typeface="Times New Roman" panose="02020603050405020304" pitchFamily="18" charset="0"/>
              </a:rPr>
              <a:t>As we can see clearly in the above bar chart middle age people applied the most for the loans as in the direct comparison with the very young population which has applied the least.</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71D80C79-92FD-4582-ADF8-9F9C22AA6486}"/>
              </a:ext>
            </a:extLst>
          </p:cNvPr>
          <p:cNvPicPr>
            <a:picLocks noGrp="1" noChangeAspect="1"/>
          </p:cNvPicPr>
          <p:nvPr>
            <p:ph idx="1"/>
          </p:nvPr>
        </p:nvPicPr>
        <p:blipFill>
          <a:blip r:embed="rId2" cstate="print"/>
          <a:stretch>
            <a:fillRect/>
          </a:stretch>
        </p:blipFill>
        <p:spPr>
          <a:xfrm>
            <a:off x="1114425" y="879450"/>
            <a:ext cx="6319197" cy="3910926"/>
          </a:xfrm>
        </p:spPr>
      </p:pic>
    </p:spTree>
    <p:extLst>
      <p:ext uri="{BB962C8B-B14F-4D97-AF65-F5344CB8AC3E}">
        <p14:creationId xmlns:p14="http://schemas.microsoft.com/office/powerpoint/2010/main" xmlns="" val="11459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719C6-F0F2-4B13-86EF-B9FCF0CA6C4C}"/>
              </a:ext>
            </a:extLst>
          </p:cNvPr>
          <p:cNvSpPr>
            <a:spLocks noGrp="1"/>
          </p:cNvSpPr>
          <p:nvPr>
            <p:ph type="title"/>
          </p:nvPr>
        </p:nvSpPr>
        <p:spPr>
          <a:xfrm>
            <a:off x="677334" y="5019675"/>
            <a:ext cx="8596668" cy="1314449"/>
          </a:xfrm>
        </p:spPr>
        <p:txBody>
          <a:bodyPr>
            <a:normAutofit/>
          </a:bodyPr>
          <a:lstStyle/>
          <a:p>
            <a:r>
              <a:rPr lang="en-US" sz="1800" b="0" i="0" dirty="0">
                <a:solidFill>
                  <a:srgbClr val="151515"/>
                </a:solidFill>
                <a:effectLst/>
                <a:latin typeface="Times New Roman" panose="02020603050405020304" pitchFamily="18" charset="0"/>
                <a:cs typeface="Times New Roman" panose="02020603050405020304" pitchFamily="18" charset="0"/>
              </a:rPr>
              <a:t>As per the above diagram population with the Medium Income Group has applied more for the loans to cover expenses and also due to the </a:t>
            </a:r>
            <a:r>
              <a:rPr lang="en-US" sz="1800" b="0" i="0" dirty="0" err="1">
                <a:solidFill>
                  <a:srgbClr val="151515"/>
                </a:solidFill>
                <a:effectLst/>
                <a:latin typeface="Times New Roman" panose="02020603050405020304" pitchFamily="18" charset="0"/>
                <a:cs typeface="Times New Roman" panose="02020603050405020304" pitchFamily="18" charset="0"/>
              </a:rPr>
              <a:t>capacty</a:t>
            </a:r>
            <a:r>
              <a:rPr lang="en-US" sz="1800" b="0" i="0" dirty="0">
                <a:solidFill>
                  <a:srgbClr val="151515"/>
                </a:solidFill>
                <a:effectLst/>
                <a:latin typeface="Times New Roman" panose="02020603050405020304" pitchFamily="18" charset="0"/>
                <a:cs typeface="Times New Roman" panose="02020603050405020304" pitchFamily="18" charset="0"/>
              </a:rPr>
              <a:t> to pay pack on the other hand people with very low income has applied for the loan least due to the less pay back capacity as compared to the others.</a:t>
            </a:r>
            <a:endParaRPr lang="en-IN" sz="1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B110B72E-528C-4530-8BF3-A3DCAD3849C3}"/>
              </a:ext>
            </a:extLst>
          </p:cNvPr>
          <p:cNvPicPr>
            <a:picLocks noGrp="1" noChangeAspect="1"/>
          </p:cNvPicPr>
          <p:nvPr>
            <p:ph idx="1"/>
          </p:nvPr>
        </p:nvPicPr>
        <p:blipFill>
          <a:blip r:embed="rId2" cstate="print"/>
          <a:stretch>
            <a:fillRect/>
          </a:stretch>
        </p:blipFill>
        <p:spPr>
          <a:xfrm>
            <a:off x="791607" y="409575"/>
            <a:ext cx="7866618" cy="4363329"/>
          </a:xfrm>
        </p:spPr>
      </p:pic>
    </p:spTree>
    <p:extLst>
      <p:ext uri="{BB962C8B-B14F-4D97-AF65-F5344CB8AC3E}">
        <p14:creationId xmlns:p14="http://schemas.microsoft.com/office/powerpoint/2010/main" xmlns="" val="95746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558DCF-744F-4632-9AC1-17763D7D4A32}"/>
              </a:ext>
            </a:extLst>
          </p:cNvPr>
          <p:cNvSpPr>
            <a:spLocks noGrp="1"/>
          </p:cNvSpPr>
          <p:nvPr>
            <p:ph type="title"/>
          </p:nvPr>
        </p:nvSpPr>
        <p:spPr>
          <a:xfrm>
            <a:off x="677334" y="4953000"/>
            <a:ext cx="8596668" cy="1400174"/>
          </a:xfrm>
        </p:spPr>
        <p:txBody>
          <a:bodyPr>
            <a:normAutofit/>
          </a:bodyPr>
          <a:lstStyle/>
          <a:p>
            <a:r>
              <a:rPr lang="en-US" sz="1600" b="0" i="0" dirty="0">
                <a:solidFill>
                  <a:srgbClr val="151515"/>
                </a:solidFill>
                <a:effectLst/>
                <a:latin typeface="Times New Roman" panose="02020603050405020304" pitchFamily="18" charset="0"/>
                <a:cs typeface="Times New Roman" panose="02020603050405020304" pitchFamily="18" charset="0"/>
              </a:rPr>
              <a:t>As per the above graph applicants with Secondary / </a:t>
            </a:r>
            <a:r>
              <a:rPr lang="en-US" sz="1600" b="0" i="0" dirty="0" err="1">
                <a:solidFill>
                  <a:srgbClr val="151515"/>
                </a:solidFill>
                <a:effectLst/>
                <a:latin typeface="Times New Roman" panose="02020603050405020304" pitchFamily="18" charset="0"/>
                <a:cs typeface="Times New Roman" panose="02020603050405020304" pitchFamily="18" charset="0"/>
              </a:rPr>
              <a:t>Seconday</a:t>
            </a:r>
            <a:r>
              <a:rPr lang="en-US" sz="1600" b="0" i="0" dirty="0">
                <a:solidFill>
                  <a:srgbClr val="151515"/>
                </a:solidFill>
                <a:effectLst/>
                <a:latin typeface="Times New Roman" panose="02020603050405020304" pitchFamily="18" charset="0"/>
                <a:cs typeface="Times New Roman" panose="02020603050405020304" pitchFamily="18" charset="0"/>
              </a:rPr>
              <a:t> Special are the most in number which points in the direction that they can be in the age group of either Young or higher and probably are working or has a business to be to apply for the loans to be able to repay</a:t>
            </a:r>
            <a:endParaRPr lang="en-IN" sz="16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xmlns="" id="{C752C504-D4BF-4827-9DCC-FE8751782E38}"/>
              </a:ext>
            </a:extLst>
          </p:cNvPr>
          <p:cNvPicPr>
            <a:picLocks noGrp="1" noChangeAspect="1"/>
          </p:cNvPicPr>
          <p:nvPr>
            <p:ph idx="1"/>
          </p:nvPr>
        </p:nvPicPr>
        <p:blipFill>
          <a:blip r:embed="rId2" cstate="print"/>
          <a:stretch>
            <a:fillRect/>
          </a:stretch>
        </p:blipFill>
        <p:spPr>
          <a:xfrm>
            <a:off x="771525" y="198247"/>
            <a:ext cx="7258049" cy="4449954"/>
          </a:xfrm>
        </p:spPr>
      </p:pic>
    </p:spTree>
    <p:extLst>
      <p:ext uri="{BB962C8B-B14F-4D97-AF65-F5344CB8AC3E}">
        <p14:creationId xmlns:p14="http://schemas.microsoft.com/office/powerpoint/2010/main" xmlns="" val="3807758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27D213-A6AD-4481-8EE4-4948D2B3681A}"/>
              </a:ext>
            </a:extLst>
          </p:cNvPr>
          <p:cNvSpPr>
            <a:spLocks noGrp="1"/>
          </p:cNvSpPr>
          <p:nvPr>
            <p:ph type="title"/>
          </p:nvPr>
        </p:nvSpPr>
        <p:spPr>
          <a:xfrm>
            <a:off x="4610099" y="990600"/>
            <a:ext cx="4943476" cy="4800600"/>
          </a:xfrm>
        </p:spPr>
        <p:txBody>
          <a:bodyPr>
            <a:normAutofit/>
          </a:bodyPr>
          <a:lstStyle/>
          <a:p>
            <a:pPr algn="just"/>
            <a:r>
              <a:rPr lang="en-US" sz="1600" b="0" i="0" dirty="0">
                <a:solidFill>
                  <a:srgbClr val="151515"/>
                </a:solidFill>
                <a:effectLst/>
                <a:latin typeface="Times New Roman" panose="02020603050405020304" pitchFamily="18" charset="0"/>
                <a:cs typeface="Times New Roman" panose="02020603050405020304" pitchFamily="18" charset="0"/>
              </a:rPr>
              <a:t>As per the graph the 2/3 of the new applicants are females whereas males are only 1/3. Huge gender ratio difference.  </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52970308-F3A1-4B51-B1E7-917D8AAB72F9}"/>
              </a:ext>
            </a:extLst>
          </p:cNvPr>
          <p:cNvPicPr>
            <a:picLocks noGrp="1" noChangeAspect="1"/>
          </p:cNvPicPr>
          <p:nvPr>
            <p:ph idx="1"/>
          </p:nvPr>
        </p:nvPicPr>
        <p:blipFill>
          <a:blip r:embed="rId2" cstate="print"/>
          <a:stretch>
            <a:fillRect/>
          </a:stretch>
        </p:blipFill>
        <p:spPr>
          <a:xfrm>
            <a:off x="572559" y="386493"/>
            <a:ext cx="3359323" cy="2457576"/>
          </a:xfrm>
        </p:spPr>
      </p:pic>
      <p:pic>
        <p:nvPicPr>
          <p:cNvPr id="7" name="Picture 6">
            <a:extLst>
              <a:ext uri="{FF2B5EF4-FFF2-40B4-BE49-F238E27FC236}">
                <a16:creationId xmlns:a16="http://schemas.microsoft.com/office/drawing/2014/main" xmlns="" id="{C0910E67-C107-4637-8877-EFB95931EC44}"/>
              </a:ext>
            </a:extLst>
          </p:cNvPr>
          <p:cNvPicPr>
            <a:picLocks noChangeAspect="1"/>
          </p:cNvPicPr>
          <p:nvPr/>
        </p:nvPicPr>
        <p:blipFill>
          <a:blip r:embed="rId3" cstate="print"/>
          <a:stretch>
            <a:fillRect/>
          </a:stretch>
        </p:blipFill>
        <p:spPr>
          <a:xfrm>
            <a:off x="820138" y="3429000"/>
            <a:ext cx="3560373" cy="2827374"/>
          </a:xfrm>
          <a:prstGeom prst="rect">
            <a:avLst/>
          </a:prstGeom>
        </p:spPr>
      </p:pic>
      <p:sp>
        <p:nvSpPr>
          <p:cNvPr id="9" name="TextBox 8">
            <a:extLst>
              <a:ext uri="{FF2B5EF4-FFF2-40B4-BE49-F238E27FC236}">
                <a16:creationId xmlns:a16="http://schemas.microsoft.com/office/drawing/2014/main" xmlns="" id="{A49AA6E2-C231-42E6-A361-01CAAA893FDC}"/>
              </a:ext>
            </a:extLst>
          </p:cNvPr>
          <p:cNvSpPr txBox="1"/>
          <p:nvPr/>
        </p:nvSpPr>
        <p:spPr>
          <a:xfrm>
            <a:off x="4610099" y="3571875"/>
            <a:ext cx="5438776" cy="1569660"/>
          </a:xfrm>
          <a:prstGeom prst="rect">
            <a:avLst/>
          </a:prstGeom>
          <a:noFill/>
        </p:spPr>
        <p:txBody>
          <a:bodyPr wrap="square">
            <a:spAutoFit/>
          </a:bodyPr>
          <a:lstStyle/>
          <a:p>
            <a:r>
              <a:rPr lang="en-US" sz="1600" b="0" i="0" dirty="0">
                <a:solidFill>
                  <a:srgbClr val="151515"/>
                </a:solidFill>
                <a:effectLst/>
                <a:latin typeface="Times New Roman" panose="02020603050405020304" pitchFamily="18" charset="0"/>
                <a:cs typeface="Times New Roman" panose="02020603050405020304" pitchFamily="18" charset="0"/>
              </a:rPr>
              <a:t>As per the  Pie Chart the direct comparison between people who owns a car and people who doesn't owns a car has a huge difference which is 1/3 of people who applied for the loan owns the car where as 2/3 of the people doesn't. The probable cause for taking the loan could be a car purchase for the people who doesn't own car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210718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351</TotalTime>
  <Words>976</Words>
  <Application>Microsoft Office PowerPoint</Application>
  <PresentationFormat>Custom</PresentationFormat>
  <Paragraphs>50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Presentation on credit eda case study</vt:lpstr>
      <vt:lpstr>Problem statement</vt:lpstr>
      <vt:lpstr>purpose</vt:lpstr>
      <vt:lpstr>Steps to be followed </vt:lpstr>
      <vt:lpstr>Here, in the coloumn 'DAYS_EMPLOYED' which tells how many days before the application the person started current employment. We observe a value which is greater that 20,000 which is surely an outlier because 25,000/365 will be around 54 years. Considering that a person started working at ag e of 21, the person will be 21+54 will turn out to be 75 years old.</vt:lpstr>
      <vt:lpstr>As we can see clearly in the above bar chart middle age people applied the most for the loans as in the direct comparison with the very young population which has applied the least.</vt:lpstr>
      <vt:lpstr>As per the above diagram population with the Medium Income Group has applied more for the loans to cover expenses and also due to the capacty to pay pack on the other hand people with very low income has applied for the loan least due to the less pay back capacity as compared to the others.</vt:lpstr>
      <vt:lpstr>As per the above graph applicants with Secondary / Seconday Special are the most in number which points in the direction that they can be in the age group of either Young or higher and probably are working or has a business to be to apply for the loans to be able to repay</vt:lpstr>
      <vt:lpstr>As per the graph the 2/3 of the new applicants are females whereas males are only 1/3. Huge gender ratio difference.  </vt:lpstr>
      <vt:lpstr>As per the above graph above 80% of the applicants have applied for the loan unaccompanied</vt:lpstr>
      <vt:lpstr>As shown in figure comparison highest density is in the Non- defaulters but in over all comparison Defaulters seems to be more overall combined density as compared to the non defaulters. Although it is not much clear to put such statements.</vt:lpstr>
      <vt:lpstr>As per the above graph the Loan returned after a set period of time is allot more by defaulters as compared to the non-defaulters.  </vt:lpstr>
      <vt:lpstr>The Density of the Non-Defaulters is more than the defaulters but days employed is more in defaulters as compared the non defaulters.  </vt:lpstr>
      <vt:lpstr>Graph is not much clear but one noticable thing is that the income of the non-defaulters is higher as compared to the defaulters.  </vt:lpstr>
      <vt:lpstr>We can see that a family of 3 applies loan more often than the other families</vt:lpstr>
      <vt:lpstr>As we can see the left graph is a bit more dense as compared to the right. Non-Defaulters have highest Family members count as compared to the defaulters.</vt:lpstr>
      <vt:lpstr>As we can see in the above graphs the Non- defaulters is much denser which also indicates that the credit amount and the good price chances as higher for the non defaulters</vt:lpstr>
      <vt:lpstr>We see that car ownership doesn't have any effect on application approval or rejection. But we saw earlier that the people who has a car has lesser chances of default. The bank can add more weightage to car ownership while approving a loan amount</vt:lpstr>
      <vt:lpstr>We see that code gender doesn't have any effect on application approval or rejection. But we saw earlier that female have lesser chances of default compared to males. The bank can add more weightage to female while approving a loan amount</vt:lpstr>
      <vt:lpstr>Target variable (0 - Non Defaulter 1 - Defaulter )  We can see that the people who were approved for a loan earlier, defaulted less often where as people who were refused a loan earlier have higher chances of defaulting. </vt:lpstr>
      <vt:lpstr>Some more insights </vt:lpstr>
      <vt:lpstr>Slide 22</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credit eda case study</dc:title>
  <dc:creator>yashoda rao</dc:creator>
  <cp:lastModifiedBy>Nikhil Bhati</cp:lastModifiedBy>
  <cp:revision>2</cp:revision>
  <dcterms:created xsi:type="dcterms:W3CDTF">2021-09-27T10:00:56Z</dcterms:created>
  <dcterms:modified xsi:type="dcterms:W3CDTF">2021-09-27T16:20:31Z</dcterms:modified>
</cp:coreProperties>
</file>